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90" r:id="rId5"/>
    <p:sldId id="293" r:id="rId6"/>
    <p:sldId id="269" r:id="rId7"/>
    <p:sldId id="268" r:id="rId8"/>
    <p:sldId id="280" r:id="rId9"/>
    <p:sldId id="281" r:id="rId10"/>
    <p:sldId id="259" r:id="rId11"/>
    <p:sldId id="260" r:id="rId12"/>
    <p:sldId id="284" r:id="rId13"/>
    <p:sldId id="277" r:id="rId14"/>
    <p:sldId id="278" r:id="rId15"/>
    <p:sldId id="261" r:id="rId16"/>
    <p:sldId id="296" r:id="rId17"/>
    <p:sldId id="262" r:id="rId18"/>
    <p:sldId id="273" r:id="rId19"/>
    <p:sldId id="271" r:id="rId20"/>
    <p:sldId id="266" r:id="rId21"/>
    <p:sldId id="270" r:id="rId22"/>
    <p:sldId id="285" r:id="rId23"/>
    <p:sldId id="286" r:id="rId24"/>
    <p:sldId id="287" r:id="rId25"/>
    <p:sldId id="298" r:id="rId26"/>
    <p:sldId id="299" r:id="rId27"/>
    <p:sldId id="295" r:id="rId28"/>
    <p:sldId id="272" r:id="rId29"/>
    <p:sldId id="275" r:id="rId30"/>
    <p:sldId id="274" r:id="rId31"/>
    <p:sldId id="294" r:id="rId32"/>
    <p:sldId id="307" r:id="rId33"/>
    <p:sldId id="304" r:id="rId34"/>
    <p:sldId id="297" r:id="rId35"/>
    <p:sldId id="308" r:id="rId36"/>
    <p:sldId id="309" r:id="rId37"/>
    <p:sldId id="300" r:id="rId38"/>
    <p:sldId id="301" r:id="rId39"/>
    <p:sldId id="305" r:id="rId40"/>
    <p:sldId id="267"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3E7D2A-BCB2-A125-3337-9325E7B05044}" name="Rennetta Wells" initials="RW" userId="S::rwells@swe.la.gov::909c82c1-1f1d-490a-b4d0-151f26b8c7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5"/>
    <a:srgbClr val="609000"/>
    <a:srgbClr val="B0C97F"/>
    <a:srgbClr val="003399"/>
    <a:srgbClr val="5B9BD5"/>
    <a:srgbClr val="767171"/>
    <a:srgbClr val="FFFF7D"/>
    <a:srgbClr val="BDD391"/>
    <a:srgbClr val="B2C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649" autoAdjust="0"/>
  </p:normalViewPr>
  <p:slideViewPr>
    <p:cSldViewPr snapToGrid="0">
      <p:cViewPr varScale="1">
        <p:scale>
          <a:sx n="41" d="100"/>
          <a:sy n="41" d="100"/>
        </p:scale>
        <p:origin x="1592"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E4C53-D0F3-459A-AEB0-0C745FFAC14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4421D7F0-7227-474B-890F-E4BDEE9BFB93}">
      <dgm:prSet phldrT="[Text]" phldr="0" custT="1"/>
      <dgm:spPr>
        <a:ln>
          <a:solidFill>
            <a:srgbClr val="003399"/>
          </a:solidFill>
        </a:ln>
      </dgm:spPr>
      <dgm:t>
        <a:bodyPr/>
        <a:lstStyle/>
        <a:p>
          <a:r>
            <a:rPr lang="en-US" sz="2300" b="1" dirty="0">
              <a:solidFill>
                <a:srgbClr val="003595"/>
              </a:solidFill>
              <a:latin typeface="Arial" panose="020B0604020202020204" pitchFamily="34" charset="0"/>
              <a:cs typeface="Arial" panose="020B0604020202020204" pitchFamily="34" charset="0"/>
            </a:rPr>
            <a:t>Accurate Intake</a:t>
          </a:r>
        </a:p>
      </dgm:t>
    </dgm:pt>
    <dgm:pt modelId="{14C81F0E-8436-4050-BDC1-CEC2DEEA8F94}" type="parTrans" cxnId="{F9D851EA-71DF-42A3-98E4-75E37CB0BBA1}">
      <dgm:prSet/>
      <dgm:spPr/>
      <dgm:t>
        <a:bodyPr/>
        <a:lstStyle/>
        <a:p>
          <a:endParaRPr lang="en-US"/>
        </a:p>
      </dgm:t>
    </dgm:pt>
    <dgm:pt modelId="{CE57931C-70E5-480B-9EC5-9298488F187A}" type="sibTrans" cxnId="{F9D851EA-71DF-42A3-98E4-75E37CB0BBA1}">
      <dgm:prSet/>
      <dgm:spPr/>
      <dgm:t>
        <a:bodyPr/>
        <a:lstStyle/>
        <a:p>
          <a:endParaRPr lang="en-US"/>
        </a:p>
      </dgm:t>
    </dgm:pt>
    <dgm:pt modelId="{E87040C2-3440-4C9A-9431-F945D615431A}">
      <dgm:prSet phldrT="[Text]" phldr="0"/>
      <dgm:spPr>
        <a:ln>
          <a:solidFill>
            <a:srgbClr val="003595"/>
          </a:solidFill>
        </a:ln>
      </dgm:spPr>
      <dgm:t>
        <a:bodyPr/>
        <a:lstStyle/>
        <a:p>
          <a:r>
            <a:rPr lang="en-US" b="1" dirty="0">
              <a:solidFill>
                <a:srgbClr val="003595"/>
              </a:solidFill>
              <a:latin typeface="Arial" panose="020B0604020202020204" pitchFamily="34" charset="0"/>
              <a:cs typeface="Arial" panose="020B0604020202020204" pitchFamily="34" charset="0"/>
            </a:rPr>
            <a:t>Strong Compliance</a:t>
          </a:r>
        </a:p>
      </dgm:t>
    </dgm:pt>
    <dgm:pt modelId="{2E94AC48-1DCE-421E-BE58-89898B1722AD}" type="parTrans" cxnId="{79BA4C42-6F78-4C4A-91EF-188C70E8A92C}">
      <dgm:prSet/>
      <dgm:spPr/>
      <dgm:t>
        <a:bodyPr/>
        <a:lstStyle/>
        <a:p>
          <a:endParaRPr lang="en-US"/>
        </a:p>
      </dgm:t>
    </dgm:pt>
    <dgm:pt modelId="{BF897087-E605-4730-81C9-DEF591A44620}" type="sibTrans" cxnId="{79BA4C42-6F78-4C4A-91EF-188C70E8A92C}">
      <dgm:prSet/>
      <dgm:spPr/>
      <dgm:t>
        <a:bodyPr/>
        <a:lstStyle/>
        <a:p>
          <a:endParaRPr lang="en-US"/>
        </a:p>
      </dgm:t>
    </dgm:pt>
    <dgm:pt modelId="{F3F21BD6-9364-4B13-BAA3-B4D8A5D8AED2}">
      <dgm:prSet phldrT="[Text]" phldr="0"/>
      <dgm:spPr>
        <a:ln>
          <a:solidFill>
            <a:srgbClr val="003595"/>
          </a:solidFill>
        </a:ln>
      </dgm:spPr>
      <dgm:t>
        <a:bodyPr/>
        <a:lstStyle/>
        <a:p>
          <a:r>
            <a:rPr lang="en-US" b="1" dirty="0">
              <a:solidFill>
                <a:srgbClr val="003595"/>
              </a:solidFill>
              <a:latin typeface="Arial" panose="020B0604020202020204" pitchFamily="34" charset="0"/>
              <a:cs typeface="Arial" panose="020B0604020202020204" pitchFamily="34" charset="0"/>
            </a:rPr>
            <a:t>Protected Funding</a:t>
          </a:r>
        </a:p>
      </dgm:t>
    </dgm:pt>
    <dgm:pt modelId="{C04A30B8-EF65-4EDC-BD19-B4A87CDD4BD2}" type="parTrans" cxnId="{7CB76285-E298-46B7-836E-CC6F268FF73B}">
      <dgm:prSet/>
      <dgm:spPr/>
      <dgm:t>
        <a:bodyPr/>
        <a:lstStyle/>
        <a:p>
          <a:endParaRPr lang="en-US"/>
        </a:p>
      </dgm:t>
    </dgm:pt>
    <dgm:pt modelId="{26B2B0C3-DFA3-44BB-9390-B55F85D0792B}" type="sibTrans" cxnId="{7CB76285-E298-46B7-836E-CC6F268FF73B}">
      <dgm:prSet/>
      <dgm:spPr/>
      <dgm:t>
        <a:bodyPr/>
        <a:lstStyle/>
        <a:p>
          <a:endParaRPr lang="en-US"/>
        </a:p>
      </dgm:t>
    </dgm:pt>
    <dgm:pt modelId="{9B75F84B-A832-4C53-8730-AE0F111840F5}" type="pres">
      <dgm:prSet presAssocID="{402E4C53-D0F3-459A-AEB0-0C745FFAC147}" presName="Name0" presStyleCnt="0">
        <dgm:presLayoutVars>
          <dgm:chMax val="11"/>
          <dgm:chPref val="11"/>
          <dgm:dir/>
          <dgm:resizeHandles/>
        </dgm:presLayoutVars>
      </dgm:prSet>
      <dgm:spPr/>
    </dgm:pt>
    <dgm:pt modelId="{0209DA94-2186-4C6D-95CC-FF138BC3725C}" type="pres">
      <dgm:prSet presAssocID="{F3F21BD6-9364-4B13-BAA3-B4D8A5D8AED2}" presName="Accent3" presStyleCnt="0"/>
      <dgm:spPr/>
    </dgm:pt>
    <dgm:pt modelId="{D0DFE3DA-D2BD-4984-A180-ECE19F508C0B}" type="pres">
      <dgm:prSet presAssocID="{F3F21BD6-9364-4B13-BAA3-B4D8A5D8AED2}" presName="Accent" presStyleLbl="node1" presStyleIdx="0" presStyleCnt="3"/>
      <dgm:spPr>
        <a:solidFill>
          <a:srgbClr val="B0C97F"/>
        </a:solidFill>
      </dgm:spPr>
    </dgm:pt>
    <dgm:pt modelId="{BA35F438-8C17-4651-9EA2-CA0A3D2DAAB6}" type="pres">
      <dgm:prSet presAssocID="{F3F21BD6-9364-4B13-BAA3-B4D8A5D8AED2}" presName="ParentBackground3" presStyleCnt="0"/>
      <dgm:spPr/>
    </dgm:pt>
    <dgm:pt modelId="{74B5F7C1-3582-479C-9ACD-C95E4A196DCF}" type="pres">
      <dgm:prSet presAssocID="{F3F21BD6-9364-4B13-BAA3-B4D8A5D8AED2}" presName="ParentBackground" presStyleLbl="fgAcc1" presStyleIdx="0" presStyleCnt="3"/>
      <dgm:spPr/>
    </dgm:pt>
    <dgm:pt modelId="{46601F9A-C71B-4440-9B9A-061E2D5AA247}" type="pres">
      <dgm:prSet presAssocID="{F3F21BD6-9364-4B13-BAA3-B4D8A5D8AED2}" presName="Parent3" presStyleLbl="revTx" presStyleIdx="0" presStyleCnt="0">
        <dgm:presLayoutVars>
          <dgm:chMax val="1"/>
          <dgm:chPref val="1"/>
          <dgm:bulletEnabled val="1"/>
        </dgm:presLayoutVars>
      </dgm:prSet>
      <dgm:spPr/>
    </dgm:pt>
    <dgm:pt modelId="{F90FB42C-B3F1-4350-B82E-5AE6A03260D4}" type="pres">
      <dgm:prSet presAssocID="{E87040C2-3440-4C9A-9431-F945D615431A}" presName="Accent2" presStyleCnt="0"/>
      <dgm:spPr/>
    </dgm:pt>
    <dgm:pt modelId="{DFF77D71-156E-4354-978D-B1E979A20BDF}" type="pres">
      <dgm:prSet presAssocID="{E87040C2-3440-4C9A-9431-F945D615431A}" presName="Accent" presStyleLbl="node1" presStyleIdx="1" presStyleCnt="3"/>
      <dgm:spPr>
        <a:solidFill>
          <a:srgbClr val="B0C97F"/>
        </a:solidFill>
      </dgm:spPr>
    </dgm:pt>
    <dgm:pt modelId="{430889C0-3E9C-4DC0-9C54-33C81D26CDFF}" type="pres">
      <dgm:prSet presAssocID="{E87040C2-3440-4C9A-9431-F945D615431A}" presName="ParentBackground2" presStyleCnt="0"/>
      <dgm:spPr/>
    </dgm:pt>
    <dgm:pt modelId="{B16029E9-617E-428E-80F8-2C8F63170338}" type="pres">
      <dgm:prSet presAssocID="{E87040C2-3440-4C9A-9431-F945D615431A}" presName="ParentBackground" presStyleLbl="fgAcc1" presStyleIdx="1" presStyleCnt="3"/>
      <dgm:spPr/>
    </dgm:pt>
    <dgm:pt modelId="{550B1DEA-62F0-4339-80C7-103E4ED3A2D5}" type="pres">
      <dgm:prSet presAssocID="{E87040C2-3440-4C9A-9431-F945D615431A}" presName="Parent2" presStyleLbl="revTx" presStyleIdx="0" presStyleCnt="0">
        <dgm:presLayoutVars>
          <dgm:chMax val="1"/>
          <dgm:chPref val="1"/>
          <dgm:bulletEnabled val="1"/>
        </dgm:presLayoutVars>
      </dgm:prSet>
      <dgm:spPr/>
    </dgm:pt>
    <dgm:pt modelId="{B5D78E1A-ABEA-4665-B4D5-66797688DB6F}" type="pres">
      <dgm:prSet presAssocID="{4421D7F0-7227-474B-890F-E4BDEE9BFB93}" presName="Accent1" presStyleCnt="0"/>
      <dgm:spPr/>
    </dgm:pt>
    <dgm:pt modelId="{A212A053-1377-43E4-846E-5665579D869F}" type="pres">
      <dgm:prSet presAssocID="{4421D7F0-7227-474B-890F-E4BDEE9BFB93}" presName="Accent" presStyleLbl="node1" presStyleIdx="2" presStyleCnt="3"/>
      <dgm:spPr>
        <a:solidFill>
          <a:srgbClr val="B0C97F"/>
        </a:solidFill>
      </dgm:spPr>
    </dgm:pt>
    <dgm:pt modelId="{2894439C-670A-4A0C-9D54-73C2860F4D01}" type="pres">
      <dgm:prSet presAssocID="{4421D7F0-7227-474B-890F-E4BDEE9BFB93}" presName="ParentBackground1" presStyleCnt="0"/>
      <dgm:spPr/>
    </dgm:pt>
    <dgm:pt modelId="{067FAC81-7FB2-4D20-815C-23F5773AAB01}" type="pres">
      <dgm:prSet presAssocID="{4421D7F0-7227-474B-890F-E4BDEE9BFB93}" presName="ParentBackground" presStyleLbl="fgAcc1" presStyleIdx="2" presStyleCnt="3"/>
      <dgm:spPr/>
    </dgm:pt>
    <dgm:pt modelId="{5C8AA486-C685-4082-938C-D7E9C88D6586}" type="pres">
      <dgm:prSet presAssocID="{4421D7F0-7227-474B-890F-E4BDEE9BFB93}" presName="Parent1" presStyleLbl="revTx" presStyleIdx="0" presStyleCnt="0">
        <dgm:presLayoutVars>
          <dgm:chMax val="1"/>
          <dgm:chPref val="1"/>
          <dgm:bulletEnabled val="1"/>
        </dgm:presLayoutVars>
      </dgm:prSet>
      <dgm:spPr/>
    </dgm:pt>
  </dgm:ptLst>
  <dgm:cxnLst>
    <dgm:cxn modelId="{C6EAD612-56FE-4FCD-B5B6-FBAE018035EA}" type="presOf" srcId="{E87040C2-3440-4C9A-9431-F945D615431A}" destId="{B16029E9-617E-428E-80F8-2C8F63170338}" srcOrd="0" destOrd="0" presId="urn:microsoft.com/office/officeart/2011/layout/CircleProcess"/>
    <dgm:cxn modelId="{B472CC27-B873-4565-87E7-346FC00440E2}" type="presOf" srcId="{402E4C53-D0F3-459A-AEB0-0C745FFAC147}" destId="{9B75F84B-A832-4C53-8730-AE0F111840F5}" srcOrd="0" destOrd="0" presId="urn:microsoft.com/office/officeart/2011/layout/CircleProcess"/>
    <dgm:cxn modelId="{4B66FA3B-5EC7-48FE-A786-096B2B474D08}" type="presOf" srcId="{F3F21BD6-9364-4B13-BAA3-B4D8A5D8AED2}" destId="{46601F9A-C71B-4440-9B9A-061E2D5AA247}" srcOrd="1" destOrd="0" presId="urn:microsoft.com/office/officeart/2011/layout/CircleProcess"/>
    <dgm:cxn modelId="{79BA4C42-6F78-4C4A-91EF-188C70E8A92C}" srcId="{402E4C53-D0F3-459A-AEB0-0C745FFAC147}" destId="{E87040C2-3440-4C9A-9431-F945D615431A}" srcOrd="1" destOrd="0" parTransId="{2E94AC48-1DCE-421E-BE58-89898B1722AD}" sibTransId="{BF897087-E605-4730-81C9-DEF591A44620}"/>
    <dgm:cxn modelId="{7F2ACE68-8D1D-46B6-B1E1-01FE34A3977E}" type="presOf" srcId="{F3F21BD6-9364-4B13-BAA3-B4D8A5D8AED2}" destId="{74B5F7C1-3582-479C-9ACD-C95E4A196DCF}" srcOrd="0" destOrd="0" presId="urn:microsoft.com/office/officeart/2011/layout/CircleProcess"/>
    <dgm:cxn modelId="{BFEC4774-2841-4AC0-A7A7-82CCBF9584D8}" type="presOf" srcId="{4421D7F0-7227-474B-890F-E4BDEE9BFB93}" destId="{5C8AA486-C685-4082-938C-D7E9C88D6586}" srcOrd="1" destOrd="0" presId="urn:microsoft.com/office/officeart/2011/layout/CircleProcess"/>
    <dgm:cxn modelId="{5665A757-C9A9-4E3D-8E2F-6D4B4B5546B3}" type="presOf" srcId="{E87040C2-3440-4C9A-9431-F945D615431A}" destId="{550B1DEA-62F0-4339-80C7-103E4ED3A2D5}" srcOrd="1" destOrd="0" presId="urn:microsoft.com/office/officeart/2011/layout/CircleProcess"/>
    <dgm:cxn modelId="{7CB76285-E298-46B7-836E-CC6F268FF73B}" srcId="{402E4C53-D0F3-459A-AEB0-0C745FFAC147}" destId="{F3F21BD6-9364-4B13-BAA3-B4D8A5D8AED2}" srcOrd="2" destOrd="0" parTransId="{C04A30B8-EF65-4EDC-BD19-B4A87CDD4BD2}" sibTransId="{26B2B0C3-DFA3-44BB-9390-B55F85D0792B}"/>
    <dgm:cxn modelId="{164A9DB9-E875-4E23-B2AC-035488C5CECB}" type="presOf" srcId="{4421D7F0-7227-474B-890F-E4BDEE9BFB93}" destId="{067FAC81-7FB2-4D20-815C-23F5773AAB01}" srcOrd="0" destOrd="0" presId="urn:microsoft.com/office/officeart/2011/layout/CircleProcess"/>
    <dgm:cxn modelId="{F9D851EA-71DF-42A3-98E4-75E37CB0BBA1}" srcId="{402E4C53-D0F3-459A-AEB0-0C745FFAC147}" destId="{4421D7F0-7227-474B-890F-E4BDEE9BFB93}" srcOrd="0" destOrd="0" parTransId="{14C81F0E-8436-4050-BDC1-CEC2DEEA8F94}" sibTransId="{CE57931C-70E5-480B-9EC5-9298488F187A}"/>
    <dgm:cxn modelId="{748F567D-D3C7-4E76-AC3B-36E0D9F60895}" type="presParOf" srcId="{9B75F84B-A832-4C53-8730-AE0F111840F5}" destId="{0209DA94-2186-4C6D-95CC-FF138BC3725C}" srcOrd="0" destOrd="0" presId="urn:microsoft.com/office/officeart/2011/layout/CircleProcess"/>
    <dgm:cxn modelId="{3B46EC54-14DC-4D14-89E3-415C29E6FA47}" type="presParOf" srcId="{0209DA94-2186-4C6D-95CC-FF138BC3725C}" destId="{D0DFE3DA-D2BD-4984-A180-ECE19F508C0B}" srcOrd="0" destOrd="0" presId="urn:microsoft.com/office/officeart/2011/layout/CircleProcess"/>
    <dgm:cxn modelId="{175738BC-FFC5-4F81-8320-3C07BC0DB61A}" type="presParOf" srcId="{9B75F84B-A832-4C53-8730-AE0F111840F5}" destId="{BA35F438-8C17-4651-9EA2-CA0A3D2DAAB6}" srcOrd="1" destOrd="0" presId="urn:microsoft.com/office/officeart/2011/layout/CircleProcess"/>
    <dgm:cxn modelId="{C9AFFB4C-1A15-4C5D-91AD-DEEA50E4DCD8}" type="presParOf" srcId="{BA35F438-8C17-4651-9EA2-CA0A3D2DAAB6}" destId="{74B5F7C1-3582-479C-9ACD-C95E4A196DCF}" srcOrd="0" destOrd="0" presId="urn:microsoft.com/office/officeart/2011/layout/CircleProcess"/>
    <dgm:cxn modelId="{D1A048AA-6777-494F-9FA7-F32413DDBE80}" type="presParOf" srcId="{9B75F84B-A832-4C53-8730-AE0F111840F5}" destId="{46601F9A-C71B-4440-9B9A-061E2D5AA247}" srcOrd="2" destOrd="0" presId="urn:microsoft.com/office/officeart/2011/layout/CircleProcess"/>
    <dgm:cxn modelId="{5CE0E06C-CE96-4B36-AE0C-D19300813A56}" type="presParOf" srcId="{9B75F84B-A832-4C53-8730-AE0F111840F5}" destId="{F90FB42C-B3F1-4350-B82E-5AE6A03260D4}" srcOrd="3" destOrd="0" presId="urn:microsoft.com/office/officeart/2011/layout/CircleProcess"/>
    <dgm:cxn modelId="{6976B1EB-8B3C-4A20-B657-695607C8D504}" type="presParOf" srcId="{F90FB42C-B3F1-4350-B82E-5AE6A03260D4}" destId="{DFF77D71-156E-4354-978D-B1E979A20BDF}" srcOrd="0" destOrd="0" presId="urn:microsoft.com/office/officeart/2011/layout/CircleProcess"/>
    <dgm:cxn modelId="{9274EA26-AF0A-49B9-B2D3-CF2FEB340511}" type="presParOf" srcId="{9B75F84B-A832-4C53-8730-AE0F111840F5}" destId="{430889C0-3E9C-4DC0-9C54-33C81D26CDFF}" srcOrd="4" destOrd="0" presId="urn:microsoft.com/office/officeart/2011/layout/CircleProcess"/>
    <dgm:cxn modelId="{97EBA59F-EE31-4A55-BEE0-DE6A9F99B09F}" type="presParOf" srcId="{430889C0-3E9C-4DC0-9C54-33C81D26CDFF}" destId="{B16029E9-617E-428E-80F8-2C8F63170338}" srcOrd="0" destOrd="0" presId="urn:microsoft.com/office/officeart/2011/layout/CircleProcess"/>
    <dgm:cxn modelId="{A356C69F-B90D-4011-9770-9E191C033039}" type="presParOf" srcId="{9B75F84B-A832-4C53-8730-AE0F111840F5}" destId="{550B1DEA-62F0-4339-80C7-103E4ED3A2D5}" srcOrd="5" destOrd="0" presId="urn:microsoft.com/office/officeart/2011/layout/CircleProcess"/>
    <dgm:cxn modelId="{3B5D2A37-8561-46EC-BBA0-A00BEC11EDD7}" type="presParOf" srcId="{9B75F84B-A832-4C53-8730-AE0F111840F5}" destId="{B5D78E1A-ABEA-4665-B4D5-66797688DB6F}" srcOrd="6" destOrd="0" presId="urn:microsoft.com/office/officeart/2011/layout/CircleProcess"/>
    <dgm:cxn modelId="{1BD896EE-D24D-453D-8A68-1C035FBD0B99}" type="presParOf" srcId="{B5D78E1A-ABEA-4665-B4D5-66797688DB6F}" destId="{A212A053-1377-43E4-846E-5665579D869F}" srcOrd="0" destOrd="0" presId="urn:microsoft.com/office/officeart/2011/layout/CircleProcess"/>
    <dgm:cxn modelId="{7C3C0EC5-5228-4827-838E-636C8C964E63}" type="presParOf" srcId="{9B75F84B-A832-4C53-8730-AE0F111840F5}" destId="{2894439C-670A-4A0C-9D54-73C2860F4D01}" srcOrd="7" destOrd="0" presId="urn:microsoft.com/office/officeart/2011/layout/CircleProcess"/>
    <dgm:cxn modelId="{C3B335A9-4DE6-46AC-AD2D-DD3AC0E47696}" type="presParOf" srcId="{2894439C-670A-4A0C-9D54-73C2860F4D01}" destId="{067FAC81-7FB2-4D20-815C-23F5773AAB01}" srcOrd="0" destOrd="0" presId="urn:microsoft.com/office/officeart/2011/layout/CircleProcess"/>
    <dgm:cxn modelId="{04809FF8-AF2E-407F-AFBC-2B813DF1455F}" type="presParOf" srcId="{9B75F84B-A832-4C53-8730-AE0F111840F5}" destId="{5C8AA486-C685-4082-938C-D7E9C88D6586}"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FE3DA-D2BD-4984-A180-ECE19F508C0B}">
      <dsp:nvSpPr>
        <dsp:cNvPr id="0" name=""/>
        <dsp:cNvSpPr/>
      </dsp:nvSpPr>
      <dsp:spPr>
        <a:xfrm>
          <a:off x="6055546" y="1304472"/>
          <a:ext cx="2641535" cy="2642024"/>
        </a:xfrm>
        <a:prstGeom prst="ellipse">
          <a:avLst/>
        </a:prstGeom>
        <a:solidFill>
          <a:srgbClr val="B0C9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5F7C1-3582-479C-9ACD-C95E4A196DCF}">
      <dsp:nvSpPr>
        <dsp:cNvPr id="0" name=""/>
        <dsp:cNvSpPr/>
      </dsp:nvSpPr>
      <dsp:spPr>
        <a:xfrm>
          <a:off x="6143253" y="1392555"/>
          <a:ext cx="2466121" cy="2465858"/>
        </a:xfrm>
        <a:prstGeom prst="ellipse">
          <a:avLst/>
        </a:prstGeom>
        <a:solidFill>
          <a:schemeClr val="lt1">
            <a:alpha val="90000"/>
            <a:hueOff val="0"/>
            <a:satOff val="0"/>
            <a:lumOff val="0"/>
            <a:alphaOff val="0"/>
          </a:schemeClr>
        </a:solidFill>
        <a:ln w="12700" cap="flat" cmpd="sng" algn="ctr">
          <a:solidFill>
            <a:srgbClr val="00359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003595"/>
              </a:solidFill>
              <a:latin typeface="Arial" panose="020B0604020202020204" pitchFamily="34" charset="0"/>
              <a:cs typeface="Arial" panose="020B0604020202020204" pitchFamily="34" charset="0"/>
            </a:rPr>
            <a:t>Protected Funding</a:t>
          </a:r>
        </a:p>
      </dsp:txBody>
      <dsp:txXfrm>
        <a:off x="6495802" y="1744887"/>
        <a:ext cx="1761023" cy="1761195"/>
      </dsp:txXfrm>
    </dsp:sp>
    <dsp:sp modelId="{DFF77D71-156E-4354-978D-B1E979A20BDF}">
      <dsp:nvSpPr>
        <dsp:cNvPr id="0" name=""/>
        <dsp:cNvSpPr/>
      </dsp:nvSpPr>
      <dsp:spPr>
        <a:xfrm rot="2700000">
          <a:off x="3328624" y="1307666"/>
          <a:ext cx="2635173" cy="2635173"/>
        </a:xfrm>
        <a:prstGeom prst="teardrop">
          <a:avLst>
            <a:gd name="adj" fmla="val 100000"/>
          </a:avLst>
        </a:prstGeom>
        <a:solidFill>
          <a:srgbClr val="B0C9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029E9-617E-428E-80F8-2C8F63170338}">
      <dsp:nvSpPr>
        <dsp:cNvPr id="0" name=""/>
        <dsp:cNvSpPr/>
      </dsp:nvSpPr>
      <dsp:spPr>
        <a:xfrm>
          <a:off x="3413150" y="1392555"/>
          <a:ext cx="2466121" cy="2465858"/>
        </a:xfrm>
        <a:prstGeom prst="ellipse">
          <a:avLst/>
        </a:prstGeom>
        <a:solidFill>
          <a:schemeClr val="lt1">
            <a:alpha val="90000"/>
            <a:hueOff val="0"/>
            <a:satOff val="0"/>
            <a:lumOff val="0"/>
            <a:alphaOff val="0"/>
          </a:schemeClr>
        </a:solidFill>
        <a:ln w="12700" cap="flat" cmpd="sng" algn="ctr">
          <a:solidFill>
            <a:srgbClr val="00359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003595"/>
              </a:solidFill>
              <a:latin typeface="Arial" panose="020B0604020202020204" pitchFamily="34" charset="0"/>
              <a:cs typeface="Arial" panose="020B0604020202020204" pitchFamily="34" charset="0"/>
            </a:rPr>
            <a:t>Strong Compliance</a:t>
          </a:r>
        </a:p>
      </dsp:txBody>
      <dsp:txXfrm>
        <a:off x="3765699" y="1744887"/>
        <a:ext cx="1761023" cy="1761195"/>
      </dsp:txXfrm>
    </dsp:sp>
    <dsp:sp modelId="{A212A053-1377-43E4-846E-5665579D869F}">
      <dsp:nvSpPr>
        <dsp:cNvPr id="0" name=""/>
        <dsp:cNvSpPr/>
      </dsp:nvSpPr>
      <dsp:spPr>
        <a:xfrm rot="2700000">
          <a:off x="598521" y="1307666"/>
          <a:ext cx="2635173" cy="2635173"/>
        </a:xfrm>
        <a:prstGeom prst="teardrop">
          <a:avLst>
            <a:gd name="adj" fmla="val 100000"/>
          </a:avLst>
        </a:prstGeom>
        <a:solidFill>
          <a:srgbClr val="B0C9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FAC81-7FB2-4D20-815C-23F5773AAB01}">
      <dsp:nvSpPr>
        <dsp:cNvPr id="0" name=""/>
        <dsp:cNvSpPr/>
      </dsp:nvSpPr>
      <dsp:spPr>
        <a:xfrm>
          <a:off x="683047" y="1392555"/>
          <a:ext cx="2466121" cy="2465858"/>
        </a:xfrm>
        <a:prstGeom prst="ellipse">
          <a:avLst/>
        </a:prstGeom>
        <a:solidFill>
          <a:schemeClr val="lt1">
            <a:alpha val="90000"/>
            <a:hueOff val="0"/>
            <a:satOff val="0"/>
            <a:lumOff val="0"/>
            <a:alphaOff val="0"/>
          </a:schemeClr>
        </a:solidFill>
        <a:ln w="12700" cap="flat" cmpd="sng" algn="ctr">
          <a:solidFill>
            <a:srgbClr val="0033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003595"/>
              </a:solidFill>
              <a:latin typeface="Arial" panose="020B0604020202020204" pitchFamily="34" charset="0"/>
              <a:cs typeface="Arial" panose="020B0604020202020204" pitchFamily="34" charset="0"/>
            </a:rPr>
            <a:t>Accurate Intake</a:t>
          </a:r>
        </a:p>
      </dsp:txBody>
      <dsp:txXfrm>
        <a:off x="1035595" y="1744887"/>
        <a:ext cx="1761023" cy="176119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75DB11F3-1435-44BC-82F9-0FDC195F7D7C}" type="datetimeFigureOut">
              <a:rPr lang="en-US" smtClean="0"/>
              <a:t>3/4/2026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19C4B051-9E8D-438A-BCC4-6463259454C9}" type="slidenum">
              <a:rPr lang="en-US" smtClean="0"/>
              <a:t>‹#›</a:t>
            </a:fld>
            <a:endParaRPr lang="en-US"/>
          </a:p>
        </p:txBody>
      </p:sp>
    </p:spTree>
    <p:extLst>
      <p:ext uri="{BB962C8B-B14F-4D97-AF65-F5344CB8AC3E}">
        <p14:creationId xmlns:p14="http://schemas.microsoft.com/office/powerpoint/2010/main" val="261580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2</a:t>
            </a:fld>
            <a:endParaRPr lang="en-US"/>
          </a:p>
        </p:txBody>
      </p:sp>
    </p:spTree>
    <p:extLst>
      <p:ext uri="{BB962C8B-B14F-4D97-AF65-F5344CB8AC3E}">
        <p14:creationId xmlns:p14="http://schemas.microsoft.com/office/powerpoint/2010/main" val="509061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E-1610 ADMINISTRATIVE REDIRECT OF SUPPORT PAYMENTS </a:t>
            </a:r>
          </a:p>
          <a:p>
            <a:r>
              <a:rPr lang="en-US" dirty="0"/>
              <a:t>Administrative redirect of an existing support order. A redirect is an administrative action used to reroute support payments payable under an existing order of support to CSE. </a:t>
            </a:r>
          </a:p>
          <a:p>
            <a:endParaRPr lang="en-US" dirty="0"/>
          </a:p>
          <a:p>
            <a:r>
              <a:rPr lang="en-US" dirty="0"/>
              <a:t>In accordance with LA R.S. 46:236.2, when an applicant with an existing order applies for services, Child Support Enforcement (CSE) shall mail a notice to inform the parties that payments are * to be made payable to the Department. </a:t>
            </a:r>
          </a:p>
          <a:p>
            <a:endParaRPr lang="en-US" dirty="0"/>
          </a:p>
          <a:p>
            <a:r>
              <a:rPr lang="en-US" dirty="0"/>
              <a:t>Note: CSE 303 is not appropriate if the child support order has already been established.</a:t>
            </a:r>
          </a:p>
          <a:p>
            <a:endParaRPr lang="en-US" dirty="0"/>
          </a:p>
          <a:p>
            <a:r>
              <a:rPr lang="en-US" b="0" baseline="0" dirty="0"/>
              <a:t>If it’s determined a child support order exists or proceedings have started, obtain a copy of the order or of any rules or pleadings filed.  If the CP does not or is unable to provide copies, assistance SHALL be sought from the CSE office associated with the issuing JD or by contact with the appropriate COC office for that JD if the JD is known.  Just because civil proceedings were already initiated, does not mean the case qualifies for closure.  We are still required to provide IV-D services.  Once IV-D is involved, CSE should be served and included in any subsequent civil proceedings regarding the setting of support.   </a:t>
            </a:r>
          </a:p>
          <a:p>
            <a:endParaRPr lang="en-US" b="0" baseline="0" dirty="0"/>
          </a:p>
          <a:p>
            <a:r>
              <a:rPr lang="en-US" b="0" baseline="0" dirty="0"/>
              <a:t>If the order was issued by another state, request assistance from the other state to obtain the court order.  If the worker is aware that a civil order exists, but is unable to determine the origination of the order, the worker should contact the CP and NCP by phone.  If the information cannot be obtained by phone, check IDEC, FPLS, and CLEAR for all past and present locations the CP has resided.  Contact the appropriate Clerk’s, DA or CSE offices for assistance based on the results of your search.</a:t>
            </a:r>
          </a:p>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11</a:t>
            </a:fld>
            <a:endParaRPr lang="en-US"/>
          </a:p>
        </p:txBody>
      </p:sp>
    </p:spTree>
    <p:extLst>
      <p:ext uri="{BB962C8B-B14F-4D97-AF65-F5344CB8AC3E}">
        <p14:creationId xmlns:p14="http://schemas.microsoft.com/office/powerpoint/2010/main" val="278605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CSE 115 - Used to notify the CP that a third appointment has been scheduled and to request documentation.</a:t>
            </a:r>
          </a:p>
          <a:p>
            <a:endParaRPr lang="en-US" dirty="0"/>
          </a:p>
          <a:p>
            <a:r>
              <a:rPr lang="en-US" dirty="0"/>
              <a:t>A CP who calls in advance to reschedule an appointment may do so up to three times. When rescheduling the third appointment, mail the CP a CSE 115 (Third Appointment Letter-CP) along with the applicable CSE forms. The CP must return the documents on or before the third appointment date. If there are any forms that need notarization, the forms should be notarized prior to mailing. The forms are only acceptable by mail if they are notarized. </a:t>
            </a:r>
          </a:p>
        </p:txBody>
      </p:sp>
      <p:sp>
        <p:nvSpPr>
          <p:cNvPr id="4" name="Slide Number Placeholder 3"/>
          <p:cNvSpPr>
            <a:spLocks noGrp="1"/>
          </p:cNvSpPr>
          <p:nvPr>
            <p:ph type="sldNum" sz="quarter" idx="5"/>
          </p:nvPr>
        </p:nvSpPr>
        <p:spPr/>
        <p:txBody>
          <a:bodyPr/>
          <a:lstStyle/>
          <a:p>
            <a:fld id="{19C4B051-9E8D-438A-BCC4-6463259454C9}" type="slidenum">
              <a:rPr lang="en-US" smtClean="0"/>
              <a:t>12</a:t>
            </a:fld>
            <a:endParaRPr lang="en-US"/>
          </a:p>
        </p:txBody>
      </p:sp>
    </p:spTree>
    <p:extLst>
      <p:ext uri="{BB962C8B-B14F-4D97-AF65-F5344CB8AC3E}">
        <p14:creationId xmlns:p14="http://schemas.microsoft.com/office/powerpoint/2010/main" val="3718594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solidFill>
                  <a:schemeClr val="tx1"/>
                </a:solidFill>
                <a:latin typeface="Arial" panose="020B0604020202020204" pitchFamily="34" charset="0"/>
                <a:cs typeface="Arial" panose="020B0604020202020204" pitchFamily="34" charset="0"/>
              </a:rPr>
              <a:t>Document - Make CALO</a:t>
            </a:r>
          </a:p>
          <a:p>
            <a:pPr>
              <a:lnSpc>
                <a:spcPct val="150000"/>
              </a:lnSpc>
            </a:pPr>
            <a:r>
              <a:rPr lang="en-US" dirty="0">
                <a:solidFill>
                  <a:schemeClr val="tx1"/>
                </a:solidFill>
                <a:latin typeface="Arial" panose="020B0604020202020204" pitchFamily="34" charset="0"/>
                <a:cs typeface="Arial" panose="020B0604020202020204" pitchFamily="34" charset="0"/>
              </a:rPr>
              <a:t>File CSE 314 in record (FILENET) </a:t>
            </a:r>
          </a:p>
          <a:p>
            <a:pPr>
              <a:lnSpc>
                <a:spcPct val="150000"/>
              </a:lnSpc>
            </a:pPr>
            <a:endParaRPr lang="en-US" dirty="0">
              <a:solidFill>
                <a:schemeClr val="tx1"/>
              </a:solidFill>
              <a:latin typeface="Arial" panose="020B0604020202020204" pitchFamily="34" charset="0"/>
              <a:cs typeface="Arial" panose="020B0604020202020204" pitchFamily="34" charset="0"/>
            </a:endParaRPr>
          </a:p>
          <a:p>
            <a:pPr marL="372698" indent="-372698">
              <a:lnSpc>
                <a:spcPct val="150000"/>
              </a:lnSpc>
            </a:pPr>
            <a:r>
              <a:rPr lang="en-US" dirty="0">
                <a:solidFill>
                  <a:schemeClr val="tx1"/>
                </a:solidFill>
                <a:latin typeface="Arial" panose="020B0604020202020204" pitchFamily="34" charset="0"/>
                <a:cs typeface="Arial" panose="020B0604020202020204" pitchFamily="34" charset="0"/>
              </a:rPr>
              <a:t>Document CP’s election  </a:t>
            </a:r>
          </a:p>
          <a:p>
            <a:pPr marL="372698" indent="-372698">
              <a:lnSpc>
                <a:spcPct val="150000"/>
              </a:lnSpc>
            </a:pPr>
            <a:r>
              <a:rPr lang="en-US" sz="3300" dirty="0">
                <a:latin typeface="Arial" panose="020B0604020202020204" pitchFamily="34" charset="0"/>
                <a:cs typeface="Arial" panose="020B0604020202020204" pitchFamily="34" charset="0"/>
              </a:rPr>
              <a:t>Ensure system coding aligns with service selection</a:t>
            </a:r>
          </a:p>
          <a:p>
            <a:pPr marL="372698" indent="-372698">
              <a:lnSpc>
                <a:spcPct val="150000"/>
              </a:lnSpc>
            </a:pPr>
            <a:r>
              <a:rPr lang="en-US" dirty="0">
                <a:solidFill>
                  <a:schemeClr val="tx1"/>
                </a:solidFill>
                <a:latin typeface="Arial" panose="020B0604020202020204" pitchFamily="34" charset="0"/>
                <a:cs typeface="Arial" panose="020B0604020202020204" pitchFamily="34" charset="0"/>
              </a:rPr>
              <a:t>Incorrect handling may create compliance findings</a:t>
            </a:r>
            <a:endParaRPr lang="en-US" dirty="0"/>
          </a:p>
          <a:p>
            <a:pPr>
              <a:lnSpc>
                <a:spcPct val="150000"/>
              </a:lnSpc>
            </a:pPr>
            <a:endParaRPr lang="en-US"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13</a:t>
            </a:fld>
            <a:endParaRPr lang="en-US"/>
          </a:p>
        </p:txBody>
      </p:sp>
    </p:spTree>
    <p:extLst>
      <p:ext uri="{BB962C8B-B14F-4D97-AF65-F5344CB8AC3E}">
        <p14:creationId xmlns:p14="http://schemas.microsoft.com/office/powerpoint/2010/main" val="219290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FAILURE TO COOPERATE (FTC)</a:t>
            </a:r>
          </a:p>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14</a:t>
            </a:fld>
            <a:endParaRPr lang="en-US"/>
          </a:p>
        </p:txBody>
      </p:sp>
    </p:spTree>
    <p:extLst>
      <p:ext uri="{BB962C8B-B14F-4D97-AF65-F5344CB8AC3E}">
        <p14:creationId xmlns:p14="http://schemas.microsoft.com/office/powerpoint/2010/main" val="3604230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15</a:t>
            </a:fld>
            <a:endParaRPr lang="en-US"/>
          </a:p>
        </p:txBody>
      </p:sp>
    </p:spTree>
    <p:extLst>
      <p:ext uri="{BB962C8B-B14F-4D97-AF65-F5344CB8AC3E}">
        <p14:creationId xmlns:p14="http://schemas.microsoft.com/office/powerpoint/2010/main" val="310379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Correspondence to include appointment letters. </a:t>
            </a:r>
          </a:p>
        </p:txBody>
      </p:sp>
      <p:sp>
        <p:nvSpPr>
          <p:cNvPr id="4" name="Slide Number Placeholder 3"/>
          <p:cNvSpPr>
            <a:spLocks noGrp="1"/>
          </p:cNvSpPr>
          <p:nvPr>
            <p:ph type="sldNum" sz="quarter" idx="5"/>
          </p:nvPr>
        </p:nvSpPr>
        <p:spPr/>
        <p:txBody>
          <a:bodyPr/>
          <a:lstStyle/>
          <a:p>
            <a:fld id="{19C4B051-9E8D-438A-BCC4-6463259454C9}" type="slidenum">
              <a:rPr lang="en-US" smtClean="0"/>
              <a:t>16</a:t>
            </a:fld>
            <a:endParaRPr lang="en-US"/>
          </a:p>
        </p:txBody>
      </p:sp>
    </p:spTree>
    <p:extLst>
      <p:ext uri="{BB962C8B-B14F-4D97-AF65-F5344CB8AC3E}">
        <p14:creationId xmlns:p14="http://schemas.microsoft.com/office/powerpoint/2010/main" val="128086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F-0210 Referral of Medicaid Cases</a:t>
            </a:r>
          </a:p>
          <a:p>
            <a:r>
              <a:rPr lang="en-US" dirty="0"/>
              <a:t>F-0230 Requirement to Cooperate</a:t>
            </a:r>
          </a:p>
        </p:txBody>
      </p:sp>
      <p:sp>
        <p:nvSpPr>
          <p:cNvPr id="4" name="Slide Number Placeholder 3"/>
          <p:cNvSpPr>
            <a:spLocks noGrp="1"/>
          </p:cNvSpPr>
          <p:nvPr>
            <p:ph type="sldNum" sz="quarter" idx="5"/>
          </p:nvPr>
        </p:nvSpPr>
        <p:spPr/>
        <p:txBody>
          <a:bodyPr/>
          <a:lstStyle/>
          <a:p>
            <a:fld id="{19C4B051-9E8D-438A-BCC4-6463259454C9}" type="slidenum">
              <a:rPr lang="en-US" smtClean="0"/>
              <a:t>17</a:t>
            </a:fld>
            <a:endParaRPr lang="en-US"/>
          </a:p>
        </p:txBody>
      </p:sp>
    </p:spTree>
    <p:extLst>
      <p:ext uri="{BB962C8B-B14F-4D97-AF65-F5344CB8AC3E}">
        <p14:creationId xmlns:p14="http://schemas.microsoft.com/office/powerpoint/2010/main" val="841367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b="1" dirty="0"/>
              <a:t>E-0910 Case Closure Criteria</a:t>
            </a:r>
          </a:p>
          <a:p>
            <a:pPr defTabSz="931744">
              <a:defRPr/>
            </a:pPr>
            <a:r>
              <a:rPr lang="en-US" b="1" dirty="0"/>
              <a:t>LASES actually does the work for us if, in the correct function. </a:t>
            </a:r>
          </a:p>
          <a:p>
            <a:pPr defTabSz="931744">
              <a:defRPr/>
            </a:pPr>
            <a:endParaRPr lang="en-US" b="1" dirty="0"/>
          </a:p>
          <a:p>
            <a:pPr defTabSz="931744">
              <a:defRPr/>
            </a:pPr>
            <a:r>
              <a:rPr lang="en-US" b="1" dirty="0"/>
              <a:t>An intake or collections case may be closed whenever the NCP's physical whereabouts are unknown</a:t>
            </a:r>
          </a:p>
          <a:p>
            <a:pPr defTabSz="931744">
              <a:defRPr/>
            </a:pPr>
            <a:r>
              <a:rPr lang="en-US" b="1" dirty="0"/>
              <a:t>(i.e. employer, residential or mailing address, or sources of assets). In order for the case to qualify for</a:t>
            </a:r>
          </a:p>
          <a:p>
            <a:pPr defTabSz="931744">
              <a:defRPr/>
            </a:pPr>
            <a:r>
              <a:rPr lang="en-US" b="1" dirty="0"/>
              <a:t>closure, the office must have made diligent efforts, using all appropriate locate resources, to find the</a:t>
            </a:r>
          </a:p>
          <a:p>
            <a:pPr defTabSz="931744">
              <a:defRPr/>
            </a:pPr>
            <a:r>
              <a:rPr lang="en-US" b="1" dirty="0"/>
              <a:t>NCP:</a:t>
            </a:r>
          </a:p>
          <a:p>
            <a:pPr defTabSz="931744">
              <a:defRPr/>
            </a:pPr>
            <a:r>
              <a:rPr lang="en-US" b="1" dirty="0"/>
              <a:t>• </a:t>
            </a:r>
            <a:r>
              <a:rPr lang="en-US" dirty="0"/>
              <a:t>Over a six (6) month period when there is not sufficient information to initiate automated locate</a:t>
            </a:r>
          </a:p>
          <a:p>
            <a:pPr defTabSz="931744">
              <a:defRPr/>
            </a:pPr>
            <a:r>
              <a:rPr lang="en-US" dirty="0"/>
              <a:t>efforts;</a:t>
            </a:r>
          </a:p>
          <a:p>
            <a:pPr defTabSz="931744">
              <a:defRPr/>
            </a:pPr>
            <a:r>
              <a:rPr lang="en-US" dirty="0"/>
              <a:t>• After a one (1) year period when there is sufficient information (Full name and DOB) to initiate</a:t>
            </a:r>
          </a:p>
          <a:p>
            <a:pPr defTabSz="931744">
              <a:defRPr/>
            </a:pPr>
            <a:r>
              <a:rPr lang="en-US" dirty="0"/>
              <a:t>an automated locate interfaces but there is no verified Social Security number; or</a:t>
            </a:r>
          </a:p>
          <a:p>
            <a:pPr defTabSz="931744">
              <a:defRPr/>
            </a:pPr>
            <a:r>
              <a:rPr lang="en-US" dirty="0"/>
              <a:t>• Over a two (2) year period when there is sufficient information (ex. DOB and SSN) to initiate</a:t>
            </a:r>
          </a:p>
          <a:p>
            <a:pPr defTabSz="931744">
              <a:defRPr/>
            </a:pPr>
            <a:r>
              <a:rPr lang="en-US" dirty="0"/>
              <a:t>automated locate efforts.</a:t>
            </a:r>
          </a:p>
          <a:p>
            <a:pPr defTabSz="931744">
              <a:defRPr/>
            </a:pPr>
            <a:r>
              <a:rPr lang="en-US" dirty="0"/>
              <a:t>Use reason code NLI to close a case that meets the one (1) year, use reason code NLO to close a</a:t>
            </a:r>
          </a:p>
          <a:p>
            <a:pPr defTabSz="931744">
              <a:defRPr/>
            </a:pPr>
            <a:r>
              <a:rPr lang="en-US" dirty="0"/>
              <a:t>case that meets two (2) year criteria. Use reason code LVI to close a case that meets the six (6)</a:t>
            </a:r>
          </a:p>
          <a:p>
            <a:pPr defTabSz="931744">
              <a:defRPr/>
            </a:pPr>
            <a:r>
              <a:rPr lang="en-US" dirty="0"/>
              <a:t>month criteria.</a:t>
            </a:r>
          </a:p>
          <a:p>
            <a:pPr defTabSz="931744">
              <a:defRPr/>
            </a:pPr>
            <a:r>
              <a:rPr lang="en-US" dirty="0"/>
              <a:t>NOTE: In the above instances, the case must have been in the locate function for the specified time</a:t>
            </a:r>
          </a:p>
          <a:p>
            <a:pPr defTabSz="931744">
              <a:defRPr/>
            </a:pPr>
            <a:r>
              <a:rPr lang="en-US" dirty="0"/>
              <a:t>frames to be eligible for closure due to “no locate” (See X-800 Introduction to Locate.) If LASES</a:t>
            </a:r>
          </a:p>
          <a:p>
            <a:pPr defTabSz="931744">
              <a:defRPr/>
            </a:pPr>
            <a:r>
              <a:rPr lang="en-US" dirty="0"/>
              <a:t>function tracking does not permit use of one of the closure codes, a review of locate efforts and</a:t>
            </a:r>
          </a:p>
          <a:p>
            <a:pPr defTabSz="931744">
              <a:defRPr/>
            </a:pPr>
            <a:r>
              <a:rPr lang="en-US" dirty="0"/>
              <a:t>supervisor approval is needed before ADM is used. A manual CSE 105 must be generated to provide</a:t>
            </a:r>
          </a:p>
          <a:p>
            <a:pPr defTabSz="931744">
              <a:defRPr/>
            </a:pPr>
            <a:r>
              <a:rPr lang="en-US" dirty="0"/>
              <a:t>notice to the CP about the closure. The supervisor will have to wait for 60 days to pass before</a:t>
            </a:r>
          </a:p>
          <a:p>
            <a:pPr defTabSz="931744">
              <a:defRPr/>
            </a:pPr>
            <a:r>
              <a:rPr lang="en-US" dirty="0"/>
              <a:t>entering the ADM code. Administrative action should be taken as specified in policy E-930.</a:t>
            </a:r>
          </a:p>
        </p:txBody>
      </p:sp>
      <p:sp>
        <p:nvSpPr>
          <p:cNvPr id="4" name="Slide Number Placeholder 3"/>
          <p:cNvSpPr>
            <a:spLocks noGrp="1"/>
          </p:cNvSpPr>
          <p:nvPr>
            <p:ph type="sldNum" sz="quarter" idx="5"/>
          </p:nvPr>
        </p:nvSpPr>
        <p:spPr/>
        <p:txBody>
          <a:bodyPr/>
          <a:lstStyle/>
          <a:p>
            <a:fld id="{19C4B051-9E8D-438A-BCC4-6463259454C9}" type="slidenum">
              <a:rPr lang="en-US" smtClean="0"/>
              <a:t>18</a:t>
            </a:fld>
            <a:endParaRPr lang="en-US"/>
          </a:p>
        </p:txBody>
      </p:sp>
    </p:spTree>
    <p:extLst>
      <p:ext uri="{BB962C8B-B14F-4D97-AF65-F5344CB8AC3E}">
        <p14:creationId xmlns:p14="http://schemas.microsoft.com/office/powerpoint/2010/main" val="3581075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a:p>
            <a:r>
              <a:rPr dirty="0"/>
              <a:t>Let’s slow down here because this is an area where mistakes happen.</a:t>
            </a:r>
          </a:p>
          <a:p>
            <a:endParaRPr dirty="0"/>
          </a:p>
          <a:p>
            <a:r>
              <a:rPr dirty="0"/>
              <a:t>Federal law — 45 CFR 303.11 — does not list the death of a custodial parent as an automatic closure reason. </a:t>
            </a:r>
          </a:p>
          <a:p>
            <a:r>
              <a:rPr dirty="0"/>
              <a:t>So</a:t>
            </a:r>
            <a:r>
              <a:rPr lang="en-US" dirty="0"/>
              <a:t>,</a:t>
            </a:r>
            <a:r>
              <a:rPr dirty="0"/>
              <a:t> we cannot just close the case because the CP has passed away.</a:t>
            </a:r>
          </a:p>
          <a:p>
            <a:endParaRPr dirty="0"/>
          </a:p>
          <a:p>
            <a:r>
              <a:rPr dirty="0"/>
              <a:t>Policy E-940 tells us exactly what to do. </a:t>
            </a:r>
          </a:p>
          <a:p>
            <a:r>
              <a:rPr dirty="0"/>
              <a:t>If we don’t follow it step-by-step, we risk a Data Reliability Audit finding.</a:t>
            </a:r>
          </a:p>
          <a:p>
            <a:endParaRPr dirty="0"/>
          </a:p>
          <a:p>
            <a:r>
              <a:rPr dirty="0"/>
              <a:t>This is one of those moments where process really matters.</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a:p>
            <a:r>
              <a:rPr dirty="0"/>
              <a:t>If you receive notice that a CP has passed, do not act on assumption.</a:t>
            </a:r>
          </a:p>
          <a:p>
            <a:endParaRPr dirty="0"/>
          </a:p>
          <a:p>
            <a:r>
              <a:rPr dirty="0"/>
              <a:t>You must verify it. That can be through a death certificate, obituary, funeral home notice, coroner’s office, FPLS, or CLEAR.</a:t>
            </a:r>
          </a:p>
          <a:p>
            <a:endParaRPr dirty="0"/>
          </a:p>
          <a:p>
            <a:r>
              <a:rPr dirty="0"/>
              <a:t>But here’s the key — Vital Records match by itself is not enough. </a:t>
            </a:r>
          </a:p>
          <a:p>
            <a:r>
              <a:rPr dirty="0"/>
              <a:t>You must maintain hard copy verification in the case file.</a:t>
            </a:r>
          </a:p>
          <a:p>
            <a:endParaRPr dirty="0"/>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b="1" dirty="0"/>
              <a:t>The clock starts NOW: </a:t>
            </a:r>
          </a:p>
          <a:p>
            <a:pPr defTabSz="931744">
              <a:defRPr/>
            </a:pPr>
            <a:r>
              <a:rPr lang="en-US" b="1" dirty="0"/>
              <a:t>*E-2691-00 Waived Application Fee </a:t>
            </a:r>
            <a:r>
              <a:rPr lang="en-US" dirty="0"/>
              <a:t>(January 29/2024- no longer collect application fees.)</a:t>
            </a:r>
          </a:p>
          <a:p>
            <a:endParaRPr lang="en-US" dirty="0"/>
          </a:p>
          <a:p>
            <a:r>
              <a:rPr lang="en-US" dirty="0"/>
              <a:t>LA joined 35 other states in waiving the application fee for the services offered through the Child Support Enforcement Program. The state has taken on the responsibility of covering the fee to encourage families to apply for child support services. By waiving the application fee, we intend to streamline the process for applicants and facilitate easier access to the support they need. </a:t>
            </a:r>
          </a:p>
          <a:p>
            <a:endParaRPr lang="en-US" dirty="0"/>
          </a:p>
          <a:p>
            <a:pPr defTabSz="931744">
              <a:defRPr/>
            </a:pPr>
            <a:r>
              <a:rPr lang="en-US" b="1" dirty="0"/>
              <a:t>Within 20 days </a:t>
            </a:r>
            <a:r>
              <a:rPr lang="en-US" dirty="0"/>
              <a:t>– open and code case</a:t>
            </a:r>
          </a:p>
          <a:p>
            <a:pPr defTabSz="931744">
              <a:defRPr/>
            </a:pPr>
            <a:r>
              <a:rPr lang="en-US" b="1" baseline="0" dirty="0"/>
              <a:t>**NOTE: </a:t>
            </a:r>
            <a:r>
              <a:rPr lang="en-US" b="0" baseline="0" dirty="0"/>
              <a:t>Cases created by application or referral to the IV-D agency become IV-D cases at the time the case is created or opened.</a:t>
            </a:r>
            <a:endParaRPr lang="en-US" b="0" dirty="0"/>
          </a:p>
          <a:p>
            <a:endParaRPr lang="en-US" dirty="0"/>
          </a:p>
          <a:p>
            <a:endParaRPr lang="en-US" dirty="0"/>
          </a:p>
          <a:p>
            <a:r>
              <a:rPr lang="en-US" b="1" dirty="0"/>
              <a:t>G-0168 Intake Interview Documents</a:t>
            </a:r>
          </a:p>
          <a:p>
            <a:r>
              <a:rPr lang="en-US" dirty="0"/>
              <a:t>A case record must be created in LASES within 20 days of receiving the application or referral for services. </a:t>
            </a:r>
          </a:p>
        </p:txBody>
      </p:sp>
      <p:sp>
        <p:nvSpPr>
          <p:cNvPr id="4" name="Slide Number Placeholder 3"/>
          <p:cNvSpPr>
            <a:spLocks noGrp="1"/>
          </p:cNvSpPr>
          <p:nvPr>
            <p:ph type="sldNum" sz="quarter" idx="5"/>
          </p:nvPr>
        </p:nvSpPr>
        <p:spPr/>
        <p:txBody>
          <a:bodyPr/>
          <a:lstStyle/>
          <a:p>
            <a:fld id="{19C4B051-9E8D-438A-BCC4-6463259454C9}" type="slidenum">
              <a:rPr lang="en-US" smtClean="0"/>
              <a:t>3</a:t>
            </a:fld>
            <a:endParaRPr lang="en-US"/>
          </a:p>
        </p:txBody>
      </p:sp>
    </p:spTree>
    <p:extLst>
      <p:ext uri="{BB962C8B-B14F-4D97-AF65-F5344CB8AC3E}">
        <p14:creationId xmlns:p14="http://schemas.microsoft.com/office/powerpoint/2010/main" val="371857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a:p>
            <a:r>
              <a:rPr lang="en-US" dirty="0"/>
              <a:t>Let’s walk through a real intake example.</a:t>
            </a:r>
          </a:p>
          <a:p>
            <a:endParaRPr lang="en-US" dirty="0"/>
          </a:p>
          <a:p>
            <a:r>
              <a:rPr lang="en-US" dirty="0"/>
              <a:t>The CP applied for services. Before an order is established, you receive notice she has passed away.</a:t>
            </a:r>
          </a:p>
          <a:p>
            <a:endParaRPr lang="en-US" dirty="0"/>
          </a:p>
          <a:p>
            <a:r>
              <a:rPr lang="en-US" dirty="0"/>
              <a:t>First — verify the death.</a:t>
            </a:r>
          </a:p>
          <a:p>
            <a:r>
              <a:rPr lang="en-US" dirty="0"/>
              <a:t>Second — maintain hard copy documentation.</a:t>
            </a:r>
          </a:p>
          <a:p>
            <a:r>
              <a:rPr lang="en-US" dirty="0"/>
              <a:t>Third — code ADM on CAS1.</a:t>
            </a:r>
          </a:p>
          <a:p>
            <a:r>
              <a:rPr lang="en-US" dirty="0"/>
              <a:t>Then initiate closure under Policy E-940.</a:t>
            </a:r>
          </a:p>
          <a:p>
            <a:endParaRPr lang="en-US" dirty="0"/>
          </a:p>
          <a:p>
            <a:r>
              <a:rPr lang="en-US" dirty="0"/>
              <a:t>Do not simply close the case under a general code. </a:t>
            </a:r>
          </a:p>
          <a:p>
            <a:r>
              <a:rPr lang="en-US" dirty="0"/>
              <a:t>Follow the policy exactly so the case status matches federal reporting requirements.</a:t>
            </a:r>
          </a:p>
          <a:p>
            <a:endParaRPr dirty="0"/>
          </a:p>
          <a:p>
            <a:endParaRPr dirty="0"/>
          </a:p>
          <a:p>
            <a:r>
              <a:rPr dirty="0"/>
              <a:t>You’ll code ADM on CAS1 and leave any pending motion or rule outstanding.</a:t>
            </a:r>
          </a:p>
          <a:p>
            <a:endParaRPr dirty="0"/>
          </a:p>
          <a:p>
            <a:r>
              <a:rPr dirty="0"/>
              <a:t>If a new custodian steps forward, we can accept an application — even if paternity was not previously established. </a:t>
            </a:r>
          </a:p>
          <a:p>
            <a:r>
              <a:rPr dirty="0"/>
              <a:t>Motherless genetic testing is allowed.</a:t>
            </a:r>
          </a:p>
          <a:p>
            <a:endParaRPr dirty="0"/>
          </a:p>
          <a:p>
            <a:r>
              <a:rPr dirty="0"/>
              <a:t>Again, document everything clearly.</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E-950 Deceased </a:t>
            </a:r>
            <a:r>
              <a:rPr lang="en-US" b="1" dirty="0" err="1"/>
              <a:t>NonCustodial</a:t>
            </a:r>
            <a:r>
              <a:rPr lang="en-US" b="1" dirty="0"/>
              <a:t> Parent (NCP)</a:t>
            </a:r>
          </a:p>
          <a:p>
            <a:endParaRPr lang="en-US" b="1" dirty="0"/>
          </a:p>
          <a:p>
            <a:r>
              <a:rPr lang="en-US" dirty="0"/>
              <a:t>At intake, our role is limited but important. First, we verify the death through an official source. Once verified, we enter the date of death in LASES.</a:t>
            </a:r>
          </a:p>
          <a:p>
            <a:endParaRPr lang="en-US" b="1" dirty="0"/>
          </a:p>
        </p:txBody>
      </p:sp>
      <p:sp>
        <p:nvSpPr>
          <p:cNvPr id="4" name="Slide Number Placeholder 3"/>
          <p:cNvSpPr>
            <a:spLocks noGrp="1"/>
          </p:cNvSpPr>
          <p:nvPr>
            <p:ph type="sldNum" sz="quarter" idx="5"/>
          </p:nvPr>
        </p:nvSpPr>
        <p:spPr/>
        <p:txBody>
          <a:bodyPr/>
          <a:lstStyle/>
          <a:p>
            <a:fld id="{19C4B051-9E8D-438A-BCC4-6463259454C9}" type="slidenum">
              <a:rPr lang="en-US" smtClean="0"/>
              <a:t>22</a:t>
            </a:fld>
            <a:endParaRPr lang="en-US"/>
          </a:p>
        </p:txBody>
      </p:sp>
    </p:spTree>
    <p:extLst>
      <p:ext uri="{BB962C8B-B14F-4D97-AF65-F5344CB8AC3E}">
        <p14:creationId xmlns:p14="http://schemas.microsoft.com/office/powerpoint/2010/main" val="2268649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1EEE8-0D27-5237-BC72-D41F69F7A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1A29D-6554-E351-AEB8-2414F233F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8FB64-A4F7-2C46-93E6-4847239ED828}"/>
              </a:ext>
            </a:extLst>
          </p:cNvPr>
          <p:cNvSpPr>
            <a:spLocks noGrp="1"/>
          </p:cNvSpPr>
          <p:nvPr>
            <p:ph type="body" idx="1"/>
          </p:nvPr>
        </p:nvSpPr>
        <p:spPr/>
        <p:txBody>
          <a:bodyPr/>
          <a:lstStyle/>
          <a:p>
            <a:r>
              <a:rPr lang="en-US" b="1" dirty="0"/>
              <a:t>E-950 Deceased </a:t>
            </a:r>
            <a:r>
              <a:rPr lang="en-US" b="1" dirty="0" err="1"/>
              <a:t>NonCustodial</a:t>
            </a:r>
            <a:r>
              <a:rPr lang="en-US" b="1" dirty="0"/>
              <a:t> Parent (NCP)</a:t>
            </a:r>
          </a:p>
          <a:p>
            <a:r>
              <a:rPr lang="en-US" dirty="0"/>
              <a:t>Next, we determine whether a suit has already been filed.</a:t>
            </a:r>
          </a:p>
          <a:p>
            <a:r>
              <a:rPr lang="en-US" dirty="0"/>
              <a:t>If a suit is pending, we may continue paternity establishment — particularly if it could secure inheritance or federal benefits for the child. Genetic testing is only pursued if viable samples are available.</a:t>
            </a:r>
          </a:p>
          <a:p>
            <a:endParaRPr lang="en-US" dirty="0"/>
          </a:p>
          <a:p>
            <a:r>
              <a:rPr lang="en-US" dirty="0"/>
              <a:t>If no suit has been filed, we initiate closure using reason ‘APD.’ The system generates the required notice, and after 60 days, the case closes.</a:t>
            </a:r>
          </a:p>
          <a:p>
            <a:r>
              <a:rPr lang="en-US" dirty="0"/>
              <a:t>The intake focus is verification, suit status, and proper coding — nothing more.</a:t>
            </a:r>
          </a:p>
          <a:p>
            <a:endParaRPr lang="en-US" b="1" dirty="0"/>
          </a:p>
        </p:txBody>
      </p:sp>
      <p:sp>
        <p:nvSpPr>
          <p:cNvPr id="4" name="Slide Number Placeholder 3">
            <a:extLst>
              <a:ext uri="{FF2B5EF4-FFF2-40B4-BE49-F238E27FC236}">
                <a16:creationId xmlns:a16="http://schemas.microsoft.com/office/drawing/2014/main" id="{5A061D3D-7860-E61F-1390-86318F8261EA}"/>
              </a:ext>
            </a:extLst>
          </p:cNvPr>
          <p:cNvSpPr>
            <a:spLocks noGrp="1"/>
          </p:cNvSpPr>
          <p:nvPr>
            <p:ph type="sldNum" sz="quarter" idx="5"/>
          </p:nvPr>
        </p:nvSpPr>
        <p:spPr/>
        <p:txBody>
          <a:bodyPr/>
          <a:lstStyle/>
          <a:p>
            <a:fld id="{19C4B051-9E8D-438A-BCC4-6463259454C9}" type="slidenum">
              <a:rPr lang="en-US" smtClean="0"/>
              <a:t>23</a:t>
            </a:fld>
            <a:endParaRPr lang="en-US"/>
          </a:p>
        </p:txBody>
      </p:sp>
    </p:spTree>
    <p:extLst>
      <p:ext uri="{BB962C8B-B14F-4D97-AF65-F5344CB8AC3E}">
        <p14:creationId xmlns:p14="http://schemas.microsoft.com/office/powerpoint/2010/main" val="137845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a:t>At intake, closure authority is limited. </a:t>
            </a:r>
          </a:p>
          <a:p>
            <a:pPr defTabSz="931744">
              <a:defRPr/>
            </a:pPr>
            <a:r>
              <a:rPr lang="en-US" dirty="0"/>
              <a:t>Under Policy E-920, cases do not meet closure criteria when there is an assignment of medical support, state-owed arrears, or ongoing public assistance interest. Federal regulation 45 CFR 303.11(b)(8) prevents closure when arrears are owed to the State. Additionally, 45 CFR 303.6 prevents collection of arrears only when a valid ongoing order exists. Intake staff must verify assignment status, arrears balance, and public assistance involvement before initiating closure. State interest controls closure eligibility.</a:t>
            </a:r>
          </a:p>
          <a:p>
            <a:endParaRPr lang="en-US" dirty="0"/>
          </a:p>
          <a:p>
            <a:pPr defTabSz="931744">
              <a:defRPr/>
            </a:pPr>
            <a:r>
              <a:rPr lang="en-US" dirty="0"/>
              <a:t>Policy Reference: E-920; 45 CFR 303.11(b)(8); 45 CFR 303.6</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24</a:t>
            </a:fld>
            <a:endParaRPr lang="en-US"/>
          </a:p>
        </p:txBody>
      </p:sp>
    </p:spTree>
    <p:extLst>
      <p:ext uri="{BB962C8B-B14F-4D97-AF65-F5344CB8AC3E}">
        <p14:creationId xmlns:p14="http://schemas.microsoft.com/office/powerpoint/2010/main" val="1991980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25</a:t>
            </a:fld>
            <a:endParaRPr lang="en-US"/>
          </a:p>
        </p:txBody>
      </p:sp>
    </p:spTree>
    <p:extLst>
      <p:ext uri="{BB962C8B-B14F-4D97-AF65-F5344CB8AC3E}">
        <p14:creationId xmlns:p14="http://schemas.microsoft.com/office/powerpoint/2010/main" val="2470759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26</a:t>
            </a:fld>
            <a:endParaRPr lang="en-US"/>
          </a:p>
        </p:txBody>
      </p:sp>
    </p:spTree>
    <p:extLst>
      <p:ext uri="{BB962C8B-B14F-4D97-AF65-F5344CB8AC3E}">
        <p14:creationId xmlns:p14="http://schemas.microsoft.com/office/powerpoint/2010/main" val="1556148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2698" indent="-372698">
              <a:lnSpc>
                <a:spcPct val="150000"/>
              </a:lnSpc>
            </a:pPr>
            <a:r>
              <a:rPr lang="en-US" sz="1100" dirty="0">
                <a:latin typeface="Arial" panose="020B0604020202020204" pitchFamily="34" charset="0"/>
                <a:cs typeface="Arial" panose="020B0604020202020204" pitchFamily="34" charset="0"/>
              </a:rPr>
              <a:t>Audit Readiness and Program Success</a:t>
            </a:r>
          </a:p>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27</a:t>
            </a:fld>
            <a:endParaRPr lang="en-US"/>
          </a:p>
        </p:txBody>
      </p:sp>
    </p:spTree>
    <p:extLst>
      <p:ext uri="{BB962C8B-B14F-4D97-AF65-F5344CB8AC3E}">
        <p14:creationId xmlns:p14="http://schemas.microsoft.com/office/powerpoint/2010/main" val="2629652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2698" indent="-372698">
              <a:lnSpc>
                <a:spcPct val="150000"/>
              </a:lnSpc>
            </a:pPr>
            <a:r>
              <a:rPr lang="en-US" dirty="0">
                <a:solidFill>
                  <a:schemeClr val="tx1"/>
                </a:solidFill>
                <a:latin typeface="Arial" panose="020B0604020202020204" pitchFamily="34" charset="0"/>
                <a:cs typeface="Arial" panose="020B0604020202020204" pitchFamily="34" charset="0"/>
              </a:rPr>
              <a:t>Accurate Intake = Strong Compliance</a:t>
            </a:r>
          </a:p>
          <a:p>
            <a:pPr marL="372698" indent="-372698">
              <a:lnSpc>
                <a:spcPct val="150000"/>
              </a:lnSpc>
            </a:pPr>
            <a:r>
              <a:rPr lang="en-US" dirty="0">
                <a:latin typeface="Arial" panose="020B0604020202020204" pitchFamily="34" charset="0"/>
                <a:cs typeface="Arial" panose="020B0604020202020204" pitchFamily="34" charset="0"/>
              </a:rPr>
              <a:t>Strong Compliance = Protected Funding</a:t>
            </a:r>
          </a:p>
          <a:p>
            <a:pPr marL="372698" indent="-372698">
              <a:lnSpc>
                <a:spcPct val="150000"/>
              </a:lnSpc>
            </a:pPr>
            <a:r>
              <a:rPr lang="en-US" dirty="0">
                <a:latin typeface="Arial" panose="020B0604020202020204" pitchFamily="34" charset="0"/>
                <a:cs typeface="Arial" panose="020B0604020202020204" pitchFamily="34" charset="0"/>
              </a:rPr>
              <a:t>Compliance ensures children receive timely support</a:t>
            </a:r>
          </a:p>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28</a:t>
            </a:fld>
            <a:endParaRPr lang="en-US"/>
          </a:p>
        </p:txBody>
      </p:sp>
    </p:spTree>
    <p:extLst>
      <p:ext uri="{BB962C8B-B14F-4D97-AF65-F5344CB8AC3E}">
        <p14:creationId xmlns:p14="http://schemas.microsoft.com/office/powerpoint/2010/main" val="2379004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E3BA5-47F3-42E0-BBEF-577EA7A35236}" type="slidenum">
              <a:rPr lang="en-US" smtClean="0"/>
              <a:t>29</a:t>
            </a:fld>
            <a:endParaRPr lang="en-US"/>
          </a:p>
        </p:txBody>
      </p:sp>
    </p:spTree>
    <p:extLst>
      <p:ext uri="{BB962C8B-B14F-4D97-AF65-F5344CB8AC3E}">
        <p14:creationId xmlns:p14="http://schemas.microsoft.com/office/powerpoint/2010/main" val="3422461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p:txBody>
      </p:sp>
      <p:sp>
        <p:nvSpPr>
          <p:cNvPr id="4" name="Slide Number Placeholder 3"/>
          <p:cNvSpPr>
            <a:spLocks noGrp="1"/>
          </p:cNvSpPr>
          <p:nvPr>
            <p:ph type="sldNum" sz="quarter" idx="10"/>
          </p:nvPr>
        </p:nvSpPr>
        <p:spPr/>
        <p:txBody>
          <a:bodyPr/>
          <a:lstStyle/>
          <a:p>
            <a:fld id="{056E3BA5-47F3-42E0-BBEF-577EA7A35236}" type="slidenum">
              <a:rPr lang="en-US" smtClean="0"/>
              <a:t>30</a:t>
            </a:fld>
            <a:endParaRPr lang="en-US"/>
          </a:p>
        </p:txBody>
      </p:sp>
    </p:spTree>
    <p:extLst>
      <p:ext uri="{BB962C8B-B14F-4D97-AF65-F5344CB8AC3E}">
        <p14:creationId xmlns:p14="http://schemas.microsoft.com/office/powerpoint/2010/main" val="231770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(45 CFR 303.11)</a:t>
            </a:r>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4</a:t>
            </a:fld>
            <a:endParaRPr lang="en-US"/>
          </a:p>
        </p:txBody>
      </p:sp>
    </p:spTree>
    <p:extLst>
      <p:ext uri="{BB962C8B-B14F-4D97-AF65-F5344CB8AC3E}">
        <p14:creationId xmlns:p14="http://schemas.microsoft.com/office/powerpoint/2010/main" val="320236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a:t>
            </a:r>
            <a:r>
              <a:rPr lang="en-US" b="0" baseline="0" dirty="0"/>
              <a:t> 2</a:t>
            </a:r>
            <a:endParaRPr lang="en-US" b="0" dirty="0"/>
          </a:p>
        </p:txBody>
      </p:sp>
      <p:sp>
        <p:nvSpPr>
          <p:cNvPr id="4" name="Slide Number Placeholder 3"/>
          <p:cNvSpPr>
            <a:spLocks noGrp="1"/>
          </p:cNvSpPr>
          <p:nvPr>
            <p:ph type="sldNum" sz="quarter" idx="10"/>
          </p:nvPr>
        </p:nvSpPr>
        <p:spPr/>
        <p:txBody>
          <a:bodyPr/>
          <a:lstStyle/>
          <a:p>
            <a:fld id="{056E3BA5-47F3-42E0-BBEF-577EA7A35236}" type="slidenum">
              <a:rPr lang="en-US" smtClean="0"/>
              <a:t>31</a:t>
            </a:fld>
            <a:endParaRPr lang="en-US"/>
          </a:p>
        </p:txBody>
      </p:sp>
    </p:spTree>
    <p:extLst>
      <p:ext uri="{BB962C8B-B14F-4D97-AF65-F5344CB8AC3E}">
        <p14:creationId xmlns:p14="http://schemas.microsoft.com/office/powerpoint/2010/main" val="1009160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a:t>
            </a:r>
            <a:r>
              <a:rPr lang="en-US" b="0" baseline="0" dirty="0"/>
              <a:t> </a:t>
            </a:r>
            <a:r>
              <a:rPr lang="en-US" b="0" dirty="0"/>
              <a:t>1</a:t>
            </a:r>
          </a:p>
        </p:txBody>
      </p:sp>
      <p:sp>
        <p:nvSpPr>
          <p:cNvPr id="4" name="Slide Number Placeholder 3"/>
          <p:cNvSpPr>
            <a:spLocks noGrp="1"/>
          </p:cNvSpPr>
          <p:nvPr>
            <p:ph type="sldNum" sz="quarter" idx="10"/>
          </p:nvPr>
        </p:nvSpPr>
        <p:spPr/>
        <p:txBody>
          <a:bodyPr/>
          <a:lstStyle/>
          <a:p>
            <a:fld id="{056E3BA5-47F3-42E0-BBEF-577EA7A35236}" type="slidenum">
              <a:rPr lang="en-US" smtClean="0"/>
              <a:t>32</a:t>
            </a:fld>
            <a:endParaRPr lang="en-US"/>
          </a:p>
        </p:txBody>
      </p:sp>
    </p:spTree>
    <p:extLst>
      <p:ext uri="{BB962C8B-B14F-4D97-AF65-F5344CB8AC3E}">
        <p14:creationId xmlns:p14="http://schemas.microsoft.com/office/powerpoint/2010/main" val="2379271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A and B only</a:t>
            </a:r>
          </a:p>
        </p:txBody>
      </p:sp>
      <p:sp>
        <p:nvSpPr>
          <p:cNvPr id="4" name="Slide Number Placeholder 3"/>
          <p:cNvSpPr>
            <a:spLocks noGrp="1"/>
          </p:cNvSpPr>
          <p:nvPr>
            <p:ph type="sldNum" sz="quarter" idx="10"/>
          </p:nvPr>
        </p:nvSpPr>
        <p:spPr/>
        <p:txBody>
          <a:bodyPr/>
          <a:lstStyle/>
          <a:p>
            <a:fld id="{056E3BA5-47F3-42E0-BBEF-577EA7A35236}" type="slidenum">
              <a:rPr lang="en-US" smtClean="0"/>
              <a:t>33</a:t>
            </a:fld>
            <a:endParaRPr lang="en-US"/>
          </a:p>
        </p:txBody>
      </p:sp>
    </p:spTree>
    <p:extLst>
      <p:ext uri="{BB962C8B-B14F-4D97-AF65-F5344CB8AC3E}">
        <p14:creationId xmlns:p14="http://schemas.microsoft.com/office/powerpoint/2010/main" val="2239897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False</a:t>
            </a:r>
          </a:p>
        </p:txBody>
      </p:sp>
      <p:sp>
        <p:nvSpPr>
          <p:cNvPr id="4" name="Slide Number Placeholder 3"/>
          <p:cNvSpPr>
            <a:spLocks noGrp="1"/>
          </p:cNvSpPr>
          <p:nvPr>
            <p:ph type="sldNum" sz="quarter" idx="10"/>
          </p:nvPr>
        </p:nvSpPr>
        <p:spPr/>
        <p:txBody>
          <a:bodyPr/>
          <a:lstStyle/>
          <a:p>
            <a:fld id="{056E3BA5-47F3-42E0-BBEF-577EA7A35236}" type="slidenum">
              <a:rPr lang="en-US" smtClean="0"/>
              <a:t>34</a:t>
            </a:fld>
            <a:endParaRPr lang="en-US"/>
          </a:p>
        </p:txBody>
      </p:sp>
    </p:spTree>
    <p:extLst>
      <p:ext uri="{BB962C8B-B14F-4D97-AF65-F5344CB8AC3E}">
        <p14:creationId xmlns:p14="http://schemas.microsoft.com/office/powerpoint/2010/main" val="779341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p:txBody>
      </p:sp>
      <p:sp>
        <p:nvSpPr>
          <p:cNvPr id="4" name="Slide Number Placeholder 3"/>
          <p:cNvSpPr>
            <a:spLocks noGrp="1"/>
          </p:cNvSpPr>
          <p:nvPr>
            <p:ph type="sldNum" sz="quarter" idx="10"/>
          </p:nvPr>
        </p:nvSpPr>
        <p:spPr/>
        <p:txBody>
          <a:bodyPr/>
          <a:lstStyle/>
          <a:p>
            <a:fld id="{056E3BA5-47F3-42E0-BBEF-577EA7A35236}" type="slidenum">
              <a:rPr lang="en-US" smtClean="0"/>
              <a:t>35</a:t>
            </a:fld>
            <a:endParaRPr lang="en-US"/>
          </a:p>
        </p:txBody>
      </p:sp>
    </p:spTree>
    <p:extLst>
      <p:ext uri="{BB962C8B-B14F-4D97-AF65-F5344CB8AC3E}">
        <p14:creationId xmlns:p14="http://schemas.microsoft.com/office/powerpoint/2010/main" val="815593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a:t>I </a:t>
            </a:r>
            <a:r>
              <a:rPr lang="en-US" b="0" dirty="0"/>
              <a:t>hope that answer</a:t>
            </a:r>
            <a:r>
              <a:rPr lang="en-US" b="0" baseline="0" dirty="0"/>
              <a:t> is true!  </a:t>
            </a:r>
            <a:endParaRPr lang="en-US" b="0" dirty="0"/>
          </a:p>
        </p:txBody>
      </p:sp>
      <p:sp>
        <p:nvSpPr>
          <p:cNvPr id="4" name="Slide Number Placeholder 3"/>
          <p:cNvSpPr>
            <a:spLocks noGrp="1"/>
          </p:cNvSpPr>
          <p:nvPr>
            <p:ph type="sldNum" sz="quarter" idx="10"/>
          </p:nvPr>
        </p:nvSpPr>
        <p:spPr/>
        <p:txBody>
          <a:bodyPr/>
          <a:lstStyle/>
          <a:p>
            <a:fld id="{056E3BA5-47F3-42E0-BBEF-577EA7A35236}" type="slidenum">
              <a:rPr lang="en-US" smtClean="0"/>
              <a:t>36</a:t>
            </a:fld>
            <a:endParaRPr lang="en-US"/>
          </a:p>
        </p:txBody>
      </p:sp>
    </p:spTree>
    <p:extLst>
      <p:ext uri="{BB962C8B-B14F-4D97-AF65-F5344CB8AC3E}">
        <p14:creationId xmlns:p14="http://schemas.microsoft.com/office/powerpoint/2010/main" val="1278362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37</a:t>
            </a:fld>
            <a:endParaRPr lang="en-US"/>
          </a:p>
        </p:txBody>
      </p:sp>
    </p:spTree>
    <p:extLst>
      <p:ext uri="{BB962C8B-B14F-4D97-AF65-F5344CB8AC3E}">
        <p14:creationId xmlns:p14="http://schemas.microsoft.com/office/powerpoint/2010/main" val="69193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a:t>Applications must be accepted even when jurisdiction appears limited. Staff must explain limitations and document the explanation provided.</a:t>
            </a:r>
          </a:p>
          <a:p>
            <a:pPr defTabSz="931744">
              <a:defRPr/>
            </a:pPr>
            <a:endParaRPr lang="en-US" dirty="0">
              <a:solidFill>
                <a:schemeClr val="tx1"/>
              </a:solidFill>
              <a:latin typeface="Arial" panose="020B0604020202020204" pitchFamily="34" charset="0"/>
              <a:cs typeface="Arial" panose="020B0604020202020204" pitchFamily="34" charset="0"/>
            </a:endParaRPr>
          </a:p>
          <a:p>
            <a:pPr defTabSz="931744">
              <a:defRPr/>
            </a:pPr>
            <a:r>
              <a:rPr lang="en-US" dirty="0">
                <a:solidFill>
                  <a:schemeClr val="tx1"/>
                </a:solidFill>
                <a:latin typeface="Arial" panose="020B0604020202020204" pitchFamily="34" charset="0"/>
                <a:cs typeface="Arial" panose="020B0604020202020204" pitchFamily="34" charset="0"/>
              </a:rPr>
              <a:t>Policy Reference: B-310</a:t>
            </a:r>
          </a:p>
          <a:p>
            <a:pPr defTabSz="931744">
              <a:defRPr/>
            </a:pPr>
            <a:endParaRPr lang="en-US" dirty="0"/>
          </a:p>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5</a:t>
            </a:fld>
            <a:endParaRPr lang="en-US"/>
          </a:p>
        </p:txBody>
      </p:sp>
    </p:spTree>
    <p:extLst>
      <p:ext uri="{BB962C8B-B14F-4D97-AF65-F5344CB8AC3E}">
        <p14:creationId xmlns:p14="http://schemas.microsoft.com/office/powerpoint/2010/main" val="131784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a:solidFill>
                  <a:schemeClr val="tx1"/>
                </a:solidFill>
                <a:latin typeface="Arial" panose="020B0604020202020204" pitchFamily="34" charset="0"/>
                <a:cs typeface="Arial" panose="020B0604020202020204" pitchFamily="34" charset="0"/>
              </a:rPr>
              <a:t>Policy Reference: B-310</a:t>
            </a:r>
            <a:endParaRPr lang="en-US" dirty="0"/>
          </a:p>
          <a:p>
            <a:pPr defTabSz="931744">
              <a:defRPr/>
            </a:pPr>
            <a:r>
              <a:rPr lang="en-US" dirty="0"/>
              <a:t>PIQ 99-01 – Direct UIFSA petitions permitted.</a:t>
            </a:r>
          </a:p>
          <a:p>
            <a:pPr defTabSz="931744">
              <a:defRPr/>
            </a:pPr>
            <a:endParaRPr lang="en-US" dirty="0"/>
          </a:p>
          <a:p>
            <a:pPr marL="279523" indent="-372698">
              <a:lnSpc>
                <a:spcPct val="150000"/>
              </a:lnSpc>
            </a:pPr>
            <a:r>
              <a:rPr lang="en-US" dirty="0">
                <a:solidFill>
                  <a:schemeClr val="tx1"/>
                </a:solidFill>
                <a:latin typeface="Arial" panose="020B0604020202020204" pitchFamily="34" charset="0"/>
                <a:cs typeface="Arial" panose="020B0604020202020204" pitchFamily="34" charset="0"/>
              </a:rPr>
              <a:t>Accept the application even if services may be difficult</a:t>
            </a:r>
          </a:p>
          <a:p>
            <a:pPr marL="838569" lvl="1" indent="-465871">
              <a:lnSpc>
                <a:spcPct val="150000"/>
              </a:lnSpc>
            </a:pPr>
            <a:r>
              <a:rPr lang="en-US" sz="3300" dirty="0"/>
              <a:t>Explain possible consequences and limitations </a:t>
            </a:r>
          </a:p>
          <a:p>
            <a:pPr marL="838569" lvl="1" indent="-465871">
              <a:lnSpc>
                <a:spcPct val="150000"/>
              </a:lnSpc>
            </a:pPr>
            <a:r>
              <a:rPr lang="en-US" sz="3300" dirty="0"/>
              <a:t>Document the explanation provided</a:t>
            </a:r>
          </a:p>
          <a:p>
            <a:r>
              <a:rPr lang="en-US" dirty="0"/>
              <a:t>Even if jurisdiction appears limited or services may be difficult, we must accept the application.</a:t>
            </a:r>
          </a:p>
          <a:p>
            <a:endParaRPr lang="en-US" dirty="0"/>
          </a:p>
          <a:p>
            <a:r>
              <a:rPr lang="en-US" dirty="0"/>
              <a:t>Our responsibility is to explain limitations and document that explanation — not to refuse services.</a:t>
            </a:r>
          </a:p>
          <a:p>
            <a:r>
              <a:rPr lang="en-US" b="1" dirty="0"/>
              <a:t>Compliance begins at intake.</a:t>
            </a:r>
          </a:p>
          <a:p>
            <a:pPr defTabSz="931744">
              <a:defRPr/>
            </a:pPr>
            <a:endParaRPr lang="en-US" dirty="0"/>
          </a:p>
          <a:p>
            <a:pPr defTabSz="931744">
              <a:defRPr/>
            </a:pPr>
            <a:endParaRPr lang="en-US" dirty="0"/>
          </a:p>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6</a:t>
            </a:fld>
            <a:endParaRPr lang="en-US"/>
          </a:p>
        </p:txBody>
      </p:sp>
    </p:spTree>
    <p:extLst>
      <p:ext uri="{BB962C8B-B14F-4D97-AF65-F5344CB8AC3E}">
        <p14:creationId xmlns:p14="http://schemas.microsoft.com/office/powerpoint/2010/main" val="184450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As we discussed, a IV-D case must be opened within 20 days.  Within those same 20 days, CSE must solicit essential information from the CP or applicant which is necessary to move forward with providing services.  </a:t>
            </a:r>
          </a:p>
          <a:p>
            <a:endParaRPr lang="en-US" b="0" baseline="0" dirty="0"/>
          </a:p>
          <a:p>
            <a:endParaRPr lang="en-US" b="0" baseline="0" dirty="0"/>
          </a:p>
          <a:p>
            <a:r>
              <a:rPr lang="en-US" b="0" baseline="0" dirty="0"/>
              <a:t>At this point we’ve talked about the appointment requirements, but you may be asking yourself “when do I actually need an appointment” and “what is considered essential to providing IV-D services”?  If you have all of these, you should move forward without the necessity of an appointment.  If you schedule an appointment, and the CP doesn’t appear, but you have all of the above, you should not FTC the CP.</a:t>
            </a:r>
          </a:p>
          <a:p>
            <a:endParaRPr lang="en-US" b="0" baseline="0" dirty="0"/>
          </a:p>
          <a:p>
            <a:pPr defTabSz="931744">
              <a:defRPr/>
            </a:pPr>
            <a:r>
              <a:rPr lang="en-US" b="0" baseline="0" dirty="0"/>
              <a:t>An application for services also provides CSE with a signature (electronic if done online).  This signature  is necessary to providing IV-D services.  </a:t>
            </a:r>
          </a:p>
          <a:p>
            <a:pPr defTabSz="931744">
              <a:defRPr/>
            </a:pPr>
            <a:r>
              <a:rPr lang="en-US" b="0" baseline="0" dirty="0"/>
              <a:t>If the case originated as a IV-A referral, an application /documentation for services MAY be necessary to secure signature.  </a:t>
            </a:r>
            <a:r>
              <a:rPr lang="en-US" b="1" u="sng" baseline="0" dirty="0"/>
              <a:t>For IV-A referrals, a 4 NCP in on base will substitute for an application. </a:t>
            </a:r>
            <a:r>
              <a:rPr lang="en-US" b="0" baseline="0" dirty="0"/>
              <a:t> If a referral with corresponding 4 NCP is in on base, an application for services is not necessary to secure signature.  </a:t>
            </a:r>
          </a:p>
          <a:p>
            <a:pPr defTabSz="931744">
              <a:defRPr/>
            </a:pPr>
            <a:endParaRPr lang="en-US" b="0" baseline="0" dirty="0"/>
          </a:p>
          <a:p>
            <a:pPr defTabSz="931744">
              <a:defRPr/>
            </a:pPr>
            <a:endParaRPr lang="en-US" b="0" baseline="0" dirty="0"/>
          </a:p>
          <a:p>
            <a:endParaRPr lang="en-US" b="0" baseline="0" dirty="0"/>
          </a:p>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7</a:t>
            </a:fld>
            <a:endParaRPr lang="en-US"/>
          </a:p>
        </p:txBody>
      </p:sp>
    </p:spTree>
    <p:extLst>
      <p:ext uri="{BB962C8B-B14F-4D97-AF65-F5344CB8AC3E}">
        <p14:creationId xmlns:p14="http://schemas.microsoft.com/office/powerpoint/2010/main" val="385782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appointment scheduling requirements. </a:t>
            </a:r>
          </a:p>
        </p:txBody>
      </p:sp>
      <p:sp>
        <p:nvSpPr>
          <p:cNvPr id="4" name="Slide Number Placeholder 3"/>
          <p:cNvSpPr>
            <a:spLocks noGrp="1"/>
          </p:cNvSpPr>
          <p:nvPr>
            <p:ph type="sldNum" sz="quarter" idx="5"/>
          </p:nvPr>
        </p:nvSpPr>
        <p:spPr/>
        <p:txBody>
          <a:bodyPr/>
          <a:lstStyle/>
          <a:p>
            <a:fld id="{19C4B051-9E8D-438A-BCC4-6463259454C9}" type="slidenum">
              <a:rPr lang="en-US" smtClean="0"/>
              <a:t>8</a:t>
            </a:fld>
            <a:endParaRPr lang="en-US"/>
          </a:p>
        </p:txBody>
      </p:sp>
    </p:spTree>
    <p:extLst>
      <p:ext uri="{BB962C8B-B14F-4D97-AF65-F5344CB8AC3E}">
        <p14:creationId xmlns:p14="http://schemas.microsoft.com/office/powerpoint/2010/main" val="378750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9</a:t>
            </a:fld>
            <a:endParaRPr lang="en-US"/>
          </a:p>
        </p:txBody>
      </p:sp>
    </p:spTree>
    <p:extLst>
      <p:ext uri="{BB962C8B-B14F-4D97-AF65-F5344CB8AC3E}">
        <p14:creationId xmlns:p14="http://schemas.microsoft.com/office/powerpoint/2010/main" val="57829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b="1" dirty="0"/>
              <a:t>B-310 Who is Eligible and EB-2647-00 Choice of Service</a:t>
            </a:r>
          </a:p>
          <a:p>
            <a:endParaRPr lang="en-US" dirty="0"/>
          </a:p>
          <a:p>
            <a:pPr defTabSz="931744">
              <a:defRPr/>
            </a:pPr>
            <a:r>
              <a:rPr lang="en-US" dirty="0"/>
              <a:t>MUST complete CSE 303 (Request to Waive Child Support Services)</a:t>
            </a:r>
          </a:p>
          <a:p>
            <a:r>
              <a:rPr lang="en-US" dirty="0"/>
              <a:t>y the custodial parent to notify the court or IV-D agency that full services are no longer requested and the parent is only seeking medical support. </a:t>
            </a:r>
          </a:p>
          <a:p>
            <a:endParaRPr lang="en-US" dirty="0"/>
          </a:p>
          <a:p>
            <a:pPr marL="372698" indent="-372698">
              <a:lnSpc>
                <a:spcPct val="150000"/>
              </a:lnSpc>
            </a:pPr>
            <a:r>
              <a:rPr lang="en-US" dirty="0">
                <a:solidFill>
                  <a:schemeClr val="tx1"/>
                </a:solidFill>
                <a:latin typeface="Arial" panose="020B0604020202020204" pitchFamily="34" charset="0"/>
                <a:cs typeface="Arial" panose="020B0604020202020204" pitchFamily="34" charset="0"/>
              </a:rPr>
              <a:t>Explain mandatory medical support</a:t>
            </a:r>
          </a:p>
          <a:p>
            <a:pPr marL="372698" indent="-372698">
              <a:lnSpc>
                <a:spcPct val="150000"/>
              </a:lnSpc>
            </a:pPr>
            <a:r>
              <a:rPr lang="en-US" dirty="0">
                <a:solidFill>
                  <a:schemeClr val="tx1"/>
                </a:solidFill>
                <a:latin typeface="Arial" panose="020B0604020202020204" pitchFamily="34" charset="0"/>
                <a:cs typeface="Arial" panose="020B0604020202020204" pitchFamily="34" charset="0"/>
              </a:rPr>
              <a:t>Document CP’s election or refusal (if applicable)</a:t>
            </a:r>
          </a:p>
          <a:p>
            <a:pPr marL="372698" indent="-372698">
              <a:lnSpc>
                <a:spcPct val="150000"/>
              </a:lnSpc>
            </a:pPr>
            <a:r>
              <a:rPr lang="en-US" sz="3300" dirty="0">
                <a:latin typeface="Arial" panose="020B0604020202020204" pitchFamily="34" charset="0"/>
                <a:cs typeface="Arial" panose="020B0604020202020204" pitchFamily="34" charset="0"/>
              </a:rPr>
              <a:t>Ensure system coding aligns with service selection</a:t>
            </a:r>
          </a:p>
          <a:p>
            <a:pPr marL="372698" indent="-372698">
              <a:lnSpc>
                <a:spcPct val="150000"/>
              </a:lnSpc>
            </a:pPr>
            <a:r>
              <a:rPr lang="en-US" dirty="0">
                <a:solidFill>
                  <a:schemeClr val="tx1"/>
                </a:solidFill>
                <a:latin typeface="Arial" panose="020B0604020202020204" pitchFamily="34" charset="0"/>
                <a:cs typeface="Arial" panose="020B0604020202020204" pitchFamily="34" charset="0"/>
              </a:rPr>
              <a:t>Incorrect handling may create compliance findings</a:t>
            </a:r>
            <a:endParaRPr lang="en-US" dirty="0"/>
          </a:p>
        </p:txBody>
      </p:sp>
      <p:sp>
        <p:nvSpPr>
          <p:cNvPr id="4" name="Slide Number Placeholder 3"/>
          <p:cNvSpPr>
            <a:spLocks noGrp="1"/>
          </p:cNvSpPr>
          <p:nvPr>
            <p:ph type="sldNum" sz="quarter" idx="5"/>
          </p:nvPr>
        </p:nvSpPr>
        <p:spPr/>
        <p:txBody>
          <a:bodyPr/>
          <a:lstStyle/>
          <a:p>
            <a:fld id="{19C4B051-9E8D-438A-BCC4-6463259454C9}" type="slidenum">
              <a:rPr lang="en-US" smtClean="0"/>
              <a:t>10</a:t>
            </a:fld>
            <a:endParaRPr lang="en-US"/>
          </a:p>
        </p:txBody>
      </p:sp>
    </p:spTree>
    <p:extLst>
      <p:ext uri="{BB962C8B-B14F-4D97-AF65-F5344CB8AC3E}">
        <p14:creationId xmlns:p14="http://schemas.microsoft.com/office/powerpoint/2010/main" val="3135033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706624"/>
            <a:ext cx="12192000" cy="722376"/>
          </a:xfrm>
        </p:spPr>
        <p:txBody>
          <a:bodyPr anchor="ctr" anchorCtr="0">
            <a:noAutofit/>
          </a:bodyPr>
          <a:lstStyle>
            <a:lvl1pPr algn="ctr">
              <a:defRPr sz="4800">
                <a:solidFill>
                  <a:schemeClr val="bg1"/>
                </a:solidFill>
              </a:defRPr>
            </a:lvl1pPr>
          </a:lstStyle>
          <a:p>
            <a:r>
              <a:rPr lang="en-US" dirty="0"/>
              <a:t>ENTER TITLE</a:t>
            </a:r>
          </a:p>
        </p:txBody>
      </p:sp>
      <p:sp>
        <p:nvSpPr>
          <p:cNvPr id="3" name="Subtitle 2"/>
          <p:cNvSpPr>
            <a:spLocks noGrp="1"/>
          </p:cNvSpPr>
          <p:nvPr>
            <p:ph type="subTitle" idx="1" hasCustomPrompt="1"/>
          </p:nvPr>
        </p:nvSpPr>
        <p:spPr>
          <a:xfrm>
            <a:off x="2895600" y="3429000"/>
            <a:ext cx="6400800" cy="603504"/>
          </a:xfrm>
        </p:spPr>
        <p:txBody>
          <a:bodyPr anchor="ctr" anchorCtr="0"/>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SUBTITLE/DATE</a:t>
            </a:r>
          </a:p>
        </p:txBody>
      </p:sp>
    </p:spTree>
    <p:extLst>
      <p:ext uri="{BB962C8B-B14F-4D97-AF65-F5344CB8AC3E}">
        <p14:creationId xmlns:p14="http://schemas.microsoft.com/office/powerpoint/2010/main" val="8494546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4162425" cy="1600200"/>
          </a:xfrm>
        </p:spPr>
        <p:txBody>
          <a:bodyPr anchor="b"/>
          <a:lstStyle>
            <a:lvl1pPr>
              <a:defRPr sz="3200" baseline="0"/>
            </a:lvl1pPr>
          </a:lstStyle>
          <a:p>
            <a:r>
              <a:rPr lang="en-US" dirty="0"/>
              <a:t>TITLE HERE</a:t>
            </a:r>
          </a:p>
        </p:txBody>
      </p:sp>
      <p:sp>
        <p:nvSpPr>
          <p:cNvPr id="3" name="Picture Placeholder 2"/>
          <p:cNvSpPr>
            <a:spLocks noGrp="1"/>
          </p:cNvSpPr>
          <p:nvPr>
            <p:ph type="pic" idx="1" hasCustomPrompt="1"/>
          </p:nvPr>
        </p:nvSpPr>
        <p:spPr>
          <a:xfrm>
            <a:off x="5183187" y="457201"/>
            <a:ext cx="6408737" cy="5610224"/>
          </a:xfrm>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4" name="Text Placeholder 3"/>
          <p:cNvSpPr>
            <a:spLocks noGrp="1"/>
          </p:cNvSpPr>
          <p:nvPr>
            <p:ph type="body" sz="half" idx="2" hasCustomPrompt="1"/>
          </p:nvPr>
        </p:nvSpPr>
        <p:spPr>
          <a:xfrm>
            <a:off x="609600" y="2057399"/>
            <a:ext cx="4162425" cy="4010025"/>
          </a:xfr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Tree>
    <p:extLst>
      <p:ext uri="{BB962C8B-B14F-4D97-AF65-F5344CB8AC3E}">
        <p14:creationId xmlns:p14="http://schemas.microsoft.com/office/powerpoint/2010/main" val="371734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9125" y="4648200"/>
            <a:ext cx="10972799" cy="719138"/>
          </a:xfrm>
          <a:prstGeom prst="rect">
            <a:avLst/>
          </a:prstGeom>
        </p:spPr>
        <p:txBody>
          <a:bodyPr anchor="ctr" anchorCtr="0">
            <a:noAutofit/>
          </a:bodyPr>
          <a:lstStyle>
            <a:lvl1pPr algn="l">
              <a:defRPr sz="4800" b="1" cap="all" baseline="0">
                <a:solidFill>
                  <a:srgbClr val="003595"/>
                </a:solidFill>
              </a:defRPr>
            </a:lvl1pPr>
          </a:lstStyle>
          <a:p>
            <a:r>
              <a:rPr lang="en-US" dirty="0"/>
              <a:t>Title here</a:t>
            </a:r>
          </a:p>
        </p:txBody>
      </p:sp>
      <p:sp>
        <p:nvSpPr>
          <p:cNvPr id="9" name="Picture Placeholder 2"/>
          <p:cNvSpPr>
            <a:spLocks noGrp="1"/>
          </p:cNvSpPr>
          <p:nvPr>
            <p:ph type="pic" idx="1" hasCustomPrompt="1"/>
          </p:nvPr>
        </p:nvSpPr>
        <p:spPr>
          <a:xfrm>
            <a:off x="619125" y="612775"/>
            <a:ext cx="10972799" cy="40354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0" name="Text Placeholder 3"/>
          <p:cNvSpPr>
            <a:spLocks noGrp="1"/>
          </p:cNvSpPr>
          <p:nvPr>
            <p:ph type="body" sz="half" idx="2" hasCustomPrompt="1"/>
          </p:nvPr>
        </p:nvSpPr>
        <p:spPr>
          <a:xfrm>
            <a:off x="619125" y="5367338"/>
            <a:ext cx="10972799" cy="709612"/>
          </a:xfrm>
          <a:prstGeom prst="rect">
            <a:avLst/>
          </a:prstGeom>
        </p:spPr>
        <p:txBody>
          <a:bodyPr>
            <a:normAutofit/>
          </a:bodyPr>
          <a:lstStyle>
            <a:lvl1pPr marL="0" indent="0">
              <a:buNone/>
              <a:defRPr sz="2000">
                <a:solidFill>
                  <a:schemeClr val="bg2">
                    <a:lumMod val="50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Enter text here</a:t>
            </a:r>
          </a:p>
        </p:txBody>
      </p:sp>
    </p:spTree>
    <p:extLst>
      <p:ext uri="{BB962C8B-B14F-4D97-AF65-F5344CB8AC3E}">
        <p14:creationId xmlns:p14="http://schemas.microsoft.com/office/powerpoint/2010/main" val="378275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63275" cy="1325563"/>
          </a:xfrm>
        </p:spPr>
        <p:txBody>
          <a:bodyPr>
            <a:normAutofit/>
          </a:bodyPr>
          <a:lstStyle>
            <a:lvl1pPr>
              <a:defRPr sz="4800"/>
            </a:lvl1pPr>
          </a:lstStyle>
          <a:p>
            <a:r>
              <a:rPr lang="en-US" dirty="0"/>
              <a:t>TITLE HERE</a:t>
            </a:r>
          </a:p>
        </p:txBody>
      </p:sp>
      <p:sp>
        <p:nvSpPr>
          <p:cNvPr id="3" name="Vertical Text Placeholder 2"/>
          <p:cNvSpPr>
            <a:spLocks noGrp="1"/>
          </p:cNvSpPr>
          <p:nvPr>
            <p:ph type="body" orient="vert" idx="1" hasCustomPrompt="1"/>
          </p:nvPr>
        </p:nvSpPr>
        <p:spPr>
          <a:xfrm>
            <a:off x="619125" y="1825625"/>
            <a:ext cx="10963275" cy="4213225"/>
          </a:xfrm>
        </p:spPr>
        <p:txBody>
          <a:bodyPr vert="eaVert"/>
          <a:lstStyle>
            <a:lvl1pPr>
              <a:defRPr baseline="0"/>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527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702300"/>
          </a:xfrm>
        </p:spPr>
        <p:txBody>
          <a:bodyPr vert="eaVert">
            <a:normAutofit/>
          </a:bodyPr>
          <a:lstStyle>
            <a:lvl1pPr>
              <a:defRPr sz="4800"/>
            </a:lvl1pPr>
          </a:lstStyle>
          <a:p>
            <a:r>
              <a:rPr lang="en-US" dirty="0"/>
              <a:t>TITLE HERE</a:t>
            </a:r>
          </a:p>
        </p:txBody>
      </p:sp>
      <p:sp>
        <p:nvSpPr>
          <p:cNvPr id="3" name="Vertical Text Placeholder 2"/>
          <p:cNvSpPr>
            <a:spLocks noGrp="1"/>
          </p:cNvSpPr>
          <p:nvPr>
            <p:ph type="body" orient="vert" idx="1" hasCustomPrompt="1"/>
          </p:nvPr>
        </p:nvSpPr>
        <p:spPr>
          <a:xfrm>
            <a:off x="838200" y="365125"/>
            <a:ext cx="7734300" cy="5702300"/>
          </a:xfrm>
        </p:spPr>
        <p:txBody>
          <a:bodyPr vert="eaVert"/>
          <a:lstStyle>
            <a:lvl1pPr>
              <a:defRPr baseline="0">
                <a:latin typeface="Arial" panose="020B0604020202020204" pitchFamily="34" charset="0"/>
                <a:cs typeface="Arial" panose="020B0604020202020204" pitchFamily="34" charset="0"/>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72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92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2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40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292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706624"/>
            <a:ext cx="12192000" cy="722376"/>
          </a:xfrm>
        </p:spPr>
        <p:txBody>
          <a:bodyPr anchor="ctr" anchorCtr="1"/>
          <a:lstStyle>
            <a:lvl1pPr algn="ctr">
              <a:defRPr sz="4800">
                <a:solidFill>
                  <a:schemeClr val="bg1"/>
                </a:solidFill>
              </a:defRPr>
            </a:lvl1pPr>
          </a:lstStyle>
          <a:p>
            <a:r>
              <a:rPr lang="en-US" dirty="0"/>
              <a:t>ENTER TITLE</a:t>
            </a:r>
          </a:p>
        </p:txBody>
      </p:sp>
      <p:sp>
        <p:nvSpPr>
          <p:cNvPr id="3" name="Subtitle 2"/>
          <p:cNvSpPr>
            <a:spLocks noGrp="1"/>
          </p:cNvSpPr>
          <p:nvPr>
            <p:ph type="subTitle" idx="1" hasCustomPrompt="1"/>
          </p:nvPr>
        </p:nvSpPr>
        <p:spPr>
          <a:xfrm>
            <a:off x="2895600" y="3429000"/>
            <a:ext cx="6400800" cy="603504"/>
          </a:xfrm>
        </p:spPr>
        <p:txBody>
          <a:bodyPr anchor="ctr" anchorCtr="0"/>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SUBTITLE/DATE</a:t>
            </a:r>
          </a:p>
        </p:txBody>
      </p:sp>
    </p:spTree>
    <p:extLst>
      <p:ext uri="{BB962C8B-B14F-4D97-AF65-F5344CB8AC3E}">
        <p14:creationId xmlns:p14="http://schemas.microsoft.com/office/powerpoint/2010/main" val="3678096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63275" cy="1325563"/>
          </a:xfrm>
        </p:spPr>
        <p:txBody>
          <a:bodyPr/>
          <a:lstStyle>
            <a:lvl1pPr>
              <a:defRPr baseline="0"/>
            </a:lvl1pPr>
          </a:lstStyle>
          <a:p>
            <a:r>
              <a:rPr lang="en-US" dirty="0"/>
              <a:t>TITLE HERE</a:t>
            </a:r>
          </a:p>
        </p:txBody>
      </p:sp>
      <p:sp>
        <p:nvSpPr>
          <p:cNvPr id="3" name="Content Placeholder 2"/>
          <p:cNvSpPr>
            <a:spLocks noGrp="1"/>
          </p:cNvSpPr>
          <p:nvPr>
            <p:ph idx="1" hasCustomPrompt="1"/>
          </p:nvPr>
        </p:nvSpPr>
        <p:spPr>
          <a:xfrm>
            <a:off x="619125" y="1825625"/>
            <a:ext cx="10963275" cy="423227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370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1709738"/>
            <a:ext cx="10972800" cy="2852737"/>
          </a:xfrm>
        </p:spPr>
        <p:txBody>
          <a:bodyPr anchor="b">
            <a:normAutofit/>
          </a:bodyPr>
          <a:lstStyle>
            <a:lvl1pPr>
              <a:defRPr lang="en-US" sz="2400" b="0" dirty="0">
                <a:solidFill>
                  <a:schemeClr val="bg2">
                    <a:lumMod val="50000"/>
                  </a:schemeClr>
                </a:solidFill>
              </a:defRPr>
            </a:lvl1pPr>
          </a:lstStyle>
          <a:p>
            <a:r>
              <a:rPr lang="en-US" dirty="0"/>
              <a:t>Enter text here</a:t>
            </a:r>
          </a:p>
        </p:txBody>
      </p:sp>
      <p:sp>
        <p:nvSpPr>
          <p:cNvPr id="3" name="Text Placeholder 2"/>
          <p:cNvSpPr>
            <a:spLocks noGrp="1"/>
          </p:cNvSpPr>
          <p:nvPr>
            <p:ph type="body" idx="1" hasCustomPrompt="1"/>
          </p:nvPr>
        </p:nvSpPr>
        <p:spPr>
          <a:xfrm>
            <a:off x="619125" y="4562475"/>
            <a:ext cx="10972800" cy="1527175"/>
          </a:xfrm>
        </p:spPr>
        <p:txBody>
          <a:bodyPr>
            <a:normAutofit/>
          </a:bodyPr>
          <a:lstStyle>
            <a:lvl1pPr marL="0" indent="0">
              <a:buNone/>
              <a:defRPr sz="4800" b="1" baseline="0">
                <a:solidFill>
                  <a:srgbClr val="00359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 HERE</a:t>
            </a:r>
          </a:p>
        </p:txBody>
      </p:sp>
    </p:spTree>
    <p:extLst>
      <p:ext uri="{BB962C8B-B14F-4D97-AF65-F5344CB8AC3E}">
        <p14:creationId xmlns:p14="http://schemas.microsoft.com/office/powerpoint/2010/main" val="203425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72800" cy="1325563"/>
          </a:xfrm>
        </p:spPr>
        <p:txBody>
          <a:bodyPr>
            <a:normAutofit/>
          </a:bodyPr>
          <a:lstStyle>
            <a:lvl1pPr>
              <a:defRPr sz="4800"/>
            </a:lvl1pPr>
          </a:lstStyle>
          <a:p>
            <a:r>
              <a:rPr lang="en-US" dirty="0"/>
              <a:t>TITLE HERE</a:t>
            </a:r>
          </a:p>
        </p:txBody>
      </p:sp>
      <p:sp>
        <p:nvSpPr>
          <p:cNvPr id="3" name="Content Placeholder 2"/>
          <p:cNvSpPr>
            <a:spLocks noGrp="1"/>
          </p:cNvSpPr>
          <p:nvPr>
            <p:ph sz="half" idx="1" hasCustomPrompt="1"/>
          </p:nvPr>
        </p:nvSpPr>
        <p:spPr>
          <a:xfrm>
            <a:off x="619125" y="1825625"/>
            <a:ext cx="5400675" cy="4232275"/>
          </a:xfrm>
        </p:spPr>
        <p:txBody>
          <a:bodyPr/>
          <a:lstStyle>
            <a:lvl1pPr>
              <a:defRPr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199" y="1825625"/>
            <a:ext cx="5419725" cy="4232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32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6"/>
            <a:ext cx="10972800" cy="1316038"/>
          </a:xfrm>
        </p:spPr>
        <p:txBody>
          <a:bodyPr>
            <a:normAutofit/>
          </a:bodyPr>
          <a:lstStyle>
            <a:lvl1pPr>
              <a:defRPr sz="4800"/>
            </a:lvl1pPr>
          </a:lstStyle>
          <a:p>
            <a:r>
              <a:rPr lang="en-US" dirty="0"/>
              <a:t>TITLE HERE</a:t>
            </a:r>
          </a:p>
        </p:txBody>
      </p:sp>
      <p:sp>
        <p:nvSpPr>
          <p:cNvPr id="3" name="Text Placeholder 2"/>
          <p:cNvSpPr>
            <a:spLocks noGrp="1"/>
          </p:cNvSpPr>
          <p:nvPr>
            <p:ph type="body" idx="1" hasCustomPrompt="1"/>
          </p:nvPr>
        </p:nvSpPr>
        <p:spPr>
          <a:xfrm>
            <a:off x="619126" y="1681163"/>
            <a:ext cx="5378449" cy="823912"/>
          </a:xfrm>
        </p:spPr>
        <p:txBody>
          <a:bodyPr anchor="b">
            <a:normAutofit/>
          </a:bodyPr>
          <a:lstStyle>
            <a:lvl1pPr marL="0" indent="0">
              <a:buNone/>
              <a:defRPr sz="36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HERE</a:t>
            </a:r>
          </a:p>
        </p:txBody>
      </p:sp>
      <p:sp>
        <p:nvSpPr>
          <p:cNvPr id="4" name="Content Placeholder 3"/>
          <p:cNvSpPr>
            <a:spLocks noGrp="1"/>
          </p:cNvSpPr>
          <p:nvPr>
            <p:ph sz="half" idx="2" hasCustomPrompt="1"/>
          </p:nvPr>
        </p:nvSpPr>
        <p:spPr>
          <a:xfrm>
            <a:off x="619126" y="2505075"/>
            <a:ext cx="5378450" cy="3562350"/>
          </a:xfrm>
        </p:spPr>
        <p:txBody>
          <a:bodyPr/>
          <a:lstStyle>
            <a:lvl1pPr>
              <a:defRPr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199" y="1681163"/>
            <a:ext cx="5419725" cy="823912"/>
          </a:xfrm>
        </p:spPr>
        <p:txBody>
          <a:bodyPr anchor="b">
            <a:normAutofit/>
          </a:bodyPr>
          <a:lstStyle>
            <a:lvl1pPr marL="0" indent="0" algn="l">
              <a:buNone/>
              <a:defRPr sz="3600" b="1"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HERE</a:t>
            </a:r>
          </a:p>
        </p:txBody>
      </p:sp>
      <p:sp>
        <p:nvSpPr>
          <p:cNvPr id="6" name="Content Placeholder 5"/>
          <p:cNvSpPr>
            <a:spLocks noGrp="1"/>
          </p:cNvSpPr>
          <p:nvPr>
            <p:ph sz="quarter" idx="4" hasCustomPrompt="1"/>
          </p:nvPr>
        </p:nvSpPr>
        <p:spPr>
          <a:xfrm>
            <a:off x="6172200" y="2505075"/>
            <a:ext cx="5419724" cy="3562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781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72800" cy="1325563"/>
          </a:xfrm>
        </p:spPr>
        <p:txBody>
          <a:bodyPr>
            <a:normAutofit/>
          </a:bodyPr>
          <a:lstStyle>
            <a:lvl1pPr>
              <a:defRPr sz="4800"/>
            </a:lvl1pPr>
          </a:lstStyle>
          <a:p>
            <a:r>
              <a:rPr lang="en-US" dirty="0"/>
              <a:t>TITLE HERE</a:t>
            </a:r>
          </a:p>
        </p:txBody>
      </p:sp>
      <p:sp>
        <p:nvSpPr>
          <p:cNvPr id="8" name="Text Placeholder 6"/>
          <p:cNvSpPr>
            <a:spLocks noGrp="1"/>
          </p:cNvSpPr>
          <p:nvPr>
            <p:ph type="body" sz="quarter" idx="13" hasCustomPrompt="1"/>
          </p:nvPr>
        </p:nvSpPr>
        <p:spPr>
          <a:xfrm>
            <a:off x="619125" y="1789906"/>
            <a:ext cx="10972800" cy="4296569"/>
          </a:xfrm>
        </p:spPr>
        <p:txBody>
          <a:bodyPr/>
          <a:lstStyle>
            <a:lvl1pPr>
              <a:defRPr baseline="0"/>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788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3" hasCustomPrompt="1"/>
          </p:nvPr>
        </p:nvSpPr>
        <p:spPr>
          <a:xfrm>
            <a:off x="609599" y="576264"/>
            <a:ext cx="10972801" cy="54911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626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4162425" cy="1600200"/>
          </a:xfrm>
        </p:spPr>
        <p:txBody>
          <a:bodyPr anchor="b"/>
          <a:lstStyle>
            <a:lvl1pPr>
              <a:defRPr sz="3200">
                <a:latin typeface="Arial" panose="020B0604020202020204" pitchFamily="34" charset="0"/>
                <a:cs typeface="Arial" panose="020B0604020202020204" pitchFamily="34" charset="0"/>
              </a:defRPr>
            </a:lvl1pPr>
          </a:lstStyle>
          <a:p>
            <a:r>
              <a:rPr lang="en-US" dirty="0"/>
              <a:t>TITLE HERE</a:t>
            </a:r>
          </a:p>
        </p:txBody>
      </p:sp>
      <p:sp>
        <p:nvSpPr>
          <p:cNvPr id="3" name="Content Placeholder 2"/>
          <p:cNvSpPr>
            <a:spLocks noGrp="1"/>
          </p:cNvSpPr>
          <p:nvPr>
            <p:ph idx="1" hasCustomPrompt="1"/>
          </p:nvPr>
        </p:nvSpPr>
        <p:spPr>
          <a:xfrm>
            <a:off x="5183187" y="457201"/>
            <a:ext cx="6408737" cy="56102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09600" y="2057399"/>
            <a:ext cx="4162425" cy="40100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Tree>
    <p:extLst>
      <p:ext uri="{BB962C8B-B14F-4D97-AF65-F5344CB8AC3E}">
        <p14:creationId xmlns:p14="http://schemas.microsoft.com/office/powerpoint/2010/main" val="258173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00642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 id="2147483662" r:id="rId14"/>
    <p:sldLayoutId id="2147483664" r:id="rId15"/>
    <p:sldLayoutId id="2147483663" r:id="rId16"/>
    <p:sldLayoutId id="2147483665" r:id="rId17"/>
  </p:sldLayoutIdLst>
  <p:txStyles>
    <p:titleStyle>
      <a:lvl1pPr algn="l" defTabSz="914400" rtl="0" eaLnBrk="1" latinLnBrk="0" hangingPunct="1">
        <a:lnSpc>
          <a:spcPct val="90000"/>
        </a:lnSpc>
        <a:spcBef>
          <a:spcPct val="0"/>
        </a:spcBef>
        <a:buNone/>
        <a:defRPr sz="4000" b="1" kern="1200" baseline="0">
          <a:solidFill>
            <a:srgbClr val="00359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61A60E"/>
        </a:buClr>
        <a:buFont typeface="Wingdings" panose="05000000000000000000" pitchFamily="2" charset="2"/>
        <a:buChar char="§"/>
        <a:defRPr sz="32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1A60E"/>
        </a:buClr>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1A60E"/>
        </a:buClr>
        <a:buFont typeface="Wingdings" panose="05000000000000000000" pitchFamily="2" charset="2"/>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1A60E"/>
        </a:buClr>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1A60E"/>
        </a:buClr>
        <a:buFont typeface="Wingdings" panose="05000000000000000000" pitchFamily="2" charset="2"/>
        <a:buChar char="§"/>
        <a:defRPr sz="20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vaultla.com/Hom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otthosting.com/LALPCOCExternal/User/Login.aspx?ReturnUrl=%2fLALPCOCExternal%2fVerdict%2fCivil%2fprotected%2fSrchPartyName.aspx" TargetMode="External"/><Relationship Id="rId4" Type="http://schemas.openxmlformats.org/officeDocument/2006/relationships/hyperlink" Target="https://www.clerkconnect.com/logi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sv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3429000"/>
            <a:ext cx="6705600" cy="832104"/>
          </a:xfrm>
        </p:spPr>
        <p:txBody>
          <a:bodyPr>
            <a:normAutofit fontScale="85000" lnSpcReduction="20000"/>
          </a:bodyPr>
          <a:lstStyle/>
          <a:p>
            <a:r>
              <a:rPr lang="en-US" dirty="0"/>
              <a:t> Rennetta K. Wells, CSE Manager 1</a:t>
            </a:r>
          </a:p>
          <a:p>
            <a:r>
              <a:rPr lang="en-US" dirty="0"/>
              <a:t>Program Integration</a:t>
            </a:r>
          </a:p>
        </p:txBody>
      </p:sp>
      <p:sp>
        <p:nvSpPr>
          <p:cNvPr id="4" name="Title 1"/>
          <p:cNvSpPr>
            <a:spLocks noGrp="1"/>
          </p:cNvSpPr>
          <p:nvPr>
            <p:ph type="ctrTitle"/>
          </p:nvPr>
        </p:nvSpPr>
        <p:spPr>
          <a:xfrm>
            <a:off x="0" y="2461759"/>
            <a:ext cx="12192000" cy="722312"/>
          </a:xfrm>
        </p:spPr>
        <p:txBody>
          <a:bodyPr>
            <a:normAutofit fontScale="90000"/>
          </a:bodyPr>
          <a:lstStyle/>
          <a:p>
            <a:r>
              <a:rPr dirty="0"/>
              <a:t>Case Closure and Compliance Timeframes</a:t>
            </a:r>
          </a:p>
        </p:txBody>
      </p:sp>
    </p:spTree>
    <p:extLst>
      <p:ext uri="{BB962C8B-B14F-4D97-AF65-F5344CB8AC3E}">
        <p14:creationId xmlns:p14="http://schemas.microsoft.com/office/powerpoint/2010/main" val="36867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40"/>
            <a:ext cx="12191999" cy="1325563"/>
          </a:xfrm>
        </p:spPr>
        <p:txBody>
          <a:bodyPr>
            <a:normAutofit/>
          </a:bodyPr>
          <a:lstStyle/>
          <a:p>
            <a:pPr algn="ctr"/>
            <a:r>
              <a:rPr sz="4400" dirty="0"/>
              <a:t>Choice of Services</a:t>
            </a:r>
          </a:p>
        </p:txBody>
      </p:sp>
      <p:sp>
        <p:nvSpPr>
          <p:cNvPr id="3" name="Content Placeholder 2"/>
          <p:cNvSpPr>
            <a:spLocks noGrp="1"/>
          </p:cNvSpPr>
          <p:nvPr>
            <p:ph idx="1"/>
          </p:nvPr>
        </p:nvSpPr>
        <p:spPr>
          <a:xfrm>
            <a:off x="242047" y="1312862"/>
            <a:ext cx="11672047" cy="4232275"/>
          </a:xfrm>
        </p:spPr>
        <p:txBody>
          <a:bodyPr>
            <a:noAutofit/>
          </a:bodyPr>
          <a:lstStyle/>
          <a:p>
            <a:pPr marL="365760" indent="-365760">
              <a:lnSpc>
                <a:spcPct val="150000"/>
              </a:lnSpc>
            </a:pPr>
            <a:r>
              <a:rPr dirty="0">
                <a:solidFill>
                  <a:schemeClr val="tx1"/>
                </a:solidFill>
                <a:latin typeface="Arial" panose="020B0604020202020204" pitchFamily="34" charset="0"/>
                <a:cs typeface="Arial" panose="020B0604020202020204" pitchFamily="34" charset="0"/>
              </a:rPr>
              <a:t>Medicaid recipients must receive medical support services</a:t>
            </a:r>
            <a:endParaRPr lang="en-US" dirty="0">
              <a:solidFill>
                <a:schemeClr val="tx1"/>
              </a:solidFill>
              <a:latin typeface="Arial" panose="020B0604020202020204" pitchFamily="34" charset="0"/>
              <a:cs typeface="Arial" panose="020B0604020202020204" pitchFamily="34" charset="0"/>
            </a:endParaRPr>
          </a:p>
          <a:p>
            <a:pPr marL="365760" indent="-365760">
              <a:lnSpc>
                <a:spcPct val="100000"/>
              </a:lnSpc>
            </a:pPr>
            <a:r>
              <a:rPr dirty="0">
                <a:solidFill>
                  <a:schemeClr val="tx1"/>
                </a:solidFill>
                <a:latin typeface="Arial" panose="020B0604020202020204" pitchFamily="34" charset="0"/>
                <a:cs typeface="Arial" panose="020B0604020202020204" pitchFamily="34" charset="0"/>
              </a:rPr>
              <a:t>CP may refuse child support services BEFORE an order is established</a:t>
            </a:r>
            <a:endParaRPr lang="en-US" dirty="0">
              <a:solidFill>
                <a:schemeClr val="tx1"/>
              </a:solidFill>
              <a:latin typeface="Arial" panose="020B0604020202020204" pitchFamily="34" charset="0"/>
              <a:cs typeface="Arial" panose="020B0604020202020204" pitchFamily="34" charset="0"/>
            </a:endParaRPr>
          </a:p>
          <a:p>
            <a:pPr marL="822960" lvl="1" indent="-365760">
              <a:lnSpc>
                <a:spcPct val="100000"/>
              </a:lnSpc>
            </a:pPr>
            <a:r>
              <a:rPr lang="en-US" sz="3200" dirty="0">
                <a:solidFill>
                  <a:schemeClr val="tx1"/>
                </a:solidFill>
              </a:rPr>
              <a:t>C</a:t>
            </a:r>
            <a:r>
              <a:rPr sz="3200" dirty="0">
                <a:solidFill>
                  <a:schemeClr val="tx1"/>
                </a:solidFill>
              </a:rPr>
              <a:t>alled </a:t>
            </a:r>
            <a:r>
              <a:rPr lang="en-US" sz="3200" dirty="0">
                <a:solidFill>
                  <a:schemeClr val="tx1"/>
                </a:solidFill>
              </a:rPr>
              <a:t>"</a:t>
            </a:r>
            <a:r>
              <a:rPr sz="3200" dirty="0">
                <a:solidFill>
                  <a:schemeClr val="tx1"/>
                </a:solidFill>
              </a:rPr>
              <a:t>Choice of Service</a:t>
            </a:r>
            <a:r>
              <a:rPr lang="en-US" sz="3200" dirty="0">
                <a:solidFill>
                  <a:schemeClr val="tx1"/>
                </a:solidFill>
              </a:rPr>
              <a:t>“</a:t>
            </a:r>
            <a:endParaRPr dirty="0">
              <a:solidFill>
                <a:schemeClr val="tx1"/>
              </a:solidFill>
            </a:endParaRPr>
          </a:p>
          <a:p>
            <a:pPr marL="457200" lvl="1" indent="-457200">
              <a:lnSpc>
                <a:spcPct val="150000"/>
              </a:lnSpc>
              <a:spcBef>
                <a:spcPts val="1000"/>
              </a:spcBef>
              <a:buFont typeface="Wingdings" panose="05000000000000000000" pitchFamily="2" charset="2"/>
              <a:buChar char="§"/>
            </a:pPr>
            <a:r>
              <a:rPr lang="en-US" sz="3200" dirty="0">
                <a:solidFill>
                  <a:schemeClr val="tx1"/>
                </a:solidFill>
              </a:rPr>
              <a:t>MUST complete CSE 303 </a:t>
            </a:r>
          </a:p>
          <a:p>
            <a:pPr marL="457200" lvl="1" indent="-457200">
              <a:lnSpc>
                <a:spcPct val="120000"/>
              </a:lnSpc>
              <a:spcBef>
                <a:spcPts val="1000"/>
              </a:spcBef>
            </a:pPr>
            <a:r>
              <a:rPr lang="en-US" sz="3200" dirty="0">
                <a:solidFill>
                  <a:schemeClr val="tx1"/>
                </a:solidFill>
              </a:rPr>
              <a:t>Document - Make CALO</a:t>
            </a:r>
          </a:p>
          <a:p>
            <a:pPr marL="457200" lvl="1" indent="-457200">
              <a:lnSpc>
                <a:spcPct val="150000"/>
              </a:lnSpc>
              <a:spcBef>
                <a:spcPts val="1000"/>
              </a:spcBef>
              <a:buFont typeface="Wingdings" panose="05000000000000000000" pitchFamily="2" charset="2"/>
              <a:buChar char="§"/>
            </a:pPr>
            <a:r>
              <a:rPr lang="en-US" sz="3200" dirty="0">
                <a:solidFill>
                  <a:schemeClr val="tx1"/>
                </a:solidFill>
              </a:rPr>
              <a:t>File CSE 303 in record (FILENET)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3436"/>
            <a:ext cx="12191999" cy="1325563"/>
          </a:xfrm>
        </p:spPr>
        <p:txBody>
          <a:bodyPr>
            <a:normAutofit/>
          </a:bodyPr>
          <a:lstStyle/>
          <a:p>
            <a:pPr algn="ctr"/>
            <a:r>
              <a:rPr lang="en-US" sz="4400" dirty="0"/>
              <a:t>Choice of Services: Post-Order Rules</a:t>
            </a:r>
            <a:endParaRPr sz="4400" dirty="0"/>
          </a:p>
        </p:txBody>
      </p:sp>
      <p:sp>
        <p:nvSpPr>
          <p:cNvPr id="3" name="Content Placeholder 2"/>
          <p:cNvSpPr>
            <a:spLocks noGrp="1"/>
          </p:cNvSpPr>
          <p:nvPr>
            <p:ph idx="1"/>
          </p:nvPr>
        </p:nvSpPr>
        <p:spPr>
          <a:xfrm>
            <a:off x="614362" y="1173164"/>
            <a:ext cx="10963275" cy="4232275"/>
          </a:xfrm>
        </p:spPr>
        <p:txBody>
          <a:bodyPr>
            <a:noAutofit/>
          </a:bodyPr>
          <a:lstStyle/>
          <a:p>
            <a:pPr marL="0" indent="0">
              <a:lnSpc>
                <a:spcPct val="150000"/>
              </a:lnSpc>
              <a:buNone/>
            </a:pPr>
            <a:endParaRPr lang="en-US" sz="1100" dirty="0">
              <a:solidFill>
                <a:schemeClr val="tx1"/>
              </a:solidFill>
              <a:latin typeface="Arial" panose="020B0604020202020204" pitchFamily="34" charset="0"/>
              <a:cs typeface="Arial" panose="020B0604020202020204" pitchFamily="34" charset="0"/>
            </a:endParaRPr>
          </a:p>
          <a:p>
            <a:pPr marL="365760" indent="-365760">
              <a:lnSpc>
                <a:spcPct val="100000"/>
              </a:lnSpc>
            </a:pPr>
            <a:r>
              <a:rPr dirty="0">
                <a:solidFill>
                  <a:schemeClr val="tx1"/>
                </a:solidFill>
                <a:latin typeface="Arial" panose="020B0604020202020204" pitchFamily="34" charset="0"/>
                <a:cs typeface="Arial" panose="020B0604020202020204" pitchFamily="34" charset="0"/>
              </a:rPr>
              <a:t>Once a support order is established</a:t>
            </a:r>
            <a:r>
              <a:rPr lang="en-US" dirty="0">
                <a:solidFill>
                  <a:schemeClr val="tx1"/>
                </a:solidFill>
                <a:latin typeface="Arial" panose="020B0604020202020204" pitchFamily="34" charset="0"/>
                <a:cs typeface="Arial" panose="020B0604020202020204" pitchFamily="34" charset="0"/>
              </a:rPr>
              <a:t>,</a:t>
            </a:r>
            <a:r>
              <a:rPr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“Choice of Services” </a:t>
            </a:r>
            <a:r>
              <a:rPr lang="en-US" b="1" u="sng" dirty="0">
                <a:solidFill>
                  <a:schemeClr val="tx1"/>
                </a:solidFill>
                <a:latin typeface="Arial" panose="020B0604020202020204" pitchFamily="34" charset="0"/>
                <a:cs typeface="Arial" panose="020B0604020202020204" pitchFamily="34" charset="0"/>
              </a:rPr>
              <a:t>ends</a:t>
            </a:r>
          </a:p>
          <a:p>
            <a:pPr marL="822960" lvl="1" indent="-365760">
              <a:lnSpc>
                <a:spcPct val="100000"/>
              </a:lnSpc>
            </a:pPr>
            <a:r>
              <a:rPr sz="3200" dirty="0">
                <a:solidFill>
                  <a:schemeClr val="tx1"/>
                </a:solidFill>
                <a:latin typeface="Arial" panose="020B0604020202020204" pitchFamily="34" charset="0"/>
                <a:cs typeface="Arial" panose="020B0604020202020204" pitchFamily="34" charset="0"/>
              </a:rPr>
              <a:t>Full IV-D services must be provided </a:t>
            </a:r>
            <a:endParaRPr lang="en-US" sz="3200" dirty="0">
              <a:solidFill>
                <a:schemeClr val="tx1"/>
              </a:solidFill>
              <a:latin typeface="Arial" panose="020B0604020202020204" pitchFamily="34" charset="0"/>
              <a:cs typeface="Arial" panose="020B0604020202020204" pitchFamily="34" charset="0"/>
            </a:endParaRPr>
          </a:p>
          <a:p>
            <a:pPr marL="822960" lvl="1" indent="-365760">
              <a:lnSpc>
                <a:spcPct val="100000"/>
              </a:lnSpc>
            </a:pPr>
            <a:r>
              <a:rPr lang="en-US" sz="3200" dirty="0">
                <a:solidFill>
                  <a:schemeClr val="tx1"/>
                </a:solidFill>
                <a:latin typeface="Arial" panose="020B0604020202020204" pitchFamily="34" charset="0"/>
                <a:cs typeface="Arial" panose="020B0604020202020204" pitchFamily="34" charset="0"/>
              </a:rPr>
              <a:t>LASES must reflect correct service election</a:t>
            </a:r>
          </a:p>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Resources: </a:t>
            </a:r>
            <a:endParaRPr lang="en-US" dirty="0">
              <a:solidFill>
                <a:schemeClr val="tx1"/>
              </a:solidFill>
              <a:latin typeface="Arial" panose="020B0604020202020204" pitchFamily="34" charset="0"/>
              <a:cs typeface="Arial" panose="020B0604020202020204" pitchFamily="34" charset="0"/>
              <a:hlinkClick r:id="rId3"/>
            </a:endParaRPr>
          </a:p>
          <a:p>
            <a:pPr marL="822960" lvl="1" indent="-365760">
              <a:lnSpc>
                <a:spcPct val="100000"/>
              </a:lnSpc>
            </a:pPr>
            <a:r>
              <a:rPr lang="en-US" dirty="0" err="1">
                <a:solidFill>
                  <a:schemeClr val="tx1"/>
                </a:solidFill>
                <a:hlinkClick r:id="rId3"/>
              </a:rPr>
              <a:t>eClerksLA</a:t>
            </a:r>
            <a:r>
              <a:rPr lang="en-US" dirty="0">
                <a:solidFill>
                  <a:schemeClr val="tx1"/>
                </a:solidFill>
              </a:rPr>
              <a:t> </a:t>
            </a:r>
          </a:p>
          <a:p>
            <a:pPr marL="822960" lvl="1" indent="-365760">
              <a:lnSpc>
                <a:spcPct val="100000"/>
              </a:lnSpc>
            </a:pPr>
            <a:r>
              <a:rPr lang="en-US" dirty="0" err="1">
                <a:solidFill>
                  <a:schemeClr val="tx1"/>
                </a:solidFill>
                <a:hlinkClick r:id="rId4"/>
              </a:rPr>
              <a:t>ClerkConnect</a:t>
            </a:r>
            <a:r>
              <a:rPr lang="en-US" dirty="0">
                <a:solidFill>
                  <a:schemeClr val="tx1"/>
                </a:solidFill>
              </a:rPr>
              <a:t> </a:t>
            </a:r>
          </a:p>
          <a:p>
            <a:pPr marL="822960" lvl="1" indent="-365760">
              <a:lnSpc>
                <a:spcPct val="100000"/>
              </a:lnSpc>
            </a:pPr>
            <a:r>
              <a:rPr lang="en-US" dirty="0">
                <a:solidFill>
                  <a:schemeClr val="tx1"/>
                </a:solidFill>
                <a:hlinkClick r:id="rId5"/>
              </a:rPr>
              <a:t>Clerk of Court electronic platform</a:t>
            </a:r>
            <a:endParaRPr lang="en-US" dirty="0">
              <a:solidFill>
                <a:schemeClr val="tx1"/>
              </a:solidFill>
            </a:endParaRPr>
          </a:p>
          <a:p>
            <a:pPr marL="365760" indent="-365760">
              <a:lnSpc>
                <a:spcPct val="100000"/>
              </a:lnSpc>
            </a:pPr>
            <a:endParaRPr sz="36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325563"/>
          </a:xfrm>
        </p:spPr>
        <p:txBody>
          <a:bodyPr>
            <a:normAutofit/>
          </a:bodyPr>
          <a:lstStyle/>
          <a:p>
            <a:pPr algn="ctr"/>
            <a:r>
              <a:rPr lang="en-US" sz="4400" dirty="0"/>
              <a:t>Guidelines for Custodial Party Cooperation</a:t>
            </a:r>
            <a:endParaRPr sz="4400" dirty="0"/>
          </a:p>
        </p:txBody>
      </p:sp>
      <p:sp>
        <p:nvSpPr>
          <p:cNvPr id="3" name="Content Placeholder 2"/>
          <p:cNvSpPr>
            <a:spLocks noGrp="1"/>
          </p:cNvSpPr>
          <p:nvPr>
            <p:ph idx="1"/>
          </p:nvPr>
        </p:nvSpPr>
        <p:spPr>
          <a:xfrm>
            <a:off x="376519" y="1290918"/>
            <a:ext cx="10878670" cy="5082988"/>
          </a:xfrm>
        </p:spPr>
        <p:txBody>
          <a:bodyPr>
            <a:normAutofit fontScale="85000" lnSpcReduction="20000"/>
          </a:bodyPr>
          <a:lstStyle/>
          <a:p>
            <a:pPr marL="365760" indent="-365760">
              <a:lnSpc>
                <a:spcPct val="120000"/>
              </a:lnSpc>
            </a:pPr>
            <a:r>
              <a:rPr lang="en-US" sz="3800" b="1" dirty="0">
                <a:solidFill>
                  <a:schemeClr val="tx1"/>
                </a:solidFill>
                <a:latin typeface="Arial" panose="020B0604020202020204" pitchFamily="34" charset="0"/>
                <a:cs typeface="Arial" panose="020B0604020202020204" pitchFamily="34" charset="0"/>
              </a:rPr>
              <a:t>Cooperation Not Essential </a:t>
            </a:r>
          </a:p>
          <a:p>
            <a:pPr marL="914400" lvl="2" indent="-457200">
              <a:lnSpc>
                <a:spcPct val="120000"/>
              </a:lnSpc>
              <a:spcBef>
                <a:spcPts val="1000"/>
              </a:spcBef>
              <a:buFont typeface="Arial" panose="020B0604020202020204" pitchFamily="34" charset="0"/>
              <a:buChar char="•"/>
            </a:pPr>
            <a:r>
              <a:rPr lang="en-US" sz="3100" dirty="0">
                <a:solidFill>
                  <a:schemeClr val="tx1"/>
                </a:solidFill>
              </a:rPr>
              <a:t>Proceed, Do not initiate ‘Failure To Cooperate’ closure </a:t>
            </a:r>
            <a:endParaRPr lang="en-US" sz="3100" b="1" dirty="0">
              <a:solidFill>
                <a:schemeClr val="tx1"/>
              </a:solidFill>
            </a:endParaRPr>
          </a:p>
          <a:p>
            <a:pPr marL="365760" indent="-365760">
              <a:lnSpc>
                <a:spcPct val="120000"/>
              </a:lnSpc>
            </a:pPr>
            <a:r>
              <a:rPr lang="en-US" sz="3800" b="1" dirty="0">
                <a:solidFill>
                  <a:schemeClr val="tx1"/>
                </a:solidFill>
                <a:latin typeface="Arial" panose="020B0604020202020204" pitchFamily="34" charset="0"/>
                <a:cs typeface="Arial" panose="020B0604020202020204" pitchFamily="34" charset="0"/>
              </a:rPr>
              <a:t>Cooperation Essential</a:t>
            </a:r>
          </a:p>
          <a:p>
            <a:pPr marL="914400" lvl="2" indent="-457200">
              <a:lnSpc>
                <a:spcPct val="120000"/>
              </a:lnSpc>
              <a:spcBef>
                <a:spcPts val="1000"/>
              </a:spcBef>
              <a:buFont typeface="Arial" panose="020B0604020202020204" pitchFamily="34" charset="0"/>
              <a:buChar char="•"/>
            </a:pPr>
            <a:r>
              <a:rPr lang="en-US" sz="3100" dirty="0">
                <a:solidFill>
                  <a:schemeClr val="tx1"/>
                </a:solidFill>
              </a:rPr>
              <a:t>Schedule required # appointment(s)</a:t>
            </a:r>
          </a:p>
          <a:p>
            <a:pPr marL="365760" indent="-365760">
              <a:lnSpc>
                <a:spcPct val="120000"/>
              </a:lnSpc>
            </a:pPr>
            <a:r>
              <a:rPr lang="en-US" sz="3800" b="1" dirty="0">
                <a:solidFill>
                  <a:schemeClr val="tx1"/>
                </a:solidFill>
                <a:latin typeface="Arial" panose="020B0604020202020204" pitchFamily="34" charset="0"/>
                <a:cs typeface="Arial" panose="020B0604020202020204" pitchFamily="34" charset="0"/>
              </a:rPr>
              <a:t>Appointment(s) Missed</a:t>
            </a:r>
            <a:r>
              <a:rPr lang="en-US" sz="3800" dirty="0">
                <a:solidFill>
                  <a:schemeClr val="tx1"/>
                </a:solidFill>
                <a:latin typeface="Arial" panose="020B0604020202020204" pitchFamily="34" charset="0"/>
                <a:cs typeface="Arial" panose="020B0604020202020204" pitchFamily="34" charset="0"/>
              </a:rPr>
              <a:t> </a:t>
            </a:r>
          </a:p>
          <a:p>
            <a:pPr marL="914400" lvl="2" indent="-457200">
              <a:lnSpc>
                <a:spcPct val="120000"/>
              </a:lnSpc>
              <a:spcBef>
                <a:spcPts val="1000"/>
              </a:spcBef>
              <a:buFont typeface="Arial" panose="020B0604020202020204" pitchFamily="34" charset="0"/>
              <a:buChar char="•"/>
            </a:pPr>
            <a:r>
              <a:rPr lang="en-US" sz="3100" dirty="0">
                <a:solidFill>
                  <a:schemeClr val="tx1"/>
                </a:solidFill>
              </a:rPr>
              <a:t>Document, Update Status, and Send Notice</a:t>
            </a:r>
          </a:p>
          <a:p>
            <a:pPr marL="914400" lvl="2" indent="-457200">
              <a:lnSpc>
                <a:spcPct val="120000"/>
              </a:lnSpc>
              <a:spcBef>
                <a:spcPts val="1000"/>
              </a:spcBef>
              <a:buFont typeface="Arial" panose="020B0604020202020204" pitchFamily="34" charset="0"/>
              <a:buChar char="•"/>
            </a:pPr>
            <a:r>
              <a:rPr lang="en-US" sz="3100" dirty="0">
                <a:solidFill>
                  <a:schemeClr val="tx1"/>
                </a:solidFill>
              </a:rPr>
              <a:t>CSE 115 Third Appointment Letter*</a:t>
            </a:r>
          </a:p>
          <a:p>
            <a:pPr marL="914400" lvl="2" indent="-457200">
              <a:lnSpc>
                <a:spcPct val="120000"/>
              </a:lnSpc>
              <a:spcBef>
                <a:spcPts val="1000"/>
              </a:spcBef>
              <a:buFont typeface="Arial" panose="020B0604020202020204" pitchFamily="34" charset="0"/>
              <a:buChar char="•"/>
            </a:pPr>
            <a:r>
              <a:rPr lang="en-US" sz="3100" dirty="0">
                <a:solidFill>
                  <a:schemeClr val="tx1"/>
                </a:solidFill>
                <a:latin typeface="Arial" panose="020B0604020202020204" pitchFamily="34" charset="0"/>
                <a:cs typeface="Arial" panose="020B0604020202020204" pitchFamily="34" charset="0"/>
              </a:rPr>
              <a:t>Document - Make CALO</a:t>
            </a:r>
          </a:p>
          <a:p>
            <a:pPr marL="914400" lvl="2" indent="-457200">
              <a:lnSpc>
                <a:spcPct val="120000"/>
              </a:lnSpc>
              <a:spcBef>
                <a:spcPts val="1000"/>
              </a:spcBef>
              <a:buFont typeface="Arial" panose="020B0604020202020204" pitchFamily="34" charset="0"/>
              <a:buChar char="•"/>
            </a:pPr>
            <a:r>
              <a:rPr lang="en-US" sz="3100" dirty="0">
                <a:solidFill>
                  <a:schemeClr val="tx1"/>
                </a:solidFill>
                <a:latin typeface="Arial" panose="020B0604020202020204" pitchFamily="34" charset="0"/>
                <a:cs typeface="Arial" panose="020B0604020202020204" pitchFamily="34" charset="0"/>
              </a:rPr>
              <a:t>File CSE 314 in record (FILENET) </a:t>
            </a:r>
          </a:p>
          <a:p>
            <a:pPr marL="914400" lvl="2" indent="-457200">
              <a:lnSpc>
                <a:spcPct val="120000"/>
              </a:lnSpc>
              <a:spcBef>
                <a:spcPts val="1000"/>
              </a:spcBef>
              <a:buFont typeface="Arial" panose="020B0604020202020204" pitchFamily="34" charset="0"/>
              <a:buChar char="•"/>
            </a:pPr>
            <a:endParaRPr sz="32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9436-C32B-0180-615B-8BF454276B8C}"/>
              </a:ext>
            </a:extLst>
          </p:cNvPr>
          <p:cNvSpPr>
            <a:spLocks noGrp="1"/>
          </p:cNvSpPr>
          <p:nvPr>
            <p:ph type="title"/>
          </p:nvPr>
        </p:nvSpPr>
        <p:spPr>
          <a:xfrm>
            <a:off x="619125" y="137317"/>
            <a:ext cx="10963275" cy="1325563"/>
          </a:xfrm>
        </p:spPr>
        <p:txBody>
          <a:bodyPr>
            <a:normAutofit/>
          </a:bodyPr>
          <a:lstStyle/>
          <a:p>
            <a:pPr algn="ctr"/>
            <a:r>
              <a:rPr lang="en-US" sz="4400" dirty="0"/>
              <a:t>Recipient of Service Request (ARR)</a:t>
            </a:r>
          </a:p>
        </p:txBody>
      </p:sp>
      <p:sp>
        <p:nvSpPr>
          <p:cNvPr id="3" name="Content Placeholder 2">
            <a:extLst>
              <a:ext uri="{FF2B5EF4-FFF2-40B4-BE49-F238E27FC236}">
                <a16:creationId xmlns:a16="http://schemas.microsoft.com/office/drawing/2014/main" id="{F5E0C417-C2DE-BB88-4839-35135576D30E}"/>
              </a:ext>
            </a:extLst>
          </p:cNvPr>
          <p:cNvSpPr>
            <a:spLocks noGrp="1"/>
          </p:cNvSpPr>
          <p:nvPr>
            <p:ph idx="1"/>
          </p:nvPr>
        </p:nvSpPr>
        <p:spPr>
          <a:xfrm>
            <a:off x="448235" y="1583903"/>
            <a:ext cx="11295529" cy="4948518"/>
          </a:xfrm>
        </p:spPr>
        <p:txBody>
          <a:bodyPr>
            <a:normAutofit/>
          </a:bodyPr>
          <a:lstStyle/>
          <a:p>
            <a:r>
              <a:rPr lang="en-US" b="1" dirty="0">
                <a:solidFill>
                  <a:schemeClr val="tx1"/>
                </a:solidFill>
                <a:latin typeface="Arial" panose="020B0604020202020204" pitchFamily="34" charset="0"/>
                <a:cs typeface="Arial" panose="020B0604020202020204" pitchFamily="34" charset="0"/>
              </a:rPr>
              <a:t>A case may close upon request only when:</a:t>
            </a:r>
          </a:p>
          <a:p>
            <a:pPr lvl="1">
              <a:lnSpc>
                <a:spcPct val="100000"/>
              </a:lnSpc>
            </a:pPr>
            <a:r>
              <a:rPr lang="en-US" sz="3200" dirty="0">
                <a:solidFill>
                  <a:schemeClr val="tx1"/>
                </a:solidFill>
              </a:rPr>
              <a:t>Recipient is </a:t>
            </a:r>
            <a:r>
              <a:rPr lang="en-US" sz="3200" b="1" dirty="0">
                <a:solidFill>
                  <a:schemeClr val="tx1"/>
                </a:solidFill>
              </a:rPr>
              <a:t>not receiving IV-A (FITAP/KCSP)</a:t>
            </a:r>
          </a:p>
          <a:p>
            <a:pPr>
              <a:lnSpc>
                <a:spcPct val="150000"/>
              </a:lnSpc>
            </a:pPr>
            <a:r>
              <a:rPr lang="en-US" dirty="0">
                <a:solidFill>
                  <a:schemeClr val="tx1"/>
                </a:solidFill>
                <a:latin typeface="Arial" panose="020B0604020202020204" pitchFamily="34" charset="0"/>
                <a:cs typeface="Arial" panose="020B0604020202020204" pitchFamily="34" charset="0"/>
              </a:rPr>
              <a:t>CP complete the CSE 314 (Request for Closure)</a:t>
            </a:r>
          </a:p>
          <a:p>
            <a:pPr>
              <a:lnSpc>
                <a:spcPct val="150000"/>
              </a:lnSpc>
            </a:pPr>
            <a:r>
              <a:rPr lang="en-US" dirty="0">
                <a:solidFill>
                  <a:schemeClr val="tx1"/>
                </a:solidFill>
                <a:latin typeface="Arial" panose="020B0604020202020204" pitchFamily="34" charset="0"/>
                <a:cs typeface="Arial" panose="020B0604020202020204" pitchFamily="34" charset="0"/>
              </a:rPr>
              <a:t>Document - Make CALO</a:t>
            </a:r>
          </a:p>
          <a:p>
            <a:pPr>
              <a:lnSpc>
                <a:spcPct val="150000"/>
              </a:lnSpc>
            </a:pPr>
            <a:r>
              <a:rPr lang="en-US" dirty="0">
                <a:solidFill>
                  <a:schemeClr val="tx1"/>
                </a:solidFill>
                <a:latin typeface="Arial" panose="020B0604020202020204" pitchFamily="34" charset="0"/>
                <a:cs typeface="Arial" panose="020B0604020202020204" pitchFamily="34" charset="0"/>
              </a:rPr>
              <a:t>Enter ARR on CAS1</a:t>
            </a:r>
          </a:p>
          <a:p>
            <a:pPr>
              <a:lnSpc>
                <a:spcPct val="150000"/>
              </a:lnSpc>
            </a:pPr>
            <a:r>
              <a:rPr lang="en-US" dirty="0">
                <a:solidFill>
                  <a:schemeClr val="tx1"/>
                </a:solidFill>
                <a:latin typeface="Arial" panose="020B0604020202020204" pitchFamily="34" charset="0"/>
                <a:cs typeface="Arial" panose="020B0604020202020204" pitchFamily="34" charset="0"/>
              </a:rPr>
              <a:t>File CSE 314 in record (FILENET) </a:t>
            </a:r>
          </a:p>
          <a:p>
            <a:pPr marL="457200" lvl="1"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217886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84094"/>
            <a:ext cx="12191999" cy="1325563"/>
          </a:xfrm>
        </p:spPr>
        <p:txBody>
          <a:bodyPr>
            <a:normAutofit/>
          </a:bodyPr>
          <a:lstStyle/>
          <a:p>
            <a:pPr algn="ctr"/>
            <a:r>
              <a:rPr lang="en-US" sz="4400" dirty="0"/>
              <a:t>Failure to Cooperate (FTC)</a:t>
            </a:r>
            <a:br>
              <a:rPr lang="en-US" sz="4400" dirty="0"/>
            </a:br>
            <a:endParaRPr sz="4400" dirty="0"/>
          </a:p>
        </p:txBody>
      </p:sp>
      <p:sp>
        <p:nvSpPr>
          <p:cNvPr id="3" name="Content Placeholder 2"/>
          <p:cNvSpPr>
            <a:spLocks noGrp="1"/>
          </p:cNvSpPr>
          <p:nvPr>
            <p:ph idx="1"/>
          </p:nvPr>
        </p:nvSpPr>
        <p:spPr>
          <a:xfrm>
            <a:off x="591670" y="1463488"/>
            <a:ext cx="11008659" cy="4910418"/>
          </a:xfrm>
        </p:spPr>
        <p:txBody>
          <a:bodyPr>
            <a:normAutofit/>
          </a:bodyPr>
          <a:lstStyle/>
          <a:p>
            <a:pPr marL="365760" indent="-365760">
              <a:lnSpc>
                <a:spcPct val="150000"/>
              </a:lnSpc>
            </a:pPr>
            <a:r>
              <a:rPr lang="en-US" b="1" dirty="0">
                <a:solidFill>
                  <a:schemeClr val="tx1"/>
                </a:solidFill>
                <a:latin typeface="Arial" panose="020B0604020202020204" pitchFamily="34" charset="0"/>
                <a:cs typeface="Arial" panose="020B0604020202020204" pitchFamily="34" charset="0"/>
              </a:rPr>
              <a:t>Justify, Explain, Document </a:t>
            </a:r>
          </a:p>
          <a:p>
            <a:pPr marL="365760" indent="-365760">
              <a:lnSpc>
                <a:spcPct val="150000"/>
              </a:lnSpc>
            </a:pPr>
            <a:r>
              <a:rPr b="1" dirty="0">
                <a:solidFill>
                  <a:schemeClr val="tx1"/>
                </a:solidFill>
                <a:latin typeface="Arial" panose="020B0604020202020204" pitchFamily="34" charset="0"/>
                <a:cs typeface="Arial" panose="020B0604020202020204" pitchFamily="34" charset="0"/>
              </a:rPr>
              <a:t>Detailed CALO </a:t>
            </a:r>
            <a:r>
              <a:rPr lang="en-US" b="1" dirty="0">
                <a:solidFill>
                  <a:schemeClr val="tx1"/>
                </a:solidFill>
                <a:latin typeface="Arial" panose="020B0604020202020204" pitchFamily="34" charset="0"/>
                <a:cs typeface="Arial" panose="020B0604020202020204" pitchFamily="34" charset="0"/>
              </a:rPr>
              <a:t>R</a:t>
            </a:r>
            <a:r>
              <a:rPr b="1" dirty="0">
                <a:solidFill>
                  <a:schemeClr val="tx1"/>
                </a:solidFill>
                <a:latin typeface="Arial" panose="020B0604020202020204" pitchFamily="34" charset="0"/>
                <a:cs typeface="Arial" panose="020B0604020202020204" pitchFamily="34" charset="0"/>
              </a:rPr>
              <a:t>equired</a:t>
            </a:r>
          </a:p>
          <a:p>
            <a:pPr marL="914400" lvl="2" indent="-457200">
              <a:lnSpc>
                <a:spcPct val="150000"/>
              </a:lnSpc>
              <a:spcBef>
                <a:spcPts val="1000"/>
              </a:spcBef>
              <a:buFont typeface="Arial" panose="020B0604020202020204" pitchFamily="34" charset="0"/>
              <a:buChar char="•"/>
            </a:pPr>
            <a:r>
              <a:rPr lang="en-US" sz="3200" dirty="0">
                <a:solidFill>
                  <a:schemeClr val="tx1"/>
                </a:solidFill>
              </a:rPr>
              <a:t>W</a:t>
            </a:r>
            <a:r>
              <a:rPr sz="3200" dirty="0">
                <a:solidFill>
                  <a:schemeClr val="tx1"/>
                </a:solidFill>
              </a:rPr>
              <a:t>hy CP</a:t>
            </a:r>
            <a:r>
              <a:rPr lang="en-US" sz="3200" dirty="0">
                <a:solidFill>
                  <a:schemeClr val="tx1"/>
                </a:solidFill>
              </a:rPr>
              <a:t> is needed</a:t>
            </a:r>
            <a:endParaRPr sz="3200" dirty="0">
              <a:solidFill>
                <a:schemeClr val="tx1"/>
              </a:solidFill>
            </a:endParaRPr>
          </a:p>
          <a:p>
            <a:pPr marL="914400" lvl="2" indent="-457200">
              <a:lnSpc>
                <a:spcPct val="150000"/>
              </a:lnSpc>
              <a:spcBef>
                <a:spcPts val="1000"/>
              </a:spcBef>
              <a:buFont typeface="Arial" panose="020B0604020202020204" pitchFamily="34" charset="0"/>
              <a:buChar char="•"/>
            </a:pPr>
            <a:r>
              <a:rPr lang="en-US" sz="3200" dirty="0">
                <a:solidFill>
                  <a:schemeClr val="tx1"/>
                </a:solidFill>
              </a:rPr>
              <a:t>Which step cannot occur without CP</a:t>
            </a:r>
            <a:endParaRPr sz="3200" dirty="0">
              <a:solidFill>
                <a:schemeClr val="tx1"/>
              </a:solidFill>
            </a:endParaRPr>
          </a:p>
          <a:p>
            <a:pPr marL="914400" lvl="2" indent="-457200">
              <a:lnSpc>
                <a:spcPct val="150000"/>
              </a:lnSpc>
              <a:spcBef>
                <a:spcPts val="1000"/>
              </a:spcBef>
              <a:buFont typeface="Arial" panose="020B0604020202020204" pitchFamily="34" charset="0"/>
              <a:buChar char="•"/>
            </a:pPr>
            <a:r>
              <a:rPr lang="en-US" sz="3200" dirty="0">
                <a:solidFill>
                  <a:schemeClr val="tx1"/>
                </a:solidFill>
              </a:rPr>
              <a:t>Information unavailable &amp; search efforts</a:t>
            </a:r>
            <a:endParaRPr sz="32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158"/>
            <a:ext cx="12191999" cy="1325563"/>
          </a:xfrm>
        </p:spPr>
        <p:txBody>
          <a:bodyPr>
            <a:normAutofit/>
          </a:bodyPr>
          <a:lstStyle/>
          <a:p>
            <a:pPr algn="ctr"/>
            <a:r>
              <a:rPr lang="en-US" sz="4400" dirty="0"/>
              <a:t>Key Reminders: FTC &amp; Closure</a:t>
            </a:r>
            <a:endParaRPr sz="4400" dirty="0"/>
          </a:p>
        </p:txBody>
      </p:sp>
      <p:sp>
        <p:nvSpPr>
          <p:cNvPr id="3" name="Content Placeholder 2"/>
          <p:cNvSpPr>
            <a:spLocks noGrp="1"/>
          </p:cNvSpPr>
          <p:nvPr>
            <p:ph idx="1"/>
          </p:nvPr>
        </p:nvSpPr>
        <p:spPr>
          <a:xfrm>
            <a:off x="614361" y="1264505"/>
            <a:ext cx="10963275" cy="4328990"/>
          </a:xfrm>
        </p:spPr>
        <p:txBody>
          <a:bodyPr>
            <a:noAutofit/>
          </a:bodyPr>
          <a:lstStyle/>
          <a:p>
            <a:pPr marL="365760" indent="-365760">
              <a:lnSpc>
                <a:spcPct val="150000"/>
              </a:lnSpc>
            </a:pPr>
            <a:r>
              <a:rPr dirty="0">
                <a:solidFill>
                  <a:schemeClr val="tx1"/>
                </a:solidFill>
                <a:latin typeface="Arial" panose="020B0604020202020204" pitchFamily="34" charset="0"/>
                <a:cs typeface="Arial" panose="020B0604020202020204" pitchFamily="34" charset="0"/>
              </a:rPr>
              <a:t>Missed appointment</a:t>
            </a:r>
            <a:r>
              <a:rPr lang="en-US" dirty="0">
                <a:solidFill>
                  <a:schemeClr val="tx1"/>
                </a:solidFill>
                <a:latin typeface="Arial" panose="020B0604020202020204" pitchFamily="34" charset="0"/>
                <a:cs typeface="Arial" panose="020B0604020202020204" pitchFamily="34" charset="0"/>
              </a:rPr>
              <a:t>, </a:t>
            </a:r>
            <a:r>
              <a:rPr dirty="0">
                <a:solidFill>
                  <a:schemeClr val="tx1"/>
                </a:solidFill>
                <a:latin typeface="Arial" panose="020B0604020202020204" pitchFamily="34" charset="0"/>
                <a:cs typeface="Arial" panose="020B0604020202020204" pitchFamily="34" charset="0"/>
              </a:rPr>
              <a:t>essential data available </a:t>
            </a:r>
            <a:endParaRPr lang="en-US" dirty="0">
              <a:solidFill>
                <a:schemeClr val="tx1"/>
              </a:solidFill>
              <a:latin typeface="Arial" panose="020B0604020202020204" pitchFamily="34" charset="0"/>
              <a:cs typeface="Arial" panose="020B0604020202020204" pitchFamily="34" charset="0"/>
            </a:endParaRPr>
          </a:p>
          <a:p>
            <a:pPr marL="457200" lvl="1" indent="0">
              <a:lnSpc>
                <a:spcPct val="150000"/>
              </a:lnSpc>
              <a:buNone/>
            </a:pPr>
            <a:r>
              <a:rPr sz="3200" dirty="0">
                <a:solidFill>
                  <a:schemeClr val="tx1"/>
                </a:solidFill>
              </a:rPr>
              <a:t>→ Do NOT FTC</a:t>
            </a:r>
            <a:endParaRPr lang="en-US" sz="3200" dirty="0">
              <a:solidFill>
                <a:schemeClr val="tx1"/>
              </a:solidFill>
            </a:endParaRPr>
          </a:p>
          <a:p>
            <a:pPr marL="365760" indent="-365760">
              <a:lnSpc>
                <a:spcPct val="150000"/>
              </a:lnSpc>
            </a:pPr>
            <a:r>
              <a:rPr dirty="0">
                <a:solidFill>
                  <a:schemeClr val="tx1"/>
                </a:solidFill>
                <a:latin typeface="Arial" panose="020B0604020202020204" pitchFamily="34" charset="0"/>
                <a:cs typeface="Arial" panose="020B0604020202020204" pitchFamily="34" charset="0"/>
              </a:rPr>
              <a:t>Mandatory Medicaid, essential interview missed </a:t>
            </a:r>
            <a:endParaRPr lang="en-US" dirty="0">
              <a:solidFill>
                <a:schemeClr val="tx1"/>
              </a:solidFill>
              <a:latin typeface="Arial" panose="020B0604020202020204" pitchFamily="34" charset="0"/>
              <a:cs typeface="Arial" panose="020B0604020202020204" pitchFamily="34" charset="0"/>
            </a:endParaRPr>
          </a:p>
          <a:p>
            <a:pPr marL="457200" lvl="1" indent="0">
              <a:lnSpc>
                <a:spcPct val="150000"/>
              </a:lnSpc>
              <a:buNone/>
            </a:pPr>
            <a:r>
              <a:rPr sz="3200" dirty="0">
                <a:solidFill>
                  <a:schemeClr val="tx1"/>
                </a:solidFill>
              </a:rPr>
              <a:t>→ FTC may apply</a:t>
            </a:r>
            <a:endParaRPr lang="en-US" sz="3200" dirty="0">
              <a:solidFill>
                <a:schemeClr val="tx1"/>
              </a:solidFill>
            </a:endParaRPr>
          </a:p>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Location unknown, undocumented locate efforts</a:t>
            </a:r>
          </a:p>
          <a:p>
            <a:pPr marL="457200" lvl="1" indent="0">
              <a:lnSpc>
                <a:spcPct val="150000"/>
              </a:lnSpc>
              <a:buNone/>
            </a:pPr>
            <a:r>
              <a:rPr sz="3200" dirty="0">
                <a:solidFill>
                  <a:schemeClr val="tx1"/>
                </a:solidFill>
              </a:rPr>
              <a:t>→ Not closure-ready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272255"/>
            <a:ext cx="10963275" cy="1325563"/>
          </a:xfrm>
        </p:spPr>
        <p:txBody>
          <a:bodyPr>
            <a:normAutofit/>
          </a:bodyPr>
          <a:lstStyle/>
          <a:p>
            <a:pPr algn="ctr"/>
            <a:r>
              <a:rPr sz="4400" dirty="0"/>
              <a:t>Documentatio</a:t>
            </a:r>
            <a:r>
              <a:rPr lang="en-US" sz="4400" dirty="0"/>
              <a:t>n </a:t>
            </a:r>
            <a:endParaRPr sz="4400" dirty="0"/>
          </a:p>
        </p:txBody>
      </p:sp>
      <p:sp>
        <p:nvSpPr>
          <p:cNvPr id="3" name="Content Placeholder 2"/>
          <p:cNvSpPr>
            <a:spLocks noGrp="1"/>
          </p:cNvSpPr>
          <p:nvPr>
            <p:ph idx="1"/>
          </p:nvPr>
        </p:nvSpPr>
        <p:spPr>
          <a:xfrm>
            <a:off x="619125" y="1690688"/>
            <a:ext cx="10963275" cy="4232275"/>
          </a:xfrm>
        </p:spPr>
        <p:txBody>
          <a:bodyPr>
            <a:normAutofit fontScale="92500" lnSpcReduction="10000"/>
          </a:bodyPr>
          <a:lstStyle/>
          <a:p>
            <a:pPr marL="365760" indent="-365760">
              <a:lnSpc>
                <a:spcPct val="150000"/>
              </a:lnSpc>
            </a:pPr>
            <a:r>
              <a:rPr sz="3500" b="1" dirty="0">
                <a:solidFill>
                  <a:schemeClr val="tx1"/>
                </a:solidFill>
                <a:latin typeface="Arial" panose="020B0604020202020204" pitchFamily="34" charset="0"/>
                <a:cs typeface="Arial" panose="020B0604020202020204" pitchFamily="34" charset="0"/>
              </a:rPr>
              <a:t>CALO explains decision path</a:t>
            </a:r>
            <a:endParaRPr lang="en-US" sz="3500" b="1" dirty="0">
              <a:solidFill>
                <a:schemeClr val="tx1"/>
              </a:solidFill>
              <a:latin typeface="Arial" panose="020B0604020202020204" pitchFamily="34" charset="0"/>
              <a:cs typeface="Arial" panose="020B0604020202020204" pitchFamily="34" charset="0"/>
            </a:endParaRPr>
          </a:p>
          <a:p>
            <a:pPr marL="365760" indent="-365760">
              <a:lnSpc>
                <a:spcPct val="150000"/>
              </a:lnSpc>
            </a:pPr>
            <a:r>
              <a:rPr sz="3500" dirty="0">
                <a:solidFill>
                  <a:schemeClr val="tx1"/>
                </a:solidFill>
              </a:rPr>
              <a:t>Document appointment attempts and locate efforts</a:t>
            </a:r>
            <a:endParaRPr lang="en-US" sz="3500" dirty="0">
              <a:solidFill>
                <a:schemeClr val="tx1"/>
              </a:solidFill>
            </a:endParaRPr>
          </a:p>
          <a:p>
            <a:pPr marL="365760" indent="-365760">
              <a:lnSpc>
                <a:spcPct val="150000"/>
              </a:lnSpc>
            </a:pPr>
            <a:r>
              <a:rPr sz="3500" dirty="0">
                <a:solidFill>
                  <a:schemeClr val="tx1"/>
                </a:solidFill>
              </a:rPr>
              <a:t>Image correspondence and legal pleadings</a:t>
            </a:r>
            <a:endParaRPr lang="en-US" sz="3500" dirty="0">
              <a:solidFill>
                <a:schemeClr val="tx1"/>
              </a:solidFill>
            </a:endParaRPr>
          </a:p>
          <a:p>
            <a:pPr marL="365760" indent="-365760">
              <a:lnSpc>
                <a:spcPct val="150000"/>
              </a:lnSpc>
            </a:pPr>
            <a:r>
              <a:rPr lang="en-US" sz="3500" dirty="0">
                <a:solidFill>
                  <a:schemeClr val="tx1"/>
                </a:solidFill>
              </a:rPr>
              <a:t>Enter FTC on CAS1</a:t>
            </a:r>
          </a:p>
          <a:p>
            <a:pPr marL="0" indent="0">
              <a:lnSpc>
                <a:spcPct val="150000"/>
              </a:lnSpc>
              <a:buNone/>
            </a:pPr>
            <a:endParaRPr lang="en-US" sz="900" dirty="0"/>
          </a:p>
          <a:p>
            <a:pPr marL="0" indent="0" algn="ctr">
              <a:lnSpc>
                <a:spcPct val="150000"/>
              </a:lnSpc>
              <a:buNone/>
            </a:pPr>
            <a:r>
              <a:rPr lang="en-US" sz="3200" b="1" dirty="0">
                <a:solidFill>
                  <a:srgbClr val="003595"/>
                </a:solidFill>
              </a:rPr>
              <a:t>**</a:t>
            </a:r>
            <a:r>
              <a:rPr sz="3200" b="1" dirty="0">
                <a:solidFill>
                  <a:srgbClr val="003595"/>
                </a:solidFill>
              </a:rPr>
              <a:t>If it’s not documented – it didn’t happen</a:t>
            </a:r>
            <a:r>
              <a:rPr lang="en-US" sz="3200" b="1" dirty="0">
                <a:solidFill>
                  <a:srgbClr val="003595"/>
                </a:solidFill>
              </a:rPr>
              <a:t>**</a:t>
            </a:r>
            <a:endParaRPr sz="3200" b="1" dirty="0">
              <a:solidFill>
                <a:srgbClr val="00359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6612"/>
            <a:ext cx="12191999" cy="1325563"/>
          </a:xfrm>
        </p:spPr>
        <p:txBody>
          <a:bodyPr>
            <a:normAutofit/>
          </a:bodyPr>
          <a:lstStyle/>
          <a:p>
            <a:pPr algn="ctr"/>
            <a:r>
              <a:rPr sz="4400" dirty="0"/>
              <a:t>Medicaid Referral </a:t>
            </a:r>
            <a:br>
              <a:rPr lang="en-US" sz="4400" dirty="0"/>
            </a:br>
            <a:r>
              <a:rPr sz="4400" dirty="0"/>
              <a:t>Minimum FTC Requirements</a:t>
            </a:r>
          </a:p>
        </p:txBody>
      </p:sp>
      <p:sp>
        <p:nvSpPr>
          <p:cNvPr id="3" name="Content Placeholder 2"/>
          <p:cNvSpPr>
            <a:spLocks noGrp="1"/>
          </p:cNvSpPr>
          <p:nvPr>
            <p:ph idx="1"/>
          </p:nvPr>
        </p:nvSpPr>
        <p:spPr>
          <a:xfrm>
            <a:off x="614361" y="1969061"/>
            <a:ext cx="10963275" cy="4232275"/>
          </a:xfrm>
        </p:spPr>
        <p:txBody>
          <a:bodyPr>
            <a:normAutofit fontScale="92500" lnSpcReduction="10000"/>
          </a:bodyPr>
          <a:lstStyle/>
          <a:p>
            <a:pPr marL="365760" indent="-365760">
              <a:lnSpc>
                <a:spcPct val="150000"/>
              </a:lnSpc>
            </a:pPr>
            <a:r>
              <a:rPr lang="en-US" b="1" dirty="0">
                <a:solidFill>
                  <a:schemeClr val="tx1"/>
                </a:solidFill>
                <a:latin typeface="Arial" panose="020B0604020202020204" pitchFamily="34" charset="0"/>
                <a:cs typeface="Arial" panose="020B0604020202020204" pitchFamily="34" charset="0"/>
              </a:rPr>
              <a:t>M</a:t>
            </a:r>
            <a:r>
              <a:rPr b="1" dirty="0">
                <a:solidFill>
                  <a:schemeClr val="tx1"/>
                </a:solidFill>
                <a:latin typeface="Arial" panose="020B0604020202020204" pitchFamily="34" charset="0"/>
                <a:cs typeface="Arial" panose="020B0604020202020204" pitchFamily="34" charset="0"/>
              </a:rPr>
              <a:t>issed appointment may support FTC if </a:t>
            </a:r>
            <a:r>
              <a:rPr lang="en-US" b="1" dirty="0">
                <a:solidFill>
                  <a:schemeClr val="tx1"/>
                </a:solidFill>
                <a:latin typeface="Arial" panose="020B0604020202020204" pitchFamily="34" charset="0"/>
                <a:cs typeface="Arial" panose="020B0604020202020204" pitchFamily="34" charset="0"/>
              </a:rPr>
              <a:t>cooperation is </a:t>
            </a:r>
            <a:r>
              <a:rPr b="1" dirty="0">
                <a:solidFill>
                  <a:schemeClr val="tx1"/>
                </a:solidFill>
                <a:latin typeface="Arial" panose="020B0604020202020204" pitchFamily="34" charset="0"/>
                <a:cs typeface="Arial" panose="020B0604020202020204" pitchFamily="34" charset="0"/>
              </a:rPr>
              <a:t>essential</a:t>
            </a:r>
          </a:p>
          <a:p>
            <a:pPr marL="914400" lvl="2" indent="-457200">
              <a:lnSpc>
                <a:spcPct val="150000"/>
              </a:lnSpc>
              <a:spcBef>
                <a:spcPts val="1000"/>
              </a:spcBef>
              <a:buFont typeface="Arial" panose="020B0604020202020204" pitchFamily="34" charset="0"/>
              <a:buChar char="•"/>
            </a:pPr>
            <a:r>
              <a:rPr sz="2800" dirty="0">
                <a:solidFill>
                  <a:schemeClr val="tx1"/>
                </a:solidFill>
              </a:rPr>
              <a:t>Update CAS2 for non-cooperation</a:t>
            </a:r>
            <a:r>
              <a:rPr lang="en-US" sz="2800" dirty="0">
                <a:solidFill>
                  <a:schemeClr val="tx1"/>
                </a:solidFill>
              </a:rPr>
              <a:t> </a:t>
            </a:r>
            <a:endParaRPr sz="2800" dirty="0">
              <a:solidFill>
                <a:schemeClr val="tx1"/>
              </a:solidFill>
            </a:endParaRPr>
          </a:p>
          <a:p>
            <a:pPr marL="914400" lvl="2" indent="-457200">
              <a:lnSpc>
                <a:spcPct val="150000"/>
              </a:lnSpc>
              <a:spcBef>
                <a:spcPts val="1000"/>
              </a:spcBef>
              <a:buFont typeface="Arial" panose="020B0604020202020204" pitchFamily="34" charset="0"/>
              <a:buChar char="•"/>
            </a:pPr>
            <a:r>
              <a:rPr sz="2800" dirty="0">
                <a:solidFill>
                  <a:schemeClr val="tx1"/>
                </a:solidFill>
              </a:rPr>
              <a:t>Enter FTC on CAS1</a:t>
            </a:r>
          </a:p>
          <a:p>
            <a:pPr marL="914400" lvl="2" indent="-457200">
              <a:lnSpc>
                <a:spcPct val="150000"/>
              </a:lnSpc>
              <a:spcBef>
                <a:spcPts val="1000"/>
              </a:spcBef>
              <a:buFont typeface="Arial" panose="020B0604020202020204" pitchFamily="34" charset="0"/>
              <a:buChar char="•"/>
            </a:pPr>
            <a:r>
              <a:rPr sz="2800" dirty="0">
                <a:solidFill>
                  <a:schemeClr val="tx1"/>
                </a:solidFill>
              </a:rPr>
              <a:t>Pending closure letter generated</a:t>
            </a:r>
          </a:p>
          <a:p>
            <a:pPr marL="914400" lvl="2" indent="-457200">
              <a:lnSpc>
                <a:spcPct val="150000"/>
              </a:lnSpc>
              <a:spcBef>
                <a:spcPts val="1000"/>
              </a:spcBef>
              <a:buFont typeface="Arial" panose="020B0604020202020204" pitchFamily="34" charset="0"/>
              <a:buChar char="•"/>
            </a:pPr>
            <a:r>
              <a:rPr sz="2800" dirty="0">
                <a:solidFill>
                  <a:schemeClr val="tx1"/>
                </a:solidFill>
              </a:rPr>
              <a:t>Case closes in 60 days unless cooperation resumes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400"/>
            <a:ext cx="12191999" cy="1325563"/>
          </a:xfrm>
        </p:spPr>
        <p:txBody>
          <a:bodyPr>
            <a:normAutofit/>
          </a:bodyPr>
          <a:lstStyle/>
          <a:p>
            <a:pPr algn="ctr"/>
            <a:r>
              <a:rPr sz="4400" dirty="0"/>
              <a:t>NCP </a:t>
            </a:r>
            <a:r>
              <a:rPr lang="en-US" sz="4400" dirty="0"/>
              <a:t>Location Unknown</a:t>
            </a:r>
            <a:endParaRPr sz="4400" dirty="0"/>
          </a:p>
        </p:txBody>
      </p:sp>
      <p:sp>
        <p:nvSpPr>
          <p:cNvPr id="3" name="Content Placeholder 2"/>
          <p:cNvSpPr>
            <a:spLocks noGrp="1"/>
          </p:cNvSpPr>
          <p:nvPr>
            <p:ph idx="1"/>
          </p:nvPr>
        </p:nvSpPr>
        <p:spPr>
          <a:xfrm>
            <a:off x="614361" y="1654803"/>
            <a:ext cx="10963275" cy="4232275"/>
          </a:xfrm>
        </p:spPr>
        <p:txBody>
          <a:bodyPr>
            <a:normAutofit/>
          </a:bodyPr>
          <a:lstStyle/>
          <a:p>
            <a:pPr marL="365760" indent="-365760">
              <a:lnSpc>
                <a:spcPct val="150000"/>
              </a:lnSpc>
            </a:pPr>
            <a:r>
              <a:rPr lang="en-US" b="1" dirty="0">
                <a:solidFill>
                  <a:schemeClr val="tx1"/>
                </a:solidFill>
                <a:latin typeface="Arial" panose="020B0604020202020204" pitchFamily="34" charset="0"/>
                <a:cs typeface="Arial" panose="020B0604020202020204" pitchFamily="34" charset="0"/>
              </a:rPr>
              <a:t>LVI</a:t>
            </a:r>
            <a:r>
              <a:rPr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t>
            </a:r>
            <a:r>
              <a:rPr dirty="0">
                <a:solidFill>
                  <a:schemeClr val="tx1"/>
                </a:solidFill>
                <a:latin typeface="Arial" panose="020B0604020202020204" pitchFamily="34" charset="0"/>
                <a:cs typeface="Arial" panose="020B0604020202020204" pitchFamily="34" charset="0"/>
              </a:rPr>
              <a:t>No SS#</a:t>
            </a:r>
            <a:r>
              <a:rPr lang="en-US" dirty="0">
                <a:solidFill>
                  <a:schemeClr val="tx1"/>
                </a:solidFill>
                <a:latin typeface="Arial" panose="020B0604020202020204" pitchFamily="34" charset="0"/>
                <a:cs typeface="Arial" panose="020B0604020202020204" pitchFamily="34" charset="0"/>
              </a:rPr>
              <a:t>, No </a:t>
            </a:r>
            <a:r>
              <a:rPr dirty="0">
                <a:solidFill>
                  <a:schemeClr val="tx1"/>
                </a:solidFill>
                <a:latin typeface="Arial" panose="020B0604020202020204" pitchFamily="34" charset="0"/>
                <a:cs typeface="Arial" panose="020B0604020202020204" pitchFamily="34" charset="0"/>
              </a:rPr>
              <a:t>DOB, No Address</a:t>
            </a:r>
            <a:r>
              <a:rPr lang="en-US" dirty="0">
                <a:solidFill>
                  <a:schemeClr val="tx1"/>
                </a:solidFill>
                <a:latin typeface="Arial" panose="020B0604020202020204" pitchFamily="34" charset="0"/>
                <a:cs typeface="Arial" panose="020B0604020202020204" pitchFamily="34" charset="0"/>
              </a:rPr>
              <a:t>)</a:t>
            </a:r>
            <a:r>
              <a:rPr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a:t>
            </a:r>
            <a:r>
              <a:rPr dirty="0">
                <a:solidFill>
                  <a:schemeClr val="tx1"/>
                </a:solidFill>
                <a:latin typeface="Arial" panose="020B0604020202020204" pitchFamily="34" charset="0"/>
                <a:cs typeface="Arial" panose="020B0604020202020204" pitchFamily="34" charset="0"/>
              </a:rPr>
              <a:t>→ 6 months</a:t>
            </a:r>
            <a:endParaRPr lang="en-US" dirty="0">
              <a:solidFill>
                <a:schemeClr val="tx1"/>
              </a:solidFill>
              <a:latin typeface="Arial" panose="020B0604020202020204" pitchFamily="34" charset="0"/>
              <a:cs typeface="Arial" panose="020B0604020202020204" pitchFamily="34" charset="0"/>
            </a:endParaRPr>
          </a:p>
          <a:p>
            <a:pPr marL="365760" indent="-365760">
              <a:lnSpc>
                <a:spcPct val="150000"/>
              </a:lnSpc>
            </a:pPr>
            <a:r>
              <a:rPr b="1" dirty="0">
                <a:solidFill>
                  <a:schemeClr val="tx1"/>
                </a:solidFill>
                <a:latin typeface="Arial" panose="020B0604020202020204" pitchFamily="34" charset="0"/>
                <a:cs typeface="Arial" panose="020B0604020202020204" pitchFamily="34" charset="0"/>
              </a:rPr>
              <a:t>NL</a:t>
            </a:r>
            <a:r>
              <a:rPr lang="en-US" b="1" dirty="0">
                <a:solidFill>
                  <a:schemeClr val="tx1"/>
                </a:solidFill>
                <a:latin typeface="Arial" panose="020B0604020202020204" pitchFamily="34" charset="0"/>
                <a:cs typeface="Arial" panose="020B0604020202020204" pitchFamily="34" charset="0"/>
              </a:rPr>
              <a:t>I</a:t>
            </a:r>
            <a:r>
              <a:rPr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t>
            </a:r>
            <a:r>
              <a:rPr dirty="0">
                <a:solidFill>
                  <a:schemeClr val="tx1"/>
                </a:solidFill>
                <a:latin typeface="Arial" panose="020B0604020202020204" pitchFamily="34" charset="0"/>
                <a:cs typeface="Arial" panose="020B0604020202020204" pitchFamily="34" charset="0"/>
              </a:rPr>
              <a:t>Name + DOB, No SS#</a:t>
            </a:r>
            <a:r>
              <a:rPr lang="en-US" dirty="0">
                <a:solidFill>
                  <a:schemeClr val="tx1"/>
                </a:solidFill>
                <a:latin typeface="Arial" panose="020B0604020202020204" pitchFamily="34" charset="0"/>
                <a:cs typeface="Arial" panose="020B0604020202020204" pitchFamily="34" charset="0"/>
              </a:rPr>
              <a:t>) 		</a:t>
            </a:r>
            <a:r>
              <a:rPr dirty="0">
                <a:solidFill>
                  <a:schemeClr val="tx1"/>
                </a:solidFill>
                <a:latin typeface="Arial" panose="020B0604020202020204" pitchFamily="34" charset="0"/>
                <a:cs typeface="Arial" panose="020B0604020202020204" pitchFamily="34" charset="0"/>
              </a:rPr>
              <a:t>→ 1 yea</a:t>
            </a:r>
            <a:r>
              <a:rPr lang="en-US" dirty="0">
                <a:solidFill>
                  <a:schemeClr val="tx1"/>
                </a:solidFill>
                <a:latin typeface="Arial" panose="020B0604020202020204" pitchFamily="34" charset="0"/>
                <a:cs typeface="Arial" panose="020B0604020202020204" pitchFamily="34" charset="0"/>
              </a:rPr>
              <a:t>r</a:t>
            </a:r>
          </a:p>
          <a:p>
            <a:pPr marL="365760" indent="-365760">
              <a:lnSpc>
                <a:spcPct val="150000"/>
              </a:lnSpc>
            </a:pPr>
            <a:r>
              <a:rPr lang="en-US" b="1" dirty="0">
                <a:solidFill>
                  <a:schemeClr val="tx1"/>
                </a:solidFill>
                <a:latin typeface="Arial" panose="020B0604020202020204" pitchFamily="34" charset="0"/>
                <a:cs typeface="Arial" panose="020B0604020202020204" pitchFamily="34" charset="0"/>
              </a:rPr>
              <a:t>NLO</a:t>
            </a:r>
            <a:r>
              <a:rPr lang="en-US" dirty="0">
                <a:solidFill>
                  <a:schemeClr val="tx1"/>
                </a:solidFill>
                <a:latin typeface="Arial" panose="020B0604020202020204" pitchFamily="34" charset="0"/>
                <a:cs typeface="Arial" panose="020B0604020202020204" pitchFamily="34" charset="0"/>
              </a:rPr>
              <a:t> (Name + DOB + SS#) 			→ 2 years</a:t>
            </a:r>
            <a:endParaRPr lang="en-US" sz="2800" dirty="0">
              <a:solidFill>
                <a:schemeClr val="tx1"/>
              </a:solidFill>
              <a:latin typeface="Arial" panose="020B0604020202020204" pitchFamily="34" charset="0"/>
              <a:cs typeface="Arial" panose="020B0604020202020204" pitchFamily="34" charset="0"/>
            </a:endParaRPr>
          </a:p>
          <a:p>
            <a:pPr marL="0" indent="0" algn="ctr">
              <a:lnSpc>
                <a:spcPct val="150000"/>
              </a:lnSpc>
              <a:buNone/>
            </a:pPr>
            <a:endParaRPr lang="en-US" sz="1800" b="1" dirty="0">
              <a:solidFill>
                <a:srgbClr val="FF0000"/>
              </a:solidFill>
              <a:latin typeface="Arial" panose="020B0604020202020204" pitchFamily="34" charset="0"/>
              <a:cs typeface="Arial" panose="020B0604020202020204" pitchFamily="34" charset="0"/>
            </a:endParaRPr>
          </a:p>
          <a:p>
            <a:pPr marL="0" indent="0" algn="ctr">
              <a:lnSpc>
                <a:spcPct val="150000"/>
              </a:lnSpc>
              <a:buNone/>
            </a:pPr>
            <a:r>
              <a:rPr lang="en-US" b="1" dirty="0">
                <a:solidFill>
                  <a:srgbClr val="003595"/>
                </a:solidFill>
                <a:latin typeface="Arial" panose="020B0604020202020204" pitchFamily="34" charset="0"/>
                <a:cs typeface="Arial" panose="020B0604020202020204" pitchFamily="34" charset="0"/>
              </a:rPr>
              <a:t>**</a:t>
            </a:r>
            <a:r>
              <a:rPr b="1" dirty="0">
                <a:solidFill>
                  <a:srgbClr val="003595"/>
                </a:solidFill>
                <a:latin typeface="Arial" panose="020B0604020202020204" pitchFamily="34" charset="0"/>
                <a:cs typeface="Arial" panose="020B0604020202020204" pitchFamily="34" charset="0"/>
              </a:rPr>
              <a:t>All locate efforts must be documented</a:t>
            </a:r>
            <a:r>
              <a:rPr lang="en-US" b="1" dirty="0">
                <a:solidFill>
                  <a:srgbClr val="003595"/>
                </a:solidFill>
                <a:latin typeface="Arial" panose="020B0604020202020204" pitchFamily="34" charset="0"/>
                <a:cs typeface="Arial" panose="020B0604020202020204" pitchFamily="34" charset="0"/>
              </a:rPr>
              <a:t> in CALO**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325563"/>
          </a:xfrm>
        </p:spPr>
        <p:txBody>
          <a:bodyPr>
            <a:normAutofit/>
          </a:bodyPr>
          <a:lstStyle/>
          <a:p>
            <a:pPr algn="ctr"/>
            <a:r>
              <a:rPr lang="en-US" sz="4400" dirty="0"/>
              <a:t>Deceased CP Cases</a:t>
            </a:r>
            <a:endParaRPr sz="4400" dirty="0"/>
          </a:p>
        </p:txBody>
      </p:sp>
      <p:sp>
        <p:nvSpPr>
          <p:cNvPr id="3" name="Content Placeholder 2"/>
          <p:cNvSpPr>
            <a:spLocks noGrp="1"/>
          </p:cNvSpPr>
          <p:nvPr>
            <p:ph idx="1"/>
          </p:nvPr>
        </p:nvSpPr>
        <p:spPr>
          <a:xfrm>
            <a:off x="619125" y="1825625"/>
            <a:ext cx="11286004" cy="4667250"/>
          </a:xfrm>
        </p:spPr>
        <p:txBody>
          <a:bodyPr>
            <a:normAutofit/>
          </a:bodyPr>
          <a:lstStyle/>
          <a:p>
            <a:pPr marL="365760" indent="-365760">
              <a:lnSpc>
                <a:spcPct val="150000"/>
              </a:lnSpc>
            </a:pPr>
            <a:r>
              <a:rPr b="1" dirty="0">
                <a:solidFill>
                  <a:schemeClr val="tx1"/>
                </a:solidFill>
                <a:latin typeface="Arial" panose="020B0604020202020204" pitchFamily="34" charset="0"/>
                <a:cs typeface="Arial" panose="020B0604020202020204" pitchFamily="34" charset="0"/>
              </a:rPr>
              <a:t>Deceased CP is NOT a federal closure reason</a:t>
            </a:r>
            <a:endParaRPr lang="en-US" b="1" dirty="0">
              <a:solidFill>
                <a:schemeClr val="tx1"/>
              </a:solidFill>
              <a:latin typeface="Arial" panose="020B0604020202020204" pitchFamily="34" charset="0"/>
              <a:cs typeface="Arial" panose="020B0604020202020204" pitchFamily="34" charset="0"/>
            </a:endParaRPr>
          </a:p>
          <a:p>
            <a:pPr marL="822960" lvl="1" indent="-365760">
              <a:lnSpc>
                <a:spcPct val="150000"/>
              </a:lnSpc>
            </a:pPr>
            <a:r>
              <a:rPr lang="en-US" sz="3200" dirty="0">
                <a:solidFill>
                  <a:schemeClr val="tx1"/>
                </a:solidFill>
              </a:rPr>
              <a:t>Not listed in </a:t>
            </a:r>
            <a:r>
              <a:rPr sz="3200" dirty="0">
                <a:solidFill>
                  <a:schemeClr val="tx1"/>
                </a:solidFill>
              </a:rPr>
              <a:t>45 CFR 303.11 </a:t>
            </a:r>
            <a:r>
              <a:rPr lang="en-US" sz="3200" dirty="0">
                <a:solidFill>
                  <a:schemeClr val="tx1"/>
                </a:solidFill>
              </a:rPr>
              <a:t> </a:t>
            </a:r>
          </a:p>
          <a:p>
            <a:pPr marL="822960" lvl="1" indent="-365760">
              <a:lnSpc>
                <a:spcPct val="150000"/>
              </a:lnSpc>
            </a:pPr>
            <a:r>
              <a:rPr lang="en-US" sz="3200" dirty="0">
                <a:solidFill>
                  <a:schemeClr val="tx1"/>
                </a:solidFill>
              </a:rPr>
              <a:t>Mishandling may cause DRA errors</a:t>
            </a:r>
            <a:endParaRPr sz="3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4790CF7-99C3-5FD4-7F78-C7B91EF0B665}"/>
              </a:ext>
            </a:extLst>
          </p:cNvPr>
          <p:cNvSpPr>
            <a:spLocks noGrp="1"/>
          </p:cNvSpPr>
          <p:nvPr>
            <p:ph type="title"/>
          </p:nvPr>
        </p:nvSpPr>
        <p:spPr>
          <a:xfrm>
            <a:off x="0" y="55054"/>
            <a:ext cx="12192000" cy="1316038"/>
          </a:xfrm>
        </p:spPr>
        <p:txBody>
          <a:bodyPr>
            <a:normAutofit/>
          </a:bodyPr>
          <a:lstStyle/>
          <a:p>
            <a:pPr algn="ctr"/>
            <a:r>
              <a:rPr lang="en-US" sz="4400" dirty="0"/>
              <a:t>Compliance Starts with Understanding</a:t>
            </a:r>
          </a:p>
        </p:txBody>
      </p:sp>
      <p:sp>
        <p:nvSpPr>
          <p:cNvPr id="19" name="Text Placeholder 18">
            <a:extLst>
              <a:ext uri="{FF2B5EF4-FFF2-40B4-BE49-F238E27FC236}">
                <a16:creationId xmlns:a16="http://schemas.microsoft.com/office/drawing/2014/main" id="{07943E13-5979-1B1F-920F-74A22CFBE23C}"/>
              </a:ext>
            </a:extLst>
          </p:cNvPr>
          <p:cNvSpPr>
            <a:spLocks noGrp="1"/>
          </p:cNvSpPr>
          <p:nvPr>
            <p:ph type="body" idx="1"/>
          </p:nvPr>
        </p:nvSpPr>
        <p:spPr>
          <a:xfrm>
            <a:off x="362573" y="1292825"/>
            <a:ext cx="5378449" cy="823912"/>
          </a:xfrm>
        </p:spPr>
        <p:txBody>
          <a:bodyPr>
            <a:normAutofit/>
          </a:bodyPr>
          <a:lstStyle/>
          <a:p>
            <a:r>
              <a:rPr lang="en-US" dirty="0">
                <a:solidFill>
                  <a:schemeClr val="tx1"/>
                </a:solidFill>
              </a:rPr>
              <a:t>Goals:</a:t>
            </a:r>
          </a:p>
        </p:txBody>
      </p:sp>
      <p:sp>
        <p:nvSpPr>
          <p:cNvPr id="20" name="Content Placeholder 19">
            <a:extLst>
              <a:ext uri="{FF2B5EF4-FFF2-40B4-BE49-F238E27FC236}">
                <a16:creationId xmlns:a16="http://schemas.microsoft.com/office/drawing/2014/main" id="{61BF0B84-6C52-9D6A-A114-A81ED1C9212C}"/>
              </a:ext>
            </a:extLst>
          </p:cNvPr>
          <p:cNvSpPr>
            <a:spLocks noGrp="1"/>
          </p:cNvSpPr>
          <p:nvPr>
            <p:ph sz="half" idx="2"/>
          </p:nvPr>
        </p:nvSpPr>
        <p:spPr>
          <a:xfrm>
            <a:off x="362573" y="2326517"/>
            <a:ext cx="7342592" cy="4098215"/>
          </a:xfrm>
        </p:spPr>
        <p:txBody>
          <a:bodyPr>
            <a:noAutofit/>
          </a:bodyPr>
          <a:lstStyle/>
          <a:p>
            <a:pPr marL="365760" indent="-365760">
              <a:lnSpc>
                <a:spcPct val="150000"/>
              </a:lnSpc>
            </a:pPr>
            <a:r>
              <a:rPr lang="en-US" sz="2800" dirty="0">
                <a:solidFill>
                  <a:schemeClr val="tx1"/>
                </a:solidFill>
              </a:rPr>
              <a:t>Understand federal timeframes</a:t>
            </a:r>
          </a:p>
          <a:p>
            <a:pPr marL="365760" indent="-365760">
              <a:lnSpc>
                <a:spcPct val="150000"/>
              </a:lnSpc>
            </a:pPr>
            <a:r>
              <a:rPr lang="en-US" sz="2800" dirty="0">
                <a:solidFill>
                  <a:schemeClr val="tx1"/>
                </a:solidFill>
              </a:rPr>
              <a:t>Identify case closure requirements</a:t>
            </a:r>
          </a:p>
          <a:p>
            <a:pPr marL="365760" indent="-365760">
              <a:lnSpc>
                <a:spcPct val="150000"/>
              </a:lnSpc>
            </a:pPr>
            <a:r>
              <a:rPr lang="en-US" sz="2800" dirty="0">
                <a:solidFill>
                  <a:schemeClr val="tx1"/>
                </a:solidFill>
              </a:rPr>
              <a:t>Apply best practices for timely closure </a:t>
            </a:r>
          </a:p>
          <a:p>
            <a:pPr marL="365760" indent="-365760">
              <a:lnSpc>
                <a:spcPct val="150000"/>
              </a:lnSpc>
            </a:pPr>
            <a:r>
              <a:rPr lang="en-US" sz="2800" dirty="0">
                <a:solidFill>
                  <a:schemeClr val="tx1"/>
                </a:solidFill>
              </a:rPr>
              <a:t>Reduce compliance risk and audit findings</a:t>
            </a:r>
          </a:p>
        </p:txBody>
      </p:sp>
      <p:pic>
        <p:nvPicPr>
          <p:cNvPr id="24" name="Content Placeholder 23">
            <a:extLst>
              <a:ext uri="{FF2B5EF4-FFF2-40B4-BE49-F238E27FC236}">
                <a16:creationId xmlns:a16="http://schemas.microsoft.com/office/drawing/2014/main" id="{6C5C9D99-F8FA-9BD9-2226-C80A678BA3FE}"/>
              </a:ext>
            </a:extLst>
          </p:cNvPr>
          <p:cNvPicPr>
            <a:picLocks noGrp="1" noChangeAspect="1"/>
          </p:cNvPicPr>
          <p:nvPr>
            <p:ph sz="quarter" idx="4"/>
          </p:nvPr>
        </p:nvPicPr>
        <p:blipFill>
          <a:blip r:embed="rId3">
            <a:duotone>
              <a:schemeClr val="accent5">
                <a:shade val="45000"/>
                <a:satMod val="135000"/>
              </a:schemeClr>
              <a:prstClr val="white"/>
            </a:duotone>
          </a:blip>
          <a:stretch>
            <a:fillRect/>
          </a:stretch>
        </p:blipFill>
        <p:spPr>
          <a:xfrm>
            <a:off x="7705165" y="2116737"/>
            <a:ext cx="3562350" cy="3562350"/>
          </a:xfrm>
          <a:prstGeom prst="rect">
            <a:avLst/>
          </a:prstGeom>
        </p:spPr>
      </p:pic>
    </p:spTree>
    <p:extLst>
      <p:ext uri="{BB962C8B-B14F-4D97-AF65-F5344CB8AC3E}">
        <p14:creationId xmlns:p14="http://schemas.microsoft.com/office/powerpoint/2010/main" val="3425766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325563"/>
          </a:xfrm>
        </p:spPr>
        <p:txBody>
          <a:bodyPr>
            <a:normAutofit/>
          </a:bodyPr>
          <a:lstStyle/>
          <a:p>
            <a:pPr algn="ctr"/>
            <a:r>
              <a:rPr lang="en-US" sz="4400" dirty="0"/>
              <a:t>Verifying CP Death</a:t>
            </a:r>
            <a:endParaRPr sz="4400" dirty="0"/>
          </a:p>
        </p:txBody>
      </p:sp>
      <p:sp>
        <p:nvSpPr>
          <p:cNvPr id="3" name="Content Placeholder 2"/>
          <p:cNvSpPr>
            <a:spLocks noGrp="1"/>
          </p:cNvSpPr>
          <p:nvPr>
            <p:ph idx="1"/>
          </p:nvPr>
        </p:nvSpPr>
        <p:spPr>
          <a:xfrm>
            <a:off x="614363" y="1825625"/>
            <a:ext cx="10963275" cy="4232275"/>
          </a:xfrm>
        </p:spPr>
        <p:txBody>
          <a:bodyPr>
            <a:normAutofit/>
          </a:bodyPr>
          <a:lstStyle/>
          <a:p>
            <a:pPr marL="365760" indent="-365760">
              <a:lnSpc>
                <a:spcPct val="150000"/>
              </a:lnSpc>
            </a:pPr>
            <a:r>
              <a:rPr dirty="0">
                <a:solidFill>
                  <a:schemeClr val="tx1"/>
                </a:solidFill>
                <a:latin typeface="Arial" panose="020B0604020202020204" pitchFamily="34" charset="0"/>
                <a:cs typeface="Arial" panose="020B0604020202020204" pitchFamily="34" charset="0"/>
              </a:rPr>
              <a:t>Verify death </a:t>
            </a:r>
            <a:r>
              <a:rPr lang="en-US" dirty="0">
                <a:solidFill>
                  <a:schemeClr val="tx1"/>
                </a:solidFill>
                <a:latin typeface="Arial" panose="020B0604020202020204" pitchFamily="34" charset="0"/>
                <a:cs typeface="Arial" panose="020B0604020202020204" pitchFamily="34" charset="0"/>
              </a:rPr>
              <a:t>using</a:t>
            </a:r>
            <a:r>
              <a:rPr dirty="0">
                <a:solidFill>
                  <a:schemeClr val="tx1"/>
                </a:solidFill>
                <a:latin typeface="Arial" panose="020B0604020202020204" pitchFamily="34" charset="0"/>
                <a:cs typeface="Arial" panose="020B0604020202020204" pitchFamily="34" charset="0"/>
              </a:rPr>
              <a:t> reliable source</a:t>
            </a:r>
            <a:r>
              <a:rPr lang="en-US" dirty="0">
                <a:solidFill>
                  <a:schemeClr val="tx1"/>
                </a:solidFill>
                <a:latin typeface="Arial" panose="020B0604020202020204" pitchFamily="34" charset="0"/>
                <a:cs typeface="Arial" panose="020B0604020202020204" pitchFamily="34" charset="0"/>
              </a:rPr>
              <a:t>s: d</a:t>
            </a:r>
            <a:r>
              <a:rPr dirty="0">
                <a:solidFill>
                  <a:schemeClr val="tx1"/>
                </a:solidFill>
                <a:latin typeface="Arial" panose="020B0604020202020204" pitchFamily="34" charset="0"/>
                <a:cs typeface="Arial" panose="020B0604020202020204" pitchFamily="34" charset="0"/>
              </a:rPr>
              <a:t>eath certificate, obituary, funeral home, coroner, FPLS, CLEAR</a:t>
            </a:r>
            <a:endParaRPr lang="en-US" dirty="0">
              <a:solidFill>
                <a:schemeClr val="tx1"/>
              </a:solidFill>
              <a:latin typeface="Arial" panose="020B0604020202020204" pitchFamily="34" charset="0"/>
              <a:cs typeface="Arial" panose="020B0604020202020204" pitchFamily="34" charset="0"/>
            </a:endParaRPr>
          </a:p>
          <a:p>
            <a:pPr marL="822960" lvl="3" indent="-365760">
              <a:lnSpc>
                <a:spcPct val="150000"/>
              </a:lnSpc>
              <a:spcBef>
                <a:spcPts val="1000"/>
              </a:spcBef>
            </a:pPr>
            <a:r>
              <a:rPr sz="3200" dirty="0">
                <a:solidFill>
                  <a:schemeClr val="tx1"/>
                </a:solidFill>
              </a:rPr>
              <a:t>Hard copy documentation </a:t>
            </a:r>
            <a:r>
              <a:rPr sz="3200" b="1" dirty="0">
                <a:solidFill>
                  <a:schemeClr val="tx1"/>
                </a:solidFill>
              </a:rPr>
              <a:t>REQUIRED</a:t>
            </a:r>
            <a:endParaRPr lang="en-US" sz="3200" b="1" dirty="0">
              <a:solidFill>
                <a:schemeClr val="tx1"/>
              </a:solidFill>
            </a:endParaRPr>
          </a:p>
          <a:p>
            <a:pPr marL="822960" lvl="3" indent="-365760">
              <a:lnSpc>
                <a:spcPct val="150000"/>
              </a:lnSpc>
              <a:spcBef>
                <a:spcPts val="1000"/>
              </a:spcBef>
            </a:pPr>
            <a:r>
              <a:rPr sz="3200" dirty="0">
                <a:solidFill>
                  <a:schemeClr val="tx1"/>
                </a:solidFill>
              </a:rPr>
              <a:t>Vital Records match alone is </a:t>
            </a:r>
            <a:r>
              <a:rPr sz="3200" b="1" dirty="0">
                <a:solidFill>
                  <a:schemeClr val="tx1"/>
                </a:solidFill>
              </a:rPr>
              <a:t>NOT</a:t>
            </a:r>
            <a:r>
              <a:rPr sz="3200" dirty="0">
                <a:solidFill>
                  <a:schemeClr val="tx1"/>
                </a:solidFill>
              </a:rPr>
              <a:t> sufficient</a:t>
            </a:r>
          </a:p>
          <a:p>
            <a:pPr>
              <a:lnSpc>
                <a:spcPct val="150000"/>
              </a:lnSpc>
            </a:pPr>
            <a:r>
              <a:rPr dirty="0">
                <a:solidFill>
                  <a:schemeClr val="tx1"/>
                </a:solidFill>
                <a:latin typeface="Arial" panose="020B0604020202020204" pitchFamily="34" charset="0"/>
                <a:cs typeface="Arial" panose="020B0604020202020204" pitchFamily="34" charset="0"/>
              </a:rPr>
              <a:t>Policy Reference: E-940</a:t>
            </a:r>
            <a:r>
              <a:rPr lang="en-US" dirty="0">
                <a:solidFill>
                  <a:schemeClr val="tx1"/>
                </a:solidFill>
                <a:latin typeface="Arial" panose="020B0604020202020204" pitchFamily="34" charset="0"/>
                <a:cs typeface="Arial" panose="020B0604020202020204" pitchFamily="34" charset="0"/>
              </a:rPr>
              <a:t> </a:t>
            </a:r>
            <a:endParaRPr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325563"/>
          </a:xfrm>
        </p:spPr>
        <p:txBody>
          <a:bodyPr>
            <a:normAutofit/>
          </a:bodyPr>
          <a:lstStyle/>
          <a:p>
            <a:pPr algn="ctr"/>
            <a:r>
              <a:rPr lang="en-US" sz="4400" dirty="0"/>
              <a:t>CP Death Before Order: Closure Steps</a:t>
            </a:r>
            <a:endParaRPr sz="4400" dirty="0"/>
          </a:p>
        </p:txBody>
      </p:sp>
      <p:sp>
        <p:nvSpPr>
          <p:cNvPr id="3" name="Content Placeholder 2"/>
          <p:cNvSpPr>
            <a:spLocks noGrp="1"/>
          </p:cNvSpPr>
          <p:nvPr>
            <p:ph idx="1"/>
          </p:nvPr>
        </p:nvSpPr>
        <p:spPr>
          <a:xfrm>
            <a:off x="778486" y="1515381"/>
            <a:ext cx="10635028" cy="4062045"/>
          </a:xfrm>
        </p:spPr>
        <p:txBody>
          <a:bodyPr>
            <a:normAutofit fontScale="92500" lnSpcReduction="20000"/>
          </a:bodyPr>
          <a:lstStyle/>
          <a:p>
            <a:pPr marL="365760" indent="-365760">
              <a:lnSpc>
                <a:spcPct val="150000"/>
              </a:lnSpc>
            </a:pPr>
            <a:r>
              <a:rPr dirty="0">
                <a:solidFill>
                  <a:schemeClr val="tx1"/>
                </a:solidFill>
                <a:latin typeface="Arial" panose="020B0604020202020204" pitchFamily="34" charset="0"/>
                <a:cs typeface="Arial" panose="020B0604020202020204" pitchFamily="34" charset="0"/>
              </a:rPr>
              <a:t>If CP dies BEFORE order established → initiate closure</a:t>
            </a:r>
          </a:p>
          <a:p>
            <a:pPr marL="914400" lvl="2" indent="-457200">
              <a:lnSpc>
                <a:spcPct val="150000"/>
              </a:lnSpc>
              <a:spcBef>
                <a:spcPts val="1000"/>
              </a:spcBef>
              <a:buFont typeface="Arial" panose="020B0604020202020204" pitchFamily="34" charset="0"/>
              <a:buChar char="•"/>
            </a:pPr>
            <a:r>
              <a:rPr lang="en-US" sz="2800" dirty="0">
                <a:solidFill>
                  <a:schemeClr val="tx1"/>
                </a:solidFill>
              </a:rPr>
              <a:t>Verify and document CP death (hard copy required)</a:t>
            </a:r>
          </a:p>
          <a:p>
            <a:pPr marL="914400" lvl="2" indent="-457200">
              <a:lnSpc>
                <a:spcPct val="150000"/>
              </a:lnSpc>
              <a:spcBef>
                <a:spcPts val="1000"/>
              </a:spcBef>
              <a:buFont typeface="Arial" panose="020B0604020202020204" pitchFamily="34" charset="0"/>
              <a:buChar char="•"/>
            </a:pPr>
            <a:r>
              <a:rPr sz="2800" dirty="0">
                <a:solidFill>
                  <a:schemeClr val="tx1"/>
                </a:solidFill>
              </a:rPr>
              <a:t>Code case “ADM” on CAS1</a:t>
            </a:r>
            <a:endParaRPr lang="en-US" sz="2800" dirty="0">
              <a:solidFill>
                <a:schemeClr val="tx1"/>
              </a:solidFill>
            </a:endParaRPr>
          </a:p>
          <a:p>
            <a:pPr marL="914400" lvl="2" indent="-457200">
              <a:lnSpc>
                <a:spcPct val="150000"/>
              </a:lnSpc>
              <a:spcBef>
                <a:spcPts val="1000"/>
              </a:spcBef>
              <a:buFont typeface="Arial" panose="020B0604020202020204" pitchFamily="34" charset="0"/>
              <a:buChar char="•"/>
            </a:pPr>
            <a:r>
              <a:rPr lang="en-US" sz="2800" dirty="0">
                <a:solidFill>
                  <a:schemeClr val="tx1"/>
                </a:solidFill>
              </a:rPr>
              <a:t>Mail CSE 105 </a:t>
            </a:r>
            <a:endParaRPr sz="2800" dirty="0">
              <a:solidFill>
                <a:schemeClr val="tx1"/>
              </a:solidFill>
            </a:endParaRPr>
          </a:p>
          <a:p>
            <a:pPr marL="914400" lvl="2" indent="-457200">
              <a:lnSpc>
                <a:spcPct val="150000"/>
              </a:lnSpc>
              <a:spcBef>
                <a:spcPts val="1000"/>
              </a:spcBef>
              <a:buFont typeface="Arial" panose="020B0604020202020204" pitchFamily="34" charset="0"/>
              <a:buChar char="•"/>
            </a:pPr>
            <a:r>
              <a:rPr sz="2800" dirty="0">
                <a:solidFill>
                  <a:schemeClr val="tx1"/>
                </a:solidFill>
              </a:rPr>
              <a:t>Leave motion/rule outstanding</a:t>
            </a:r>
            <a:endParaRPr lang="en-US" sz="2800" dirty="0">
              <a:solidFill>
                <a:schemeClr val="tx1"/>
              </a:solidFill>
            </a:endParaRPr>
          </a:p>
          <a:p>
            <a:pPr marL="914400" lvl="2" indent="-457200">
              <a:lnSpc>
                <a:spcPct val="150000"/>
              </a:lnSpc>
              <a:spcBef>
                <a:spcPts val="1000"/>
              </a:spcBef>
              <a:buFont typeface="Arial" panose="020B0604020202020204" pitchFamily="34" charset="0"/>
              <a:buChar char="•"/>
            </a:pPr>
            <a:r>
              <a:rPr sz="2800" dirty="0">
                <a:solidFill>
                  <a:schemeClr val="tx1"/>
                </a:solidFill>
              </a:rPr>
              <a:t>New custodian may apply (motherless testing allowed)</a:t>
            </a:r>
            <a:endParaRPr lang="en-US" sz="28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E59F-A3B8-9C4D-B354-8BC085F5D3ED}"/>
              </a:ext>
            </a:extLst>
          </p:cNvPr>
          <p:cNvSpPr>
            <a:spLocks noGrp="1"/>
          </p:cNvSpPr>
          <p:nvPr>
            <p:ph type="title"/>
          </p:nvPr>
        </p:nvSpPr>
        <p:spPr>
          <a:xfrm>
            <a:off x="614362" y="-121024"/>
            <a:ext cx="10963275" cy="1325563"/>
          </a:xfrm>
        </p:spPr>
        <p:txBody>
          <a:bodyPr>
            <a:normAutofit/>
          </a:bodyPr>
          <a:lstStyle/>
          <a:p>
            <a:pPr algn="ctr"/>
            <a:r>
              <a:rPr lang="en-US" sz="4400" dirty="0"/>
              <a:t>Deceased Noncustodial Parent (NCP) </a:t>
            </a:r>
          </a:p>
        </p:txBody>
      </p:sp>
      <p:sp>
        <p:nvSpPr>
          <p:cNvPr id="3" name="Content Placeholder 2">
            <a:extLst>
              <a:ext uri="{FF2B5EF4-FFF2-40B4-BE49-F238E27FC236}">
                <a16:creationId xmlns:a16="http://schemas.microsoft.com/office/drawing/2014/main" id="{5AE9A2C2-BE03-BD50-1C7D-AF702B4BA6CA}"/>
              </a:ext>
            </a:extLst>
          </p:cNvPr>
          <p:cNvSpPr>
            <a:spLocks noGrp="1"/>
          </p:cNvSpPr>
          <p:nvPr>
            <p:ph idx="1"/>
          </p:nvPr>
        </p:nvSpPr>
        <p:spPr>
          <a:xfrm>
            <a:off x="1770530" y="1675187"/>
            <a:ext cx="8045823" cy="5761037"/>
          </a:xfrm>
        </p:spPr>
        <p:txBody>
          <a:bodyPr>
            <a:normAutofit/>
          </a:bodyPr>
          <a:lstStyle/>
          <a:p>
            <a:r>
              <a:rPr lang="en-US" b="1" dirty="0">
                <a:solidFill>
                  <a:schemeClr val="tx1"/>
                </a:solidFill>
                <a:latin typeface="Arial" panose="020B0604020202020204" pitchFamily="34" charset="0"/>
                <a:cs typeface="Arial" panose="020B0604020202020204" pitchFamily="34" charset="0"/>
              </a:rPr>
              <a:t>Verify Death Via available resources: </a:t>
            </a:r>
            <a:endParaRPr lang="en-US" dirty="0">
              <a:solidFill>
                <a:schemeClr val="tx1"/>
              </a:solidFill>
              <a:latin typeface="Arial" panose="020B0604020202020204" pitchFamily="34" charset="0"/>
              <a:cs typeface="Arial" panose="020B0604020202020204" pitchFamily="34" charset="0"/>
            </a:endParaRPr>
          </a:p>
          <a:p>
            <a:pPr lvl="1">
              <a:lnSpc>
                <a:spcPct val="150000"/>
              </a:lnSpc>
            </a:pPr>
            <a:r>
              <a:rPr lang="en-US" dirty="0">
                <a:solidFill>
                  <a:schemeClr val="tx1"/>
                </a:solidFill>
              </a:rPr>
              <a:t>FPLS</a:t>
            </a:r>
          </a:p>
          <a:p>
            <a:pPr lvl="1"/>
            <a:r>
              <a:rPr lang="en-US" dirty="0">
                <a:solidFill>
                  <a:schemeClr val="tx1"/>
                </a:solidFill>
              </a:rPr>
              <a:t>Vital Records</a:t>
            </a:r>
          </a:p>
          <a:p>
            <a:pPr lvl="1"/>
            <a:r>
              <a:rPr lang="en-US" dirty="0">
                <a:solidFill>
                  <a:schemeClr val="tx1"/>
                </a:solidFill>
              </a:rPr>
              <a:t>Obituary</a:t>
            </a:r>
          </a:p>
          <a:p>
            <a:pPr lvl="1"/>
            <a:r>
              <a:rPr lang="en-US" dirty="0">
                <a:solidFill>
                  <a:schemeClr val="tx1"/>
                </a:solidFill>
              </a:rPr>
              <a:t>Funeral home </a:t>
            </a:r>
          </a:p>
          <a:p>
            <a:pPr lvl="1"/>
            <a:r>
              <a:rPr lang="en-US" dirty="0">
                <a:solidFill>
                  <a:schemeClr val="tx1"/>
                </a:solidFill>
              </a:rPr>
              <a:t>Coroner</a:t>
            </a:r>
          </a:p>
          <a:p>
            <a:pPr lvl="1"/>
            <a:r>
              <a:rPr lang="en-US" dirty="0">
                <a:solidFill>
                  <a:schemeClr val="tx1"/>
                </a:solidFill>
              </a:rPr>
              <a:t>Enter date of death in LASES (APD1)</a:t>
            </a:r>
          </a:p>
          <a:p>
            <a:pPr marL="0" indent="0">
              <a:buNone/>
            </a:pPr>
            <a:endParaRPr lang="en-US" sz="3000" dirty="0">
              <a:solidFill>
                <a:schemeClr val="tx1"/>
              </a:solidFill>
            </a:endParaRPr>
          </a:p>
          <a:p>
            <a:endParaRPr lang="en-US" dirty="0"/>
          </a:p>
        </p:txBody>
      </p:sp>
    </p:spTree>
    <p:extLst>
      <p:ext uri="{BB962C8B-B14F-4D97-AF65-F5344CB8AC3E}">
        <p14:creationId xmlns:p14="http://schemas.microsoft.com/office/powerpoint/2010/main" val="3642208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481CE-B14A-8A85-74FE-A78C46D7B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5D297-3613-9BC9-6864-575832C9CE86}"/>
              </a:ext>
            </a:extLst>
          </p:cNvPr>
          <p:cNvSpPr>
            <a:spLocks noGrp="1"/>
          </p:cNvSpPr>
          <p:nvPr>
            <p:ph type="title"/>
          </p:nvPr>
        </p:nvSpPr>
        <p:spPr>
          <a:xfrm>
            <a:off x="614362" y="-121024"/>
            <a:ext cx="10963275" cy="1325563"/>
          </a:xfrm>
        </p:spPr>
        <p:txBody>
          <a:bodyPr>
            <a:normAutofit/>
          </a:bodyPr>
          <a:lstStyle/>
          <a:p>
            <a:pPr algn="ctr"/>
            <a:r>
              <a:rPr lang="en-US" sz="4400" dirty="0"/>
              <a:t>Deceased Noncustodial Parent (NCP) </a:t>
            </a:r>
          </a:p>
        </p:txBody>
      </p:sp>
      <p:sp>
        <p:nvSpPr>
          <p:cNvPr id="3" name="Content Placeholder 2">
            <a:extLst>
              <a:ext uri="{FF2B5EF4-FFF2-40B4-BE49-F238E27FC236}">
                <a16:creationId xmlns:a16="http://schemas.microsoft.com/office/drawing/2014/main" id="{C664DBAE-AD7E-FB26-B936-49F641CC65E3}"/>
              </a:ext>
            </a:extLst>
          </p:cNvPr>
          <p:cNvSpPr>
            <a:spLocks noGrp="1"/>
          </p:cNvSpPr>
          <p:nvPr>
            <p:ph idx="1"/>
          </p:nvPr>
        </p:nvSpPr>
        <p:spPr>
          <a:xfrm>
            <a:off x="914400" y="1312116"/>
            <a:ext cx="10125635" cy="5761037"/>
          </a:xfrm>
        </p:spPr>
        <p:txBody>
          <a:bodyPr>
            <a:normAutofit/>
          </a:bodyPr>
          <a:lstStyle/>
          <a:p>
            <a:pPr>
              <a:lnSpc>
                <a:spcPct val="150000"/>
              </a:lnSpc>
            </a:pPr>
            <a:r>
              <a:rPr lang="en-US" b="1" dirty="0">
                <a:solidFill>
                  <a:schemeClr val="tx1"/>
                </a:solidFill>
                <a:latin typeface="Arial" panose="020B0604020202020204" pitchFamily="34" charset="0"/>
                <a:cs typeface="Arial" panose="020B0604020202020204" pitchFamily="34" charset="0"/>
              </a:rPr>
              <a:t>Determine Suit Status</a:t>
            </a:r>
            <a:endParaRPr lang="en-US" dirty="0">
              <a:solidFill>
                <a:schemeClr val="tx1"/>
              </a:solidFill>
              <a:latin typeface="Arial" panose="020B0604020202020204" pitchFamily="34" charset="0"/>
              <a:cs typeface="Arial" panose="020B0604020202020204" pitchFamily="34" charset="0"/>
            </a:endParaRPr>
          </a:p>
          <a:p>
            <a:pPr lvl="1">
              <a:lnSpc>
                <a:spcPct val="150000"/>
              </a:lnSpc>
            </a:pPr>
            <a:r>
              <a:rPr lang="en-US" b="1" dirty="0">
                <a:solidFill>
                  <a:schemeClr val="tx1"/>
                </a:solidFill>
              </a:rPr>
              <a:t>If suit filed:</a:t>
            </a:r>
            <a:endParaRPr lang="en-US" dirty="0">
              <a:solidFill>
                <a:schemeClr val="tx1"/>
              </a:solidFill>
            </a:endParaRPr>
          </a:p>
          <a:p>
            <a:pPr lvl="2"/>
            <a:r>
              <a:rPr lang="en-US" sz="2400" dirty="0">
                <a:solidFill>
                  <a:schemeClr val="tx1"/>
                </a:solidFill>
              </a:rPr>
              <a:t>Continue paternity establishment (if applicable)</a:t>
            </a:r>
          </a:p>
          <a:p>
            <a:pPr lvl="2"/>
            <a:r>
              <a:rPr lang="en-US" sz="2400" dirty="0">
                <a:solidFill>
                  <a:schemeClr val="tx1"/>
                </a:solidFill>
              </a:rPr>
              <a:t>Genetic testing only if viable samples exist</a:t>
            </a:r>
          </a:p>
          <a:p>
            <a:pPr lvl="2"/>
            <a:r>
              <a:rPr lang="en-US" sz="2400" dirty="0">
                <a:solidFill>
                  <a:schemeClr val="tx1"/>
                </a:solidFill>
              </a:rPr>
              <a:t>After establishment, advise CP regarding benefits (SSA/VA)</a:t>
            </a:r>
          </a:p>
          <a:p>
            <a:pPr lvl="1">
              <a:lnSpc>
                <a:spcPct val="150000"/>
              </a:lnSpc>
            </a:pPr>
            <a:r>
              <a:rPr lang="en-US" b="1" dirty="0">
                <a:solidFill>
                  <a:schemeClr val="tx1"/>
                </a:solidFill>
                <a:latin typeface="Arial" panose="020B0604020202020204" pitchFamily="34" charset="0"/>
                <a:cs typeface="Arial" panose="020B0604020202020204" pitchFamily="34" charset="0"/>
              </a:rPr>
              <a:t>If suit NOT filed:</a:t>
            </a:r>
            <a:endParaRPr lang="en-US" dirty="0">
              <a:solidFill>
                <a:schemeClr val="tx1"/>
              </a:solidFill>
              <a:latin typeface="Arial" panose="020B0604020202020204" pitchFamily="34" charset="0"/>
              <a:cs typeface="Arial" panose="020B0604020202020204" pitchFamily="34" charset="0"/>
            </a:endParaRPr>
          </a:p>
          <a:p>
            <a:pPr lvl="2"/>
            <a:r>
              <a:rPr lang="en-US" sz="2400" dirty="0">
                <a:solidFill>
                  <a:schemeClr val="tx1"/>
                </a:solidFill>
              </a:rPr>
              <a:t>Code case </a:t>
            </a:r>
            <a:r>
              <a:rPr lang="en-US" sz="2400" b="1" dirty="0">
                <a:solidFill>
                  <a:schemeClr val="tx1"/>
                </a:solidFill>
              </a:rPr>
              <a:t>“APD” </a:t>
            </a:r>
            <a:r>
              <a:rPr lang="en-US" sz="2400" dirty="0">
                <a:solidFill>
                  <a:schemeClr val="tx1"/>
                </a:solidFill>
              </a:rPr>
              <a:t>on CAS1</a:t>
            </a:r>
          </a:p>
          <a:p>
            <a:pPr lvl="2"/>
            <a:r>
              <a:rPr lang="en-US" sz="2400" dirty="0">
                <a:solidFill>
                  <a:schemeClr val="tx1"/>
                </a:solidFill>
              </a:rPr>
              <a:t> Confirm CSE 105 issued (CALO N)</a:t>
            </a:r>
          </a:p>
          <a:p>
            <a:pPr lvl="2"/>
            <a:r>
              <a:rPr lang="en-US" sz="2400" dirty="0">
                <a:solidFill>
                  <a:schemeClr val="tx1"/>
                </a:solidFill>
              </a:rPr>
              <a:t>Case closes after 60 days</a:t>
            </a:r>
          </a:p>
          <a:p>
            <a:endParaRPr lang="en-US" dirty="0"/>
          </a:p>
        </p:txBody>
      </p:sp>
    </p:spTree>
    <p:extLst>
      <p:ext uri="{BB962C8B-B14F-4D97-AF65-F5344CB8AC3E}">
        <p14:creationId xmlns:p14="http://schemas.microsoft.com/office/powerpoint/2010/main" val="3439730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B3D43-EAED-A02C-3A5D-229A6BC3F15A}"/>
              </a:ext>
            </a:extLst>
          </p:cNvPr>
          <p:cNvSpPr>
            <a:spLocks noGrp="1"/>
          </p:cNvSpPr>
          <p:nvPr>
            <p:ph idx="1"/>
          </p:nvPr>
        </p:nvSpPr>
        <p:spPr>
          <a:xfrm>
            <a:off x="457200" y="1325563"/>
            <a:ext cx="11277599" cy="5253316"/>
          </a:xfrm>
        </p:spPr>
        <p:txBody>
          <a:bodyPr>
            <a:normAutofit/>
          </a:bodyPr>
          <a:lstStyle/>
          <a:p>
            <a:pPr>
              <a:lnSpc>
                <a:spcPct val="150000"/>
              </a:lnSpc>
            </a:pPr>
            <a:r>
              <a:rPr lang="en-US" sz="3600" dirty="0">
                <a:solidFill>
                  <a:schemeClr val="tx1"/>
                </a:solidFill>
              </a:rPr>
              <a:t>Assignment of medical support or state-owed arrears exist</a:t>
            </a:r>
          </a:p>
          <a:p>
            <a:pPr>
              <a:lnSpc>
                <a:spcPct val="150000"/>
              </a:lnSpc>
            </a:pPr>
            <a:r>
              <a:rPr lang="en-US" sz="3600" dirty="0">
                <a:solidFill>
                  <a:schemeClr val="tx1"/>
                </a:solidFill>
              </a:rPr>
              <a:t>CP moves out of state (no valid closure request)</a:t>
            </a:r>
          </a:p>
          <a:p>
            <a:pPr>
              <a:lnSpc>
                <a:spcPct val="150000"/>
              </a:lnSpc>
            </a:pPr>
            <a:r>
              <a:rPr lang="en-US" sz="3600" dirty="0">
                <a:solidFill>
                  <a:schemeClr val="tx1"/>
                </a:solidFill>
              </a:rPr>
              <a:t>CP hires private attorney or collection company</a:t>
            </a:r>
          </a:p>
          <a:p>
            <a:pPr>
              <a:lnSpc>
                <a:spcPct val="150000"/>
              </a:lnSpc>
            </a:pPr>
            <a:r>
              <a:rPr lang="en-US" sz="3600" dirty="0">
                <a:solidFill>
                  <a:schemeClr val="tx1"/>
                </a:solidFill>
              </a:rPr>
              <a:t>CP incarcerated (no closure request)</a:t>
            </a:r>
          </a:p>
          <a:p>
            <a:pPr>
              <a:lnSpc>
                <a:spcPct val="150000"/>
              </a:lnSpc>
            </a:pPr>
            <a:r>
              <a:rPr lang="en-US" sz="3600" dirty="0">
                <a:solidFill>
                  <a:schemeClr val="tx1"/>
                </a:solidFill>
              </a:rPr>
              <a:t>Medicaid / FITAP cases with ongoing state interest</a:t>
            </a:r>
          </a:p>
        </p:txBody>
      </p:sp>
      <p:sp>
        <p:nvSpPr>
          <p:cNvPr id="4" name="Title 1">
            <a:extLst>
              <a:ext uri="{FF2B5EF4-FFF2-40B4-BE49-F238E27FC236}">
                <a16:creationId xmlns:a16="http://schemas.microsoft.com/office/drawing/2014/main" id="{AAA42810-3A4E-8A15-0C35-CF91C566A8EE}"/>
              </a:ext>
            </a:extLst>
          </p:cNvPr>
          <p:cNvSpPr>
            <a:spLocks noGrp="1"/>
          </p:cNvSpPr>
          <p:nvPr>
            <p:ph type="title"/>
          </p:nvPr>
        </p:nvSpPr>
        <p:spPr>
          <a:xfrm>
            <a:off x="1" y="0"/>
            <a:ext cx="12191999" cy="1325563"/>
          </a:xfrm>
        </p:spPr>
        <p:txBody>
          <a:bodyPr>
            <a:normAutofit/>
          </a:bodyPr>
          <a:lstStyle/>
          <a:p>
            <a:r>
              <a:rPr sz="4400" dirty="0"/>
              <a:t>Cases That Do NOT Meet Criteria for Closure</a:t>
            </a:r>
            <a:endParaRPr dirty="0"/>
          </a:p>
        </p:txBody>
      </p:sp>
    </p:spTree>
    <p:extLst>
      <p:ext uri="{BB962C8B-B14F-4D97-AF65-F5344CB8AC3E}">
        <p14:creationId xmlns:p14="http://schemas.microsoft.com/office/powerpoint/2010/main" val="782794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51865"/>
            <a:ext cx="12191999" cy="1325563"/>
          </a:xfrm>
        </p:spPr>
        <p:txBody>
          <a:bodyPr>
            <a:normAutofit/>
          </a:bodyPr>
          <a:lstStyle/>
          <a:p>
            <a:pPr algn="ctr"/>
            <a:r>
              <a:rPr lang="en-US" sz="4400" dirty="0"/>
              <a:t>Data Reliability &amp; Proper Closure = </a:t>
            </a:r>
            <a:br>
              <a:rPr lang="en-US" sz="4400" dirty="0"/>
            </a:br>
            <a:r>
              <a:rPr lang="en-US" sz="4400" dirty="0"/>
              <a:t>Protected Funding</a:t>
            </a:r>
            <a:endParaRPr sz="4400" dirty="0"/>
          </a:p>
        </p:txBody>
      </p:sp>
      <p:sp>
        <p:nvSpPr>
          <p:cNvPr id="3" name="Content Placeholder 2"/>
          <p:cNvSpPr>
            <a:spLocks noGrp="1"/>
          </p:cNvSpPr>
          <p:nvPr>
            <p:ph idx="1"/>
          </p:nvPr>
        </p:nvSpPr>
        <p:spPr>
          <a:xfrm>
            <a:off x="614362" y="2076637"/>
            <a:ext cx="10963275" cy="4232275"/>
          </a:xfrm>
        </p:spPr>
        <p:txBody>
          <a:bodyPr/>
          <a:lstStyle/>
          <a:p>
            <a:pPr marL="365760" indent="-365760">
              <a:lnSpc>
                <a:spcPct val="150000"/>
              </a:lnSpc>
            </a:pPr>
            <a:r>
              <a:rPr dirty="0">
                <a:solidFill>
                  <a:schemeClr val="tx1"/>
                </a:solidFill>
                <a:latin typeface="Arial" panose="020B0604020202020204" pitchFamily="34" charset="0"/>
                <a:cs typeface="Arial" panose="020B0604020202020204" pitchFamily="34" charset="0"/>
              </a:rPr>
              <a:t>CAS2 closure reason must </a:t>
            </a:r>
            <a:r>
              <a:rPr lang="en-US" dirty="0">
                <a:solidFill>
                  <a:schemeClr val="tx1"/>
                </a:solidFill>
                <a:latin typeface="Arial" panose="020B0604020202020204" pitchFamily="34" charset="0"/>
                <a:cs typeface="Arial" panose="020B0604020202020204" pitchFamily="34" charset="0"/>
              </a:rPr>
              <a:t>match documentation</a:t>
            </a:r>
          </a:p>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Document all actions and decisions to support closure</a:t>
            </a:r>
          </a:p>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Coding </a:t>
            </a:r>
            <a:r>
              <a:rPr dirty="0">
                <a:solidFill>
                  <a:schemeClr val="tx1"/>
                </a:solidFill>
                <a:latin typeface="Arial" panose="020B0604020202020204" pitchFamily="34" charset="0"/>
                <a:cs typeface="Arial" panose="020B0604020202020204" pitchFamily="34" charset="0"/>
              </a:rPr>
              <a:t>errors c</a:t>
            </a:r>
            <a:r>
              <a:rPr lang="en-US" dirty="0">
                <a:solidFill>
                  <a:schemeClr val="tx1"/>
                </a:solidFill>
                <a:latin typeface="Arial" panose="020B0604020202020204" pitchFamily="34" charset="0"/>
                <a:cs typeface="Arial" panose="020B0604020202020204" pitchFamily="34" charset="0"/>
              </a:rPr>
              <a:t>an lead to audit</a:t>
            </a:r>
            <a:r>
              <a:rPr dirty="0">
                <a:solidFill>
                  <a:schemeClr val="tx1"/>
                </a:solidFill>
                <a:latin typeface="Arial" panose="020B0604020202020204" pitchFamily="34" charset="0"/>
                <a:cs typeface="Arial" panose="020B0604020202020204" pitchFamily="34" charset="0"/>
              </a:rPr>
              <a:t> findings</a:t>
            </a:r>
            <a:endParaRPr lang="en-US" dirty="0">
              <a:solidFill>
                <a:schemeClr val="tx1"/>
              </a:solidFill>
              <a:latin typeface="Arial" panose="020B0604020202020204" pitchFamily="34" charset="0"/>
              <a:cs typeface="Arial" panose="020B0604020202020204" pitchFamily="34" charset="0"/>
            </a:endParaRPr>
          </a:p>
          <a:p>
            <a:pPr marL="365760" indent="-365760">
              <a:lnSpc>
                <a:spcPct val="150000"/>
              </a:lnSpc>
            </a:pPr>
            <a:r>
              <a:rPr dirty="0">
                <a:solidFill>
                  <a:schemeClr val="tx1"/>
                </a:solidFill>
                <a:latin typeface="Arial" panose="020B0604020202020204" pitchFamily="34" charset="0"/>
                <a:cs typeface="Arial" panose="020B0604020202020204" pitchFamily="34" charset="0"/>
              </a:rPr>
              <a:t>Ac</a:t>
            </a:r>
            <a:r>
              <a:rPr lang="en-US" dirty="0">
                <a:solidFill>
                  <a:schemeClr val="tx1"/>
                </a:solidFill>
                <a:latin typeface="Arial" panose="020B0604020202020204" pitchFamily="34" charset="0"/>
                <a:cs typeface="Arial" panose="020B0604020202020204" pitchFamily="34" charset="0"/>
              </a:rPr>
              <a:t>c</a:t>
            </a:r>
            <a:r>
              <a:rPr dirty="0">
                <a:solidFill>
                  <a:schemeClr val="tx1"/>
                </a:solidFill>
                <a:latin typeface="Arial" panose="020B0604020202020204" pitchFamily="34" charset="0"/>
                <a:cs typeface="Arial" panose="020B0604020202020204" pitchFamily="34" charset="0"/>
              </a:rPr>
              <a:t>urate data protects incentive funding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192000" cy="1325563"/>
          </a:xfrm>
        </p:spPr>
        <p:txBody>
          <a:bodyPr>
            <a:normAutofit/>
          </a:bodyPr>
          <a:lstStyle/>
          <a:p>
            <a:pPr algn="ctr"/>
            <a:r>
              <a:rPr lang="en-US" sz="4400" dirty="0"/>
              <a:t>Key Questions for Closure</a:t>
            </a:r>
            <a:endParaRPr sz="4400" dirty="0"/>
          </a:p>
        </p:txBody>
      </p:sp>
      <p:sp>
        <p:nvSpPr>
          <p:cNvPr id="3" name="Content Placeholder 2"/>
          <p:cNvSpPr>
            <a:spLocks noGrp="1"/>
          </p:cNvSpPr>
          <p:nvPr>
            <p:ph idx="1"/>
          </p:nvPr>
        </p:nvSpPr>
        <p:spPr/>
        <p:txBody>
          <a:bodyPr>
            <a:normAutofit/>
          </a:bodyPr>
          <a:lstStyle/>
          <a:p>
            <a:pPr marL="365760" indent="-365760">
              <a:lnSpc>
                <a:spcPct val="150000"/>
              </a:lnSpc>
            </a:pPr>
            <a:r>
              <a:rPr dirty="0">
                <a:solidFill>
                  <a:schemeClr val="tx1"/>
                </a:solidFill>
                <a:latin typeface="Arial" panose="020B0604020202020204" pitchFamily="34" charset="0"/>
                <a:cs typeface="Arial" panose="020B0604020202020204" pitchFamily="34" charset="0"/>
              </a:rPr>
              <a:t>Is cooperation truly essential?</a:t>
            </a:r>
          </a:p>
          <a:p>
            <a:pPr marL="365760" indent="-365760">
              <a:lnSpc>
                <a:spcPct val="150000"/>
              </a:lnSpc>
            </a:pPr>
            <a:r>
              <a:rPr dirty="0">
                <a:solidFill>
                  <a:schemeClr val="tx1"/>
                </a:solidFill>
                <a:latin typeface="Arial" panose="020B0604020202020204" pitchFamily="34" charset="0"/>
                <a:cs typeface="Arial" panose="020B0604020202020204" pitchFamily="34" charset="0"/>
              </a:rPr>
              <a:t>Were timeframes and notices handled correctly?</a:t>
            </a:r>
          </a:p>
          <a:p>
            <a:pPr marL="365760" indent="-365760">
              <a:lnSpc>
                <a:spcPct val="150000"/>
              </a:lnSpc>
            </a:pPr>
            <a:r>
              <a:rPr dirty="0">
                <a:solidFill>
                  <a:schemeClr val="tx1"/>
                </a:solidFill>
                <a:latin typeface="Arial" panose="020B0604020202020204" pitchFamily="34" charset="0"/>
                <a:cs typeface="Arial" panose="020B0604020202020204" pitchFamily="34" charset="0"/>
              </a:rPr>
              <a:t>Does documentation clearly support closure?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192000" cy="1325563"/>
          </a:xfrm>
        </p:spPr>
        <p:txBody>
          <a:bodyPr>
            <a:normAutofit/>
          </a:bodyPr>
          <a:lstStyle/>
          <a:p>
            <a:pPr algn="ctr"/>
            <a:r>
              <a:rPr lang="en-US" sz="4400" dirty="0"/>
              <a:t>Audit Readiness</a:t>
            </a:r>
            <a:endParaRPr sz="4400" dirty="0"/>
          </a:p>
        </p:txBody>
      </p:sp>
      <p:sp>
        <p:nvSpPr>
          <p:cNvPr id="3" name="Content Placeholder 2"/>
          <p:cNvSpPr>
            <a:spLocks noGrp="1"/>
          </p:cNvSpPr>
          <p:nvPr>
            <p:ph idx="1"/>
          </p:nvPr>
        </p:nvSpPr>
        <p:spPr/>
        <p:txBody>
          <a:bodyPr/>
          <a:lstStyle/>
          <a:p>
            <a:pPr marL="365760" indent="-365760">
              <a:lnSpc>
                <a:spcPct val="150000"/>
              </a:lnSpc>
            </a:pPr>
            <a:r>
              <a:rPr dirty="0">
                <a:solidFill>
                  <a:schemeClr val="tx1"/>
                </a:solidFill>
                <a:latin typeface="Arial" panose="020B0604020202020204" pitchFamily="34" charset="0"/>
                <a:cs typeface="Arial" panose="020B0604020202020204" pitchFamily="34" charset="0"/>
              </a:rPr>
              <a:t>Quality Control reviews </a:t>
            </a:r>
            <a:r>
              <a:rPr lang="en-US" dirty="0">
                <a:solidFill>
                  <a:schemeClr val="tx1"/>
                </a:solidFill>
                <a:latin typeface="Arial" panose="020B0604020202020204" pitchFamily="34" charset="0"/>
                <a:cs typeface="Arial" panose="020B0604020202020204" pitchFamily="34" charset="0"/>
              </a:rPr>
              <a:t>activities and timeline compliance</a:t>
            </a:r>
          </a:p>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Accurate records </a:t>
            </a:r>
            <a:r>
              <a:rPr lang="en-US" dirty="0">
                <a:solidFill>
                  <a:schemeClr val="tx1"/>
                </a:solidFill>
              </a:rPr>
              <a:t>→</a:t>
            </a:r>
            <a:r>
              <a:rPr lang="en-US" dirty="0">
                <a:solidFill>
                  <a:schemeClr val="tx1"/>
                </a:solidFill>
                <a:latin typeface="Arial" panose="020B0604020202020204" pitchFamily="34" charset="0"/>
                <a:cs typeface="Arial" panose="020B0604020202020204" pitchFamily="34" charset="0"/>
              </a:rPr>
              <a:t> protect funding</a:t>
            </a:r>
          </a:p>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Complete documentation</a:t>
            </a:r>
            <a:r>
              <a:rPr lang="en-US" dirty="0">
                <a:solidFill>
                  <a:schemeClr val="tx1"/>
                </a:solidFill>
              </a:rPr>
              <a:t> →</a:t>
            </a:r>
            <a:r>
              <a:rPr lang="en-US" dirty="0">
                <a:solidFill>
                  <a:schemeClr val="tx1"/>
                </a:solidFill>
                <a:latin typeface="Arial" panose="020B0604020202020204" pitchFamily="34" charset="0"/>
                <a:cs typeface="Arial" panose="020B0604020202020204" pitchFamily="34" charset="0"/>
              </a:rPr>
              <a:t> </a:t>
            </a:r>
            <a:r>
              <a:rPr dirty="0">
                <a:solidFill>
                  <a:schemeClr val="tx1"/>
                </a:solidFill>
                <a:latin typeface="Arial" panose="020B0604020202020204" pitchFamily="34" charset="0"/>
                <a:cs typeface="Arial" panose="020B0604020202020204" pitchFamily="34" charset="0"/>
              </a:rPr>
              <a:t>reduce</a:t>
            </a:r>
            <a:r>
              <a:rPr lang="en-US" dirty="0">
                <a:solidFill>
                  <a:schemeClr val="tx1"/>
                </a:solidFill>
                <a:latin typeface="Arial" panose="020B0604020202020204" pitchFamily="34" charset="0"/>
                <a:cs typeface="Arial" panose="020B0604020202020204" pitchFamily="34" charset="0"/>
              </a:rPr>
              <a:t>s</a:t>
            </a:r>
            <a:r>
              <a:rPr dirty="0">
                <a:solidFill>
                  <a:schemeClr val="tx1"/>
                </a:solidFill>
                <a:latin typeface="Arial" panose="020B0604020202020204" pitchFamily="34" charset="0"/>
                <a:cs typeface="Arial" panose="020B0604020202020204" pitchFamily="34" charset="0"/>
              </a:rPr>
              <a:t> rework and corrective actio</a:t>
            </a:r>
            <a:r>
              <a:rPr lang="en-US" dirty="0">
                <a:solidFill>
                  <a:schemeClr val="tx1"/>
                </a:solidFill>
                <a:latin typeface="Arial" panose="020B0604020202020204" pitchFamily="34" charset="0"/>
                <a:cs typeface="Arial" panose="020B0604020202020204" pitchFamily="34" charset="0"/>
              </a:rPr>
              <a:t>ns</a:t>
            </a:r>
            <a:endParaRPr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34EC5-C5E9-4EC4-6E1B-6B829E5EE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8B55D-5A3E-8AC2-B6C5-63F6C9428B0E}"/>
              </a:ext>
            </a:extLst>
          </p:cNvPr>
          <p:cNvSpPr>
            <a:spLocks noGrp="1"/>
          </p:cNvSpPr>
          <p:nvPr>
            <p:ph type="title"/>
          </p:nvPr>
        </p:nvSpPr>
        <p:spPr>
          <a:xfrm>
            <a:off x="0" y="365125"/>
            <a:ext cx="12191999" cy="1325563"/>
          </a:xfrm>
        </p:spPr>
        <p:txBody>
          <a:bodyPr>
            <a:normAutofit fontScale="90000"/>
          </a:bodyPr>
          <a:lstStyle/>
          <a:p>
            <a:pPr algn="ctr">
              <a:lnSpc>
                <a:spcPct val="150000"/>
              </a:lnSpc>
            </a:pPr>
            <a:r>
              <a:rPr lang="en-US" sz="4400" dirty="0">
                <a:solidFill>
                  <a:srgbClr val="609000"/>
                </a:solidFill>
              </a:rPr>
              <a:t>Final Reminders</a:t>
            </a:r>
            <a:br>
              <a:rPr lang="en-US" sz="4400" dirty="0"/>
            </a:br>
            <a:r>
              <a:rPr lang="en-US" sz="4400" dirty="0"/>
              <a:t>From Intake to Impact</a:t>
            </a:r>
            <a:endParaRPr sz="4400" dirty="0"/>
          </a:p>
        </p:txBody>
      </p:sp>
      <p:graphicFrame>
        <p:nvGraphicFramePr>
          <p:cNvPr id="5" name="Diagram 4">
            <a:extLst>
              <a:ext uri="{FF2B5EF4-FFF2-40B4-BE49-F238E27FC236}">
                <a16:creationId xmlns:a16="http://schemas.microsoft.com/office/drawing/2014/main" id="{E4A956D3-209E-59D1-8BA6-41B01D305E53}"/>
              </a:ext>
            </a:extLst>
          </p:cNvPr>
          <p:cNvGraphicFramePr/>
          <p:nvPr>
            <p:extLst>
              <p:ext uri="{D42A27DB-BD31-4B8C-83A1-F6EECF244321}">
                <p14:modId xmlns:p14="http://schemas.microsoft.com/office/powerpoint/2010/main" val="4203581342"/>
              </p:ext>
            </p:extLst>
          </p:nvPr>
        </p:nvGraphicFramePr>
        <p:xfrm>
          <a:off x="-145668" y="1027906"/>
          <a:ext cx="8749841" cy="5250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quals 12">
            <a:extLst>
              <a:ext uri="{FF2B5EF4-FFF2-40B4-BE49-F238E27FC236}">
                <a16:creationId xmlns:a16="http://schemas.microsoft.com/office/drawing/2014/main" id="{02EBA06C-9AD3-777B-8A1C-8B50093B3F14}"/>
              </a:ext>
            </a:extLst>
          </p:cNvPr>
          <p:cNvSpPr/>
          <p:nvPr/>
        </p:nvSpPr>
        <p:spPr>
          <a:xfrm>
            <a:off x="8440545" y="3163338"/>
            <a:ext cx="1156769" cy="932546"/>
          </a:xfrm>
          <a:prstGeom prst="mathEqual">
            <a:avLst/>
          </a:prstGeom>
          <a:solidFill>
            <a:srgbClr val="B0C9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07E50B8D-2C06-9461-52A6-32EB111A9359}"/>
              </a:ext>
            </a:extLst>
          </p:cNvPr>
          <p:cNvSpPr txBox="1"/>
          <p:nvPr/>
        </p:nvSpPr>
        <p:spPr>
          <a:xfrm>
            <a:off x="9525493" y="2066266"/>
            <a:ext cx="2320885" cy="3108543"/>
          </a:xfrm>
          <a:prstGeom prst="rect">
            <a:avLst/>
          </a:prstGeom>
          <a:solidFill>
            <a:srgbClr val="B0C97F"/>
          </a:solidFill>
          <a:ln>
            <a:solidFill>
              <a:srgbClr val="003595"/>
            </a:solidFill>
          </a:ln>
        </p:spPr>
        <p:txBody>
          <a:bodyPr wrap="square" rtlCol="0">
            <a:spAutoFit/>
          </a:bodyPr>
          <a:lstStyle/>
          <a:p>
            <a:pPr algn="ctr"/>
            <a:endParaRPr lang="en-US" sz="2800" b="1" dirty="0">
              <a:solidFill>
                <a:srgbClr val="003595"/>
              </a:solidFill>
              <a:latin typeface="Arial" panose="020B0604020202020204" pitchFamily="34" charset="0"/>
              <a:cs typeface="Arial" panose="020B0604020202020204" pitchFamily="34" charset="0"/>
            </a:endParaRPr>
          </a:p>
          <a:p>
            <a:pPr algn="ctr"/>
            <a:endParaRPr lang="en-US" sz="2800" b="1" dirty="0">
              <a:solidFill>
                <a:srgbClr val="003595"/>
              </a:solidFill>
              <a:latin typeface="Arial" panose="020B0604020202020204" pitchFamily="34" charset="0"/>
              <a:cs typeface="Arial" panose="020B0604020202020204" pitchFamily="34" charset="0"/>
            </a:endParaRPr>
          </a:p>
          <a:p>
            <a:pPr algn="ctr"/>
            <a:endParaRPr lang="en-US" sz="2800" b="1" dirty="0">
              <a:solidFill>
                <a:srgbClr val="003595"/>
              </a:solidFill>
              <a:latin typeface="Arial" panose="020B0604020202020204" pitchFamily="34" charset="0"/>
              <a:cs typeface="Arial" panose="020B0604020202020204" pitchFamily="34" charset="0"/>
            </a:endParaRPr>
          </a:p>
          <a:p>
            <a:pPr algn="ctr"/>
            <a:endParaRPr lang="en-US" sz="2800" b="1" dirty="0">
              <a:solidFill>
                <a:srgbClr val="003595"/>
              </a:solidFill>
              <a:latin typeface="Arial" panose="020B0604020202020204" pitchFamily="34" charset="0"/>
              <a:cs typeface="Arial" panose="020B0604020202020204" pitchFamily="34" charset="0"/>
            </a:endParaRPr>
          </a:p>
          <a:p>
            <a:pPr algn="ctr"/>
            <a:r>
              <a:rPr lang="en-US" sz="2800" b="1" dirty="0">
                <a:solidFill>
                  <a:srgbClr val="003595"/>
                </a:solidFill>
                <a:latin typeface="Arial" panose="020B0604020202020204" pitchFamily="34" charset="0"/>
                <a:cs typeface="Arial" panose="020B0604020202020204" pitchFamily="34" charset="0"/>
              </a:rPr>
              <a:t>Timely Support for Children</a:t>
            </a:r>
          </a:p>
        </p:txBody>
      </p:sp>
      <p:pic>
        <p:nvPicPr>
          <p:cNvPr id="15" name="Graphic 14" descr="Children outline">
            <a:extLst>
              <a:ext uri="{FF2B5EF4-FFF2-40B4-BE49-F238E27FC236}">
                <a16:creationId xmlns:a16="http://schemas.microsoft.com/office/drawing/2014/main" id="{182FF432-54F5-EB33-0355-111E1B4395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15500" y="1801332"/>
            <a:ext cx="2412693" cy="2303418"/>
          </a:xfrm>
          <a:prstGeom prst="rect">
            <a:avLst/>
          </a:prstGeom>
        </p:spPr>
      </p:pic>
    </p:spTree>
    <p:extLst>
      <p:ext uri="{BB962C8B-B14F-4D97-AF65-F5344CB8AC3E}">
        <p14:creationId xmlns:p14="http://schemas.microsoft.com/office/powerpoint/2010/main" val="3648896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12192000" cy="1303337"/>
          </a:xfrm>
        </p:spPr>
        <p:txBody>
          <a:bodyPr>
            <a:normAutofit/>
          </a:bodyPr>
          <a:lstStyle/>
          <a:p>
            <a:pPr algn="ctr"/>
            <a:r>
              <a:rPr lang="en-US" sz="4400" dirty="0"/>
              <a:t>Question and Answer</a:t>
            </a:r>
            <a:endParaRPr lang="en-US" sz="6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749693"/>
            <a:ext cx="2314575" cy="2314575"/>
          </a:xfrm>
          <a:prstGeom prst="rect">
            <a:avLst/>
          </a:prstGeom>
        </p:spPr>
      </p:pic>
    </p:spTree>
    <p:extLst>
      <p:ext uri="{BB962C8B-B14F-4D97-AF65-F5344CB8AC3E}">
        <p14:creationId xmlns:p14="http://schemas.microsoft.com/office/powerpoint/2010/main" val="376375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1109"/>
            <a:ext cx="12191999" cy="1325563"/>
          </a:xfrm>
        </p:spPr>
        <p:txBody>
          <a:bodyPr>
            <a:normAutofit/>
          </a:bodyPr>
          <a:lstStyle/>
          <a:p>
            <a:pPr algn="ctr"/>
            <a:r>
              <a:rPr lang="en-US" sz="4400" dirty="0"/>
              <a:t>When the Federal Clock Starts</a:t>
            </a:r>
            <a:endParaRPr sz="4400" dirty="0"/>
          </a:p>
        </p:txBody>
      </p:sp>
      <p:sp>
        <p:nvSpPr>
          <p:cNvPr id="3" name="Content Placeholder 2"/>
          <p:cNvSpPr>
            <a:spLocks noGrp="1"/>
          </p:cNvSpPr>
          <p:nvPr>
            <p:ph idx="1"/>
          </p:nvPr>
        </p:nvSpPr>
        <p:spPr>
          <a:xfrm>
            <a:off x="779931" y="1882517"/>
            <a:ext cx="11201119" cy="4975483"/>
          </a:xfrm>
        </p:spPr>
        <p:txBody>
          <a:bodyPr>
            <a:normAutofit/>
          </a:bodyPr>
          <a:lstStyle/>
          <a:p>
            <a:pPr marL="365760" indent="-365760">
              <a:lnSpc>
                <a:spcPct val="150000"/>
              </a:lnSpc>
            </a:pPr>
            <a:r>
              <a:rPr b="1" dirty="0">
                <a:solidFill>
                  <a:schemeClr val="tx1"/>
                </a:solidFill>
                <a:latin typeface="Arial" panose="020B0604020202020204" pitchFamily="34" charset="0"/>
                <a:cs typeface="Arial" panose="020B0604020202020204" pitchFamily="34" charset="0"/>
              </a:rPr>
              <a:t>Receipt of </a:t>
            </a:r>
            <a:r>
              <a:rPr lang="en-US" b="1" dirty="0">
                <a:solidFill>
                  <a:schemeClr val="tx1"/>
                </a:solidFill>
                <a:latin typeface="Arial" panose="020B0604020202020204" pitchFamily="34" charset="0"/>
                <a:cs typeface="Arial" panose="020B0604020202020204" pitchFamily="34" charset="0"/>
              </a:rPr>
              <a:t>A</a:t>
            </a:r>
            <a:r>
              <a:rPr b="1" dirty="0">
                <a:solidFill>
                  <a:schemeClr val="tx1"/>
                </a:solidFill>
                <a:latin typeface="Arial" panose="020B0604020202020204" pitchFamily="34" charset="0"/>
                <a:cs typeface="Arial" panose="020B0604020202020204" pitchFamily="34" charset="0"/>
              </a:rPr>
              <a:t>pplication or </a:t>
            </a:r>
            <a:r>
              <a:rPr lang="en-US" b="1" dirty="0">
                <a:solidFill>
                  <a:schemeClr val="tx1"/>
                </a:solidFill>
                <a:latin typeface="Arial" panose="020B0604020202020204" pitchFamily="34" charset="0"/>
                <a:cs typeface="Arial" panose="020B0604020202020204" pitchFamily="34" charset="0"/>
              </a:rPr>
              <a:t>R</a:t>
            </a:r>
            <a:r>
              <a:rPr b="1" dirty="0">
                <a:solidFill>
                  <a:schemeClr val="tx1"/>
                </a:solidFill>
                <a:latin typeface="Arial" panose="020B0604020202020204" pitchFamily="34" charset="0"/>
                <a:cs typeface="Arial" panose="020B0604020202020204" pitchFamily="34" charset="0"/>
              </a:rPr>
              <a:t>eferral (45 CFR 303.2)</a:t>
            </a:r>
          </a:p>
          <a:p>
            <a:pPr marL="822960" lvl="3" indent="-365760">
              <a:lnSpc>
                <a:spcPct val="100000"/>
              </a:lnSpc>
              <a:spcBef>
                <a:spcPts val="1000"/>
              </a:spcBef>
            </a:pPr>
            <a:r>
              <a:rPr lang="en-US" sz="3200" dirty="0">
                <a:solidFill>
                  <a:schemeClr val="tx1"/>
                </a:solidFill>
              </a:rPr>
              <a:t>If f</a:t>
            </a:r>
            <a:r>
              <a:rPr sz="3200" dirty="0">
                <a:solidFill>
                  <a:schemeClr val="tx1"/>
                </a:solidFill>
              </a:rPr>
              <a:t>ee required</a:t>
            </a:r>
            <a:r>
              <a:rPr lang="en-US" sz="3200" dirty="0">
                <a:solidFill>
                  <a:schemeClr val="tx1"/>
                </a:solidFill>
              </a:rPr>
              <a:t>, clock starts when</a:t>
            </a:r>
            <a:r>
              <a:rPr sz="3200" dirty="0">
                <a:solidFill>
                  <a:schemeClr val="tx1"/>
                </a:solidFill>
              </a:rPr>
              <a:t> fee</a:t>
            </a:r>
            <a:r>
              <a:rPr lang="en-US" sz="3200" dirty="0">
                <a:solidFill>
                  <a:schemeClr val="tx1"/>
                </a:solidFill>
              </a:rPr>
              <a:t> is</a:t>
            </a:r>
            <a:r>
              <a:rPr sz="3200" dirty="0">
                <a:solidFill>
                  <a:schemeClr val="tx1"/>
                </a:solidFill>
              </a:rPr>
              <a:t> received</a:t>
            </a:r>
            <a:r>
              <a:rPr lang="en-US" sz="3200" b="1" dirty="0">
                <a:solidFill>
                  <a:schemeClr val="tx1"/>
                </a:solidFill>
              </a:rPr>
              <a:t>*</a:t>
            </a:r>
            <a:endParaRPr sz="3200" b="1" dirty="0">
              <a:solidFill>
                <a:schemeClr val="tx1"/>
              </a:solidFill>
            </a:endParaRPr>
          </a:p>
          <a:p>
            <a:pPr marL="365760" lvl="2" indent="-365760">
              <a:lnSpc>
                <a:spcPct val="150000"/>
              </a:lnSpc>
              <a:spcBef>
                <a:spcPts val="1000"/>
              </a:spcBef>
            </a:pPr>
            <a:r>
              <a:rPr sz="3200" b="1" dirty="0">
                <a:solidFill>
                  <a:schemeClr val="tx1"/>
                </a:solidFill>
              </a:rPr>
              <a:t>Within 20 days </a:t>
            </a:r>
            <a:r>
              <a:rPr sz="3200" dirty="0">
                <a:solidFill>
                  <a:schemeClr val="tx1"/>
                </a:solidFill>
              </a:rPr>
              <a:t>– open and code case</a:t>
            </a:r>
            <a:r>
              <a:rPr lang="en-US" sz="3200" dirty="0">
                <a:solidFill>
                  <a:schemeClr val="tx1"/>
                </a:solidFill>
              </a:rPr>
              <a:t>**</a:t>
            </a:r>
            <a:endParaRPr sz="3200" dirty="0">
              <a:solidFill>
                <a:schemeClr val="tx1"/>
              </a:solidFill>
            </a:endParaRPr>
          </a:p>
          <a:p>
            <a:pPr marL="365760" lvl="2" indent="-365760">
              <a:lnSpc>
                <a:spcPct val="100000"/>
              </a:lnSpc>
              <a:spcBef>
                <a:spcPts val="1000"/>
              </a:spcBef>
            </a:pPr>
            <a:r>
              <a:rPr sz="3200" b="1" dirty="0">
                <a:solidFill>
                  <a:schemeClr val="tx1"/>
                </a:solidFill>
              </a:rPr>
              <a:t>Within 30 days </a:t>
            </a:r>
            <a:r>
              <a:rPr sz="3200" dirty="0">
                <a:solidFill>
                  <a:schemeClr val="tx1"/>
                </a:solidFill>
              </a:rPr>
              <a:t>–</a:t>
            </a:r>
            <a:r>
              <a:rPr lang="en-US" sz="3200" dirty="0">
                <a:solidFill>
                  <a:schemeClr val="tx1"/>
                </a:solidFill>
              </a:rPr>
              <a:t> proceed</a:t>
            </a:r>
            <a:r>
              <a:rPr sz="3200" dirty="0">
                <a:solidFill>
                  <a:schemeClr val="tx1"/>
                </a:solidFill>
              </a:rPr>
              <a:t> to next step if info</a:t>
            </a:r>
            <a:r>
              <a:rPr lang="en-US" sz="3200" dirty="0">
                <a:solidFill>
                  <a:schemeClr val="tx1"/>
                </a:solidFill>
              </a:rPr>
              <a:t>rmation</a:t>
            </a:r>
            <a:r>
              <a:rPr sz="3200" dirty="0">
                <a:solidFill>
                  <a:schemeClr val="tx1"/>
                </a:solidFill>
              </a:rPr>
              <a:t> adequate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2852737"/>
          </a:xfrm>
        </p:spPr>
        <p:txBody>
          <a:bodyPr/>
          <a:lstStyle/>
          <a:p>
            <a:pPr algn="ctr"/>
            <a:r>
              <a:rPr lang="en-US" dirty="0">
                <a:solidFill>
                  <a:schemeClr val="tx1"/>
                </a:solidFill>
              </a:rPr>
              <a:t>True or False</a:t>
            </a:r>
          </a:p>
        </p:txBody>
      </p:sp>
      <p:sp>
        <p:nvSpPr>
          <p:cNvPr id="7" name="Text Placeholder 6"/>
          <p:cNvSpPr>
            <a:spLocks noGrp="1"/>
          </p:cNvSpPr>
          <p:nvPr>
            <p:ph type="body" idx="1"/>
          </p:nvPr>
        </p:nvSpPr>
        <p:spPr>
          <a:xfrm>
            <a:off x="740148" y="3042957"/>
            <a:ext cx="10972800" cy="1527175"/>
          </a:xfrm>
        </p:spPr>
        <p:txBody>
          <a:bodyPr>
            <a:normAutofit/>
          </a:bodyPr>
          <a:lstStyle/>
          <a:p>
            <a:pPr marL="0" indent="0" algn="ctr">
              <a:buNone/>
            </a:pPr>
            <a:r>
              <a:rPr lang="en-US" dirty="0"/>
              <a:t>The cases in my caseload are IV-D cases. </a:t>
            </a:r>
          </a:p>
        </p:txBody>
      </p:sp>
    </p:spTree>
    <p:extLst>
      <p:ext uri="{BB962C8B-B14F-4D97-AF65-F5344CB8AC3E}">
        <p14:creationId xmlns:p14="http://schemas.microsoft.com/office/powerpoint/2010/main" val="3073971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2" y="889561"/>
            <a:ext cx="10963275" cy="1325563"/>
          </a:xfrm>
        </p:spPr>
        <p:txBody>
          <a:bodyPr>
            <a:noAutofit/>
          </a:bodyPr>
          <a:lstStyle/>
          <a:p>
            <a:r>
              <a:rPr lang="en-US" sz="3200" dirty="0"/>
              <a:t>When it’s determined an appointment is necessary, how many appointments must you schedule for a FITAP Recipient before determining non-cooperation?</a:t>
            </a:r>
          </a:p>
        </p:txBody>
      </p:sp>
      <p:sp>
        <p:nvSpPr>
          <p:cNvPr id="3" name="Content Placeholder 2"/>
          <p:cNvSpPr>
            <a:spLocks noGrp="1"/>
          </p:cNvSpPr>
          <p:nvPr>
            <p:ph idx="1"/>
          </p:nvPr>
        </p:nvSpPr>
        <p:spPr>
          <a:xfrm>
            <a:off x="498101" y="2968625"/>
            <a:ext cx="10963275" cy="4232275"/>
          </a:xfrm>
        </p:spPr>
        <p:txBody>
          <a:bodyPr>
            <a:normAutofit/>
          </a:bodyPr>
          <a:lstStyle/>
          <a:p>
            <a:pPr marL="457200" indent="-457200">
              <a:buAutoNum type="alphaUcPeriod"/>
            </a:pPr>
            <a:r>
              <a:rPr lang="en-US" dirty="0">
                <a:solidFill>
                  <a:schemeClr val="tx1"/>
                </a:solidFill>
              </a:rPr>
              <a:t>1</a:t>
            </a:r>
          </a:p>
          <a:p>
            <a:pPr marL="457200" indent="-457200">
              <a:buAutoNum type="alphaUcPeriod"/>
            </a:pPr>
            <a:r>
              <a:rPr lang="en-US" dirty="0">
                <a:solidFill>
                  <a:schemeClr val="tx1"/>
                </a:solidFill>
              </a:rPr>
              <a:t>2</a:t>
            </a:r>
          </a:p>
          <a:p>
            <a:pPr marL="457200" indent="-457200">
              <a:buAutoNum type="alphaUcPeriod"/>
            </a:pPr>
            <a:r>
              <a:rPr lang="en-US" dirty="0">
                <a:solidFill>
                  <a:schemeClr val="tx1"/>
                </a:solidFill>
              </a:rPr>
              <a:t>3</a:t>
            </a:r>
          </a:p>
        </p:txBody>
      </p:sp>
    </p:spTree>
    <p:extLst>
      <p:ext uri="{BB962C8B-B14F-4D97-AF65-F5344CB8AC3E}">
        <p14:creationId xmlns:p14="http://schemas.microsoft.com/office/powerpoint/2010/main" val="3499757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2" y="889560"/>
            <a:ext cx="10963275" cy="1325563"/>
          </a:xfrm>
        </p:spPr>
        <p:txBody>
          <a:bodyPr>
            <a:noAutofit/>
          </a:bodyPr>
          <a:lstStyle/>
          <a:p>
            <a:r>
              <a:rPr lang="en-US" sz="3200" dirty="0"/>
              <a:t>When it’s determined an appointment is necessary, how many appointments must you schedule for a Medicaid Recipient before determining non-cooperation?</a:t>
            </a:r>
          </a:p>
        </p:txBody>
      </p:sp>
      <p:sp>
        <p:nvSpPr>
          <p:cNvPr id="3" name="Content Placeholder 2"/>
          <p:cNvSpPr>
            <a:spLocks noGrp="1"/>
          </p:cNvSpPr>
          <p:nvPr>
            <p:ph idx="1"/>
          </p:nvPr>
        </p:nvSpPr>
        <p:spPr>
          <a:xfrm>
            <a:off x="614362" y="2785035"/>
            <a:ext cx="10963275" cy="4232275"/>
          </a:xfrm>
        </p:spPr>
        <p:txBody>
          <a:bodyPr/>
          <a:lstStyle/>
          <a:p>
            <a:pPr marL="457200" indent="-457200">
              <a:buAutoNum type="alphaUcPeriod"/>
            </a:pPr>
            <a:r>
              <a:rPr lang="en-US" dirty="0">
                <a:solidFill>
                  <a:schemeClr val="tx1"/>
                </a:solidFill>
              </a:rPr>
              <a:t>1</a:t>
            </a:r>
          </a:p>
          <a:p>
            <a:pPr marL="457200" indent="-457200">
              <a:buAutoNum type="alphaUcPeriod"/>
            </a:pPr>
            <a:r>
              <a:rPr lang="en-US" dirty="0">
                <a:solidFill>
                  <a:schemeClr val="tx1"/>
                </a:solidFill>
              </a:rPr>
              <a:t>2</a:t>
            </a:r>
          </a:p>
          <a:p>
            <a:pPr marL="457200" indent="-457200">
              <a:buAutoNum type="alphaUcPeriod"/>
            </a:pPr>
            <a:r>
              <a:rPr lang="en-US" dirty="0">
                <a:solidFill>
                  <a:schemeClr val="tx1"/>
                </a:solidFill>
              </a:rPr>
              <a:t>3 </a:t>
            </a:r>
          </a:p>
        </p:txBody>
      </p:sp>
    </p:spTree>
    <p:extLst>
      <p:ext uri="{BB962C8B-B14F-4D97-AF65-F5344CB8AC3E}">
        <p14:creationId xmlns:p14="http://schemas.microsoft.com/office/powerpoint/2010/main" val="4136062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795431"/>
            <a:ext cx="10963275" cy="1325563"/>
          </a:xfrm>
        </p:spPr>
        <p:txBody>
          <a:bodyPr>
            <a:normAutofit/>
          </a:bodyPr>
          <a:lstStyle/>
          <a:p>
            <a:r>
              <a:rPr lang="en-US" dirty="0"/>
              <a:t>The IV-A Recipient of which services is required to cooperate with IV-D?</a:t>
            </a:r>
          </a:p>
        </p:txBody>
      </p:sp>
      <p:sp>
        <p:nvSpPr>
          <p:cNvPr id="3" name="Content Placeholder 2"/>
          <p:cNvSpPr>
            <a:spLocks noGrp="1"/>
          </p:cNvSpPr>
          <p:nvPr>
            <p:ph idx="1"/>
          </p:nvPr>
        </p:nvSpPr>
        <p:spPr>
          <a:xfrm>
            <a:off x="619125" y="2444191"/>
            <a:ext cx="10963275" cy="4232275"/>
          </a:xfrm>
        </p:spPr>
        <p:txBody>
          <a:bodyPr>
            <a:normAutofit/>
          </a:bodyPr>
          <a:lstStyle/>
          <a:p>
            <a:pPr marL="457200" indent="-457200">
              <a:buAutoNum type="alphaUcPeriod"/>
            </a:pPr>
            <a:r>
              <a:rPr lang="en-US" dirty="0">
                <a:solidFill>
                  <a:schemeClr val="tx1"/>
                </a:solidFill>
              </a:rPr>
              <a:t>FITAP</a:t>
            </a:r>
          </a:p>
          <a:p>
            <a:pPr marL="457200" indent="-457200">
              <a:buFont typeface="Arial"/>
              <a:buAutoNum type="alphaUcPeriod"/>
            </a:pPr>
            <a:r>
              <a:rPr lang="en-US" dirty="0">
                <a:solidFill>
                  <a:schemeClr val="tx1"/>
                </a:solidFill>
              </a:rPr>
              <a:t>Kinship Care (KCSP)</a:t>
            </a:r>
          </a:p>
          <a:p>
            <a:pPr marL="457200" indent="-457200">
              <a:buAutoNum type="alphaUcPeriod"/>
            </a:pPr>
            <a:r>
              <a:rPr lang="en-US" dirty="0">
                <a:solidFill>
                  <a:schemeClr val="tx1"/>
                </a:solidFill>
              </a:rPr>
              <a:t>SNAP</a:t>
            </a:r>
          </a:p>
          <a:p>
            <a:pPr marL="457200" indent="-457200">
              <a:buAutoNum type="alphaUcPeriod"/>
            </a:pPr>
            <a:r>
              <a:rPr lang="en-US" dirty="0">
                <a:solidFill>
                  <a:schemeClr val="tx1"/>
                </a:solidFill>
              </a:rPr>
              <a:t>All of the above</a:t>
            </a:r>
          </a:p>
          <a:p>
            <a:pPr marL="457200" indent="-457200">
              <a:buAutoNum type="alphaUcPeriod"/>
            </a:pPr>
            <a:r>
              <a:rPr lang="en-US" dirty="0">
                <a:solidFill>
                  <a:schemeClr val="tx1"/>
                </a:solidFill>
              </a:rPr>
              <a:t>A &amp; B Only</a:t>
            </a:r>
          </a:p>
          <a:p>
            <a:pPr marL="457200" indent="-457200">
              <a:buAutoNum type="alphaUcPeriod"/>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370177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702" y="-831756"/>
            <a:ext cx="10972800" cy="2852737"/>
          </a:xfrm>
        </p:spPr>
        <p:txBody>
          <a:bodyPr>
            <a:normAutofit/>
          </a:bodyPr>
          <a:lstStyle/>
          <a:p>
            <a:pPr algn="ctr"/>
            <a:r>
              <a:rPr lang="en-US" dirty="0"/>
              <a:t> </a:t>
            </a:r>
            <a:r>
              <a:rPr lang="en-US" dirty="0">
                <a:solidFill>
                  <a:schemeClr val="tx1"/>
                </a:solidFill>
              </a:rPr>
              <a:t>True or False</a:t>
            </a:r>
          </a:p>
        </p:txBody>
      </p:sp>
      <p:sp>
        <p:nvSpPr>
          <p:cNvPr id="3" name="Content Placeholder 2"/>
          <p:cNvSpPr>
            <a:spLocks noGrp="1"/>
          </p:cNvSpPr>
          <p:nvPr>
            <p:ph type="body" idx="1"/>
          </p:nvPr>
        </p:nvSpPr>
        <p:spPr>
          <a:xfrm>
            <a:off x="726702" y="2518523"/>
            <a:ext cx="10972800" cy="1527175"/>
          </a:xfrm>
        </p:spPr>
        <p:txBody>
          <a:bodyPr/>
          <a:lstStyle/>
          <a:p>
            <a:pPr marL="0" indent="0">
              <a:buNone/>
            </a:pPr>
            <a:r>
              <a:rPr lang="en-US" dirty="0"/>
              <a:t>You should always schedule the CP an appointment.</a:t>
            </a:r>
          </a:p>
          <a:p>
            <a:endParaRPr lang="en-US" dirty="0"/>
          </a:p>
        </p:txBody>
      </p:sp>
    </p:spTree>
    <p:extLst>
      <p:ext uri="{BB962C8B-B14F-4D97-AF65-F5344CB8AC3E}">
        <p14:creationId xmlns:p14="http://schemas.microsoft.com/office/powerpoint/2010/main" val="1785887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4897"/>
            <a:ext cx="10972800" cy="2852737"/>
          </a:xfrm>
        </p:spPr>
        <p:txBody>
          <a:bodyPr/>
          <a:lstStyle/>
          <a:p>
            <a:pPr algn="ctr"/>
            <a:r>
              <a:rPr lang="en-US" dirty="0">
                <a:solidFill>
                  <a:schemeClr val="tx1"/>
                </a:solidFill>
              </a:rPr>
              <a:t>True or False</a:t>
            </a:r>
          </a:p>
        </p:txBody>
      </p:sp>
      <p:sp>
        <p:nvSpPr>
          <p:cNvPr id="3" name="Content Placeholder 2"/>
          <p:cNvSpPr>
            <a:spLocks noGrp="1"/>
          </p:cNvSpPr>
          <p:nvPr>
            <p:ph type="body" idx="1"/>
          </p:nvPr>
        </p:nvSpPr>
        <p:spPr>
          <a:xfrm>
            <a:off x="784412" y="2665412"/>
            <a:ext cx="10972800" cy="1527175"/>
          </a:xfrm>
        </p:spPr>
        <p:txBody>
          <a:bodyPr/>
          <a:lstStyle/>
          <a:p>
            <a:r>
              <a:rPr lang="en-US" dirty="0"/>
              <a:t>A signed 4 NCP  in on base will substitute for a CSE application. </a:t>
            </a:r>
          </a:p>
        </p:txBody>
      </p:sp>
    </p:spTree>
    <p:extLst>
      <p:ext uri="{BB962C8B-B14F-4D97-AF65-F5344CB8AC3E}">
        <p14:creationId xmlns:p14="http://schemas.microsoft.com/office/powerpoint/2010/main" val="4106321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804863"/>
            <a:ext cx="10972800" cy="2852737"/>
          </a:xfrm>
        </p:spPr>
        <p:txBody>
          <a:bodyPr/>
          <a:lstStyle/>
          <a:p>
            <a:pPr algn="ctr"/>
            <a:r>
              <a:rPr lang="en-US" dirty="0">
                <a:solidFill>
                  <a:schemeClr val="tx1"/>
                </a:solidFill>
              </a:rPr>
              <a:t>True or False </a:t>
            </a:r>
          </a:p>
        </p:txBody>
      </p:sp>
      <p:sp>
        <p:nvSpPr>
          <p:cNvPr id="3" name="Content Placeholder 2"/>
          <p:cNvSpPr>
            <a:spLocks noGrp="1"/>
          </p:cNvSpPr>
          <p:nvPr>
            <p:ph type="body" idx="1"/>
          </p:nvPr>
        </p:nvSpPr>
        <p:spPr>
          <a:xfrm>
            <a:off x="0" y="2437839"/>
            <a:ext cx="12192000" cy="1527175"/>
          </a:xfrm>
        </p:spPr>
        <p:txBody>
          <a:bodyPr/>
          <a:lstStyle/>
          <a:p>
            <a:pPr algn="ctr"/>
            <a:r>
              <a:rPr lang="en-US" dirty="0"/>
              <a:t>I learned something new today.</a:t>
            </a:r>
          </a:p>
        </p:txBody>
      </p:sp>
    </p:spTree>
    <p:extLst>
      <p:ext uri="{BB962C8B-B14F-4D97-AF65-F5344CB8AC3E}">
        <p14:creationId xmlns:p14="http://schemas.microsoft.com/office/powerpoint/2010/main" val="222886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29967B-D40D-CB7E-D17D-AE09B94BB2F1}"/>
              </a:ext>
            </a:extLst>
          </p:cNvPr>
          <p:cNvSpPr txBox="1"/>
          <p:nvPr/>
        </p:nvSpPr>
        <p:spPr>
          <a:xfrm>
            <a:off x="4195481" y="4437529"/>
            <a:ext cx="4155142" cy="1200329"/>
          </a:xfrm>
          <a:prstGeom prst="rect">
            <a:avLst/>
          </a:prstGeom>
          <a:noFill/>
        </p:spPr>
        <p:txBody>
          <a:bodyPr wrap="square" rtlCol="0">
            <a:spAutoFit/>
          </a:bodyPr>
          <a:lstStyle/>
          <a:p>
            <a:pPr algn="ctr"/>
            <a:r>
              <a:rPr lang="en-US" sz="2400" dirty="0">
                <a:solidFill>
                  <a:schemeClr val="bg1"/>
                </a:solidFill>
              </a:rPr>
              <a:t>Rennetta K. Wells</a:t>
            </a:r>
          </a:p>
          <a:p>
            <a:pPr algn="ctr"/>
            <a:r>
              <a:rPr lang="en-US" sz="2400" dirty="0">
                <a:solidFill>
                  <a:schemeClr val="bg1"/>
                </a:solidFill>
              </a:rPr>
              <a:t>CSE Manager 1- State Office</a:t>
            </a:r>
          </a:p>
          <a:p>
            <a:pPr algn="ctr"/>
            <a:r>
              <a:rPr lang="en-US" sz="2400" u="sng" dirty="0" err="1">
                <a:solidFill>
                  <a:schemeClr val="bg1"/>
                </a:solidFill>
              </a:rPr>
              <a:t>Rennetta.Wells.DCFS@LA.Gov</a:t>
            </a:r>
            <a:r>
              <a:rPr lang="en-US" sz="2400" u="sng" dirty="0">
                <a:solidFill>
                  <a:schemeClr val="bg1"/>
                </a:solidFill>
              </a:rPr>
              <a:t> </a:t>
            </a:r>
          </a:p>
        </p:txBody>
      </p:sp>
    </p:spTree>
    <p:extLst>
      <p:ext uri="{BB962C8B-B14F-4D97-AF65-F5344CB8AC3E}">
        <p14:creationId xmlns:p14="http://schemas.microsoft.com/office/powerpoint/2010/main" val="2829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318"/>
            <a:ext cx="12191999" cy="1325563"/>
          </a:xfrm>
        </p:spPr>
        <p:txBody>
          <a:bodyPr>
            <a:normAutofit/>
          </a:bodyPr>
          <a:lstStyle/>
          <a:p>
            <a:pPr algn="ctr"/>
            <a:r>
              <a:rPr sz="4400" dirty="0"/>
              <a:t>Why This Matters</a:t>
            </a:r>
          </a:p>
        </p:txBody>
      </p:sp>
      <p:sp>
        <p:nvSpPr>
          <p:cNvPr id="3" name="Content Placeholder 2"/>
          <p:cNvSpPr>
            <a:spLocks noGrp="1"/>
          </p:cNvSpPr>
          <p:nvPr>
            <p:ph idx="1"/>
          </p:nvPr>
        </p:nvSpPr>
        <p:spPr>
          <a:xfrm>
            <a:off x="564775" y="1785611"/>
            <a:ext cx="11062447" cy="4232275"/>
          </a:xfrm>
        </p:spPr>
        <p:txBody>
          <a:bodyPr/>
          <a:lstStyle/>
          <a:p>
            <a:pPr marL="365760" indent="-365760">
              <a:lnSpc>
                <a:spcPct val="150000"/>
              </a:lnSpc>
            </a:pPr>
            <a:r>
              <a:rPr dirty="0">
                <a:solidFill>
                  <a:schemeClr val="tx1"/>
                </a:solidFill>
                <a:latin typeface="Arial" panose="020B0604020202020204" pitchFamily="34" charset="0"/>
                <a:cs typeface="Arial" panose="020B0604020202020204" pitchFamily="34" charset="0"/>
              </a:rPr>
              <a:t>IV-D</a:t>
            </a:r>
            <a:r>
              <a:rPr lang="en-US" dirty="0">
                <a:solidFill>
                  <a:schemeClr val="tx1"/>
                </a:solidFill>
                <a:latin typeface="Arial" panose="020B0604020202020204" pitchFamily="34" charset="0"/>
                <a:cs typeface="Arial" panose="020B0604020202020204" pitchFamily="34" charset="0"/>
              </a:rPr>
              <a:t> c</a:t>
            </a:r>
            <a:r>
              <a:rPr dirty="0">
                <a:solidFill>
                  <a:schemeClr val="tx1"/>
                </a:solidFill>
                <a:latin typeface="Arial" panose="020B0604020202020204" pitchFamily="34" charset="0"/>
                <a:cs typeface="Arial" panose="020B0604020202020204" pitchFamily="34" charset="0"/>
              </a:rPr>
              <a:t>ases </a:t>
            </a:r>
            <a:r>
              <a:rPr lang="en-US" dirty="0">
                <a:solidFill>
                  <a:schemeClr val="tx1"/>
                </a:solidFill>
                <a:latin typeface="Arial" panose="020B0604020202020204" pitchFamily="34" charset="0"/>
                <a:cs typeface="Arial" panose="020B0604020202020204" pitchFamily="34" charset="0"/>
              </a:rPr>
              <a:t>stay</a:t>
            </a:r>
            <a:r>
              <a:rPr dirty="0">
                <a:solidFill>
                  <a:schemeClr val="tx1"/>
                </a:solidFill>
                <a:latin typeface="Arial" panose="020B0604020202020204" pitchFamily="34" charset="0"/>
                <a:cs typeface="Arial" panose="020B0604020202020204" pitchFamily="34" charset="0"/>
              </a:rPr>
              <a:t> open until federal criteria are met</a:t>
            </a:r>
            <a:r>
              <a:rPr lang="en-US" dirty="0">
                <a:solidFill>
                  <a:schemeClr val="tx1"/>
                </a:solidFill>
                <a:latin typeface="Arial" panose="020B0604020202020204" pitchFamily="34" charset="0"/>
                <a:cs typeface="Arial" panose="020B0604020202020204" pitchFamily="34" charset="0"/>
              </a:rPr>
              <a:t> </a:t>
            </a:r>
            <a:endParaRPr dirty="0">
              <a:solidFill>
                <a:schemeClr val="tx1"/>
              </a:solidFill>
              <a:latin typeface="Arial" panose="020B0604020202020204" pitchFamily="34" charset="0"/>
              <a:cs typeface="Arial" panose="020B0604020202020204" pitchFamily="34" charset="0"/>
            </a:endParaRPr>
          </a:p>
          <a:p>
            <a:pPr marL="914400" lvl="4" indent="-457200">
              <a:lnSpc>
                <a:spcPct val="150000"/>
              </a:lnSpc>
              <a:spcBef>
                <a:spcPts val="1000"/>
              </a:spcBef>
              <a:buFont typeface="Arial" panose="020B0604020202020204" pitchFamily="34" charset="0"/>
              <a:buChar char="•"/>
            </a:pPr>
            <a:r>
              <a:rPr sz="3200" dirty="0">
                <a:solidFill>
                  <a:schemeClr val="tx1"/>
                </a:solidFill>
              </a:rPr>
              <a:t>Closure errors </a:t>
            </a:r>
            <a:r>
              <a:rPr lang="en-US" sz="3200" dirty="0">
                <a:solidFill>
                  <a:schemeClr val="tx1"/>
                </a:solidFill>
              </a:rPr>
              <a:t>can trigger audit findings</a:t>
            </a:r>
            <a:endParaRPr sz="3200" dirty="0">
              <a:solidFill>
                <a:schemeClr val="tx1"/>
              </a:solidFill>
            </a:endParaRPr>
          </a:p>
          <a:p>
            <a:pPr marL="914400" lvl="4" indent="-457200">
              <a:lnSpc>
                <a:spcPct val="150000"/>
              </a:lnSpc>
              <a:spcBef>
                <a:spcPts val="1000"/>
              </a:spcBef>
              <a:buFont typeface="Arial" panose="020B0604020202020204" pitchFamily="34" charset="0"/>
              <a:buChar char="•"/>
            </a:pPr>
            <a:r>
              <a:rPr lang="en-US" sz="3200" dirty="0">
                <a:solidFill>
                  <a:schemeClr val="tx1"/>
                </a:solidFill>
              </a:rPr>
              <a:t>Accurate d</a:t>
            </a:r>
            <a:r>
              <a:rPr sz="3200" dirty="0">
                <a:solidFill>
                  <a:schemeClr val="tx1"/>
                </a:solidFill>
              </a:rPr>
              <a:t>ocumentation and coding protect incentive funding</a:t>
            </a:r>
            <a:endParaRPr lang="en-US" sz="32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325563"/>
          </a:xfrm>
        </p:spPr>
        <p:txBody>
          <a:bodyPr>
            <a:normAutofit/>
          </a:bodyPr>
          <a:lstStyle/>
          <a:p>
            <a:pPr algn="ctr"/>
            <a:r>
              <a:rPr lang="en-US" sz="4400" dirty="0"/>
              <a:t>What is Not Required to Apply</a:t>
            </a:r>
            <a:endParaRPr sz="4400" dirty="0"/>
          </a:p>
        </p:txBody>
      </p:sp>
      <p:sp>
        <p:nvSpPr>
          <p:cNvPr id="3" name="Content Placeholder 2"/>
          <p:cNvSpPr>
            <a:spLocks noGrp="1"/>
          </p:cNvSpPr>
          <p:nvPr>
            <p:ph idx="1"/>
          </p:nvPr>
        </p:nvSpPr>
        <p:spPr/>
        <p:txBody>
          <a:bodyPr>
            <a:normAutofit/>
          </a:bodyPr>
          <a:lstStyle/>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No Social Security Number needed </a:t>
            </a:r>
          </a:p>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No residency required </a:t>
            </a:r>
          </a:p>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No citizenship required</a:t>
            </a:r>
          </a:p>
          <a:p>
            <a:pPr marL="822960" lvl="1" indent="-365760">
              <a:lnSpc>
                <a:spcPct val="150000"/>
              </a:lnSpc>
            </a:pPr>
            <a:r>
              <a:rPr lang="en-US" sz="3200" dirty="0">
                <a:solidFill>
                  <a:schemeClr val="tx1"/>
                </a:solidFill>
              </a:rPr>
              <a:t>Includes residents of foreign countries and other states</a:t>
            </a:r>
            <a:endParaRPr sz="32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325563"/>
          </a:xfrm>
        </p:spPr>
        <p:txBody>
          <a:bodyPr>
            <a:normAutofit/>
          </a:bodyPr>
          <a:lstStyle/>
          <a:p>
            <a:pPr algn="ctr"/>
            <a:r>
              <a:rPr sz="4400" dirty="0"/>
              <a:t>Non-Resident Applications</a:t>
            </a:r>
          </a:p>
        </p:txBody>
      </p:sp>
      <p:sp>
        <p:nvSpPr>
          <p:cNvPr id="3" name="Content Placeholder 2"/>
          <p:cNvSpPr>
            <a:spLocks noGrp="1"/>
          </p:cNvSpPr>
          <p:nvPr>
            <p:ph idx="1"/>
          </p:nvPr>
        </p:nvSpPr>
        <p:spPr/>
        <p:txBody>
          <a:bodyPr>
            <a:normAutofit/>
          </a:bodyPr>
          <a:lstStyle/>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N</a:t>
            </a:r>
            <a:r>
              <a:rPr dirty="0">
                <a:solidFill>
                  <a:schemeClr val="tx1"/>
                </a:solidFill>
                <a:latin typeface="Arial" panose="020B0604020202020204" pitchFamily="34" charset="0"/>
                <a:cs typeface="Arial" panose="020B0604020202020204" pitchFamily="34" charset="0"/>
              </a:rPr>
              <a:t>on-resident</a:t>
            </a:r>
            <a:r>
              <a:rPr lang="en-US" dirty="0">
                <a:solidFill>
                  <a:schemeClr val="tx1"/>
                </a:solidFill>
                <a:latin typeface="Arial" panose="020B0604020202020204" pitchFamily="34" charset="0"/>
                <a:cs typeface="Arial" panose="020B0604020202020204" pitchFamily="34" charset="0"/>
              </a:rPr>
              <a:t>s</a:t>
            </a:r>
            <a:r>
              <a:rPr dirty="0">
                <a:solidFill>
                  <a:schemeClr val="tx1"/>
                </a:solidFill>
                <a:latin typeface="Arial" panose="020B0604020202020204" pitchFamily="34" charset="0"/>
                <a:cs typeface="Arial" panose="020B0604020202020204" pitchFamily="34" charset="0"/>
              </a:rPr>
              <a:t> may apply directly to Louisiana CSE</a:t>
            </a:r>
            <a:endParaRPr lang="en-US" dirty="0">
              <a:solidFill>
                <a:schemeClr val="tx1"/>
              </a:solidFill>
              <a:latin typeface="Arial" panose="020B0604020202020204" pitchFamily="34" charset="0"/>
              <a:cs typeface="Arial" panose="020B0604020202020204" pitchFamily="34" charset="0"/>
            </a:endParaRPr>
          </a:p>
          <a:p>
            <a:pPr lvl="1">
              <a:lnSpc>
                <a:spcPct val="150000"/>
              </a:lnSpc>
            </a:pPr>
            <a:r>
              <a:rPr sz="3200" dirty="0">
                <a:solidFill>
                  <a:schemeClr val="tx1"/>
                </a:solidFill>
              </a:rPr>
              <a:t>May file a direct UIFSA petition without involving another state</a:t>
            </a:r>
            <a:r>
              <a:rPr lang="en-US" sz="3200" dirty="0">
                <a:solidFill>
                  <a:schemeClr val="tx1"/>
                </a:solidFill>
              </a:rPr>
              <a:t> (PIQ 99-01)  </a:t>
            </a:r>
          </a:p>
          <a:p>
            <a:pPr lvl="1">
              <a:lnSpc>
                <a:spcPct val="150000"/>
              </a:lnSpc>
            </a:pPr>
            <a:r>
              <a:rPr sz="3200" dirty="0">
                <a:solidFill>
                  <a:schemeClr val="tx1"/>
                </a:solidFill>
              </a:rPr>
              <a:t>Applicant may be required to attend Louisiana court proceedings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325563"/>
          </a:xfrm>
        </p:spPr>
        <p:txBody>
          <a:bodyPr>
            <a:normAutofit/>
          </a:bodyPr>
          <a:lstStyle/>
          <a:p>
            <a:pPr algn="ctr"/>
            <a:r>
              <a:rPr sz="4400" dirty="0"/>
              <a:t>What Is Essential?</a:t>
            </a:r>
          </a:p>
        </p:txBody>
      </p:sp>
      <p:sp>
        <p:nvSpPr>
          <p:cNvPr id="3" name="Content Placeholder 2"/>
          <p:cNvSpPr>
            <a:spLocks noGrp="1"/>
          </p:cNvSpPr>
          <p:nvPr>
            <p:ph idx="1"/>
          </p:nvPr>
        </p:nvSpPr>
        <p:spPr/>
        <p:txBody>
          <a:bodyPr>
            <a:normAutofit/>
          </a:bodyPr>
          <a:lstStyle/>
          <a:p>
            <a:pPr marL="365760" indent="-365760">
              <a:lnSpc>
                <a:spcPct val="150000"/>
              </a:lnSpc>
            </a:pPr>
            <a:r>
              <a:rPr dirty="0">
                <a:solidFill>
                  <a:schemeClr val="tx1"/>
                </a:solidFill>
                <a:latin typeface="Arial" panose="020B0604020202020204" pitchFamily="34" charset="0"/>
                <a:cs typeface="Arial" panose="020B0604020202020204" pitchFamily="34" charset="0"/>
              </a:rPr>
              <a:t>Application/referral and signature</a:t>
            </a:r>
          </a:p>
          <a:p>
            <a:pPr marL="822960" lvl="3" indent="-365760">
              <a:lnSpc>
                <a:spcPct val="150000"/>
              </a:lnSpc>
              <a:spcBef>
                <a:spcPts val="1000"/>
              </a:spcBef>
            </a:pPr>
            <a:r>
              <a:rPr sz="3200" dirty="0">
                <a:solidFill>
                  <a:schemeClr val="tx1"/>
                </a:solidFill>
              </a:rPr>
              <a:t>Information needed for paternity determination</a:t>
            </a:r>
          </a:p>
          <a:p>
            <a:pPr marL="822960" lvl="3" indent="-365760">
              <a:lnSpc>
                <a:spcPct val="150000"/>
              </a:lnSpc>
              <a:spcBef>
                <a:spcPts val="1000"/>
              </a:spcBef>
            </a:pPr>
            <a:r>
              <a:rPr sz="3200" dirty="0">
                <a:solidFill>
                  <a:schemeClr val="tx1"/>
                </a:solidFill>
              </a:rPr>
              <a:t>Knowledge of existing civil orders</a:t>
            </a:r>
            <a:r>
              <a:rPr lang="en-US" sz="3200" dirty="0">
                <a:solidFill>
                  <a:schemeClr val="tx1"/>
                </a:solidFill>
              </a:rPr>
              <a:t>*</a:t>
            </a:r>
            <a:endParaRPr sz="3200" dirty="0">
              <a:solidFill>
                <a:schemeClr val="tx1"/>
              </a:solidFill>
            </a:endParaRPr>
          </a:p>
          <a:p>
            <a:pPr marL="365760" lvl="2" indent="-365760">
              <a:lnSpc>
                <a:spcPct val="150000"/>
              </a:lnSpc>
              <a:spcBef>
                <a:spcPts val="1000"/>
              </a:spcBef>
            </a:pPr>
            <a:r>
              <a:rPr sz="3200" dirty="0">
                <a:solidFill>
                  <a:schemeClr val="tx1"/>
                </a:solidFill>
              </a:rPr>
              <a:t>If agency can obtain data → </a:t>
            </a:r>
            <a:r>
              <a:rPr lang="en-US" sz="3200" b="1" u="sng" dirty="0">
                <a:solidFill>
                  <a:schemeClr val="tx1"/>
                </a:solidFill>
              </a:rPr>
              <a:t>DO</a:t>
            </a:r>
            <a:r>
              <a:rPr sz="3200" b="1" u="sng" dirty="0">
                <a:solidFill>
                  <a:schemeClr val="tx1"/>
                </a:solidFill>
              </a:rPr>
              <a:t> NOT FTC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162"/>
            <a:ext cx="12192000" cy="1325563"/>
          </a:xfrm>
        </p:spPr>
        <p:txBody>
          <a:bodyPr>
            <a:normAutofit/>
          </a:bodyPr>
          <a:lstStyle/>
          <a:p>
            <a:pPr algn="ctr"/>
            <a:r>
              <a:rPr sz="4400" dirty="0"/>
              <a:t>Appointment Scheduling Rules</a:t>
            </a:r>
          </a:p>
        </p:txBody>
      </p:sp>
      <p:sp>
        <p:nvSpPr>
          <p:cNvPr id="3" name="Content Placeholder 2"/>
          <p:cNvSpPr>
            <a:spLocks noGrp="1"/>
          </p:cNvSpPr>
          <p:nvPr>
            <p:ph sz="half" idx="1"/>
          </p:nvPr>
        </p:nvSpPr>
        <p:spPr>
          <a:xfrm>
            <a:off x="502627" y="1690688"/>
            <a:ext cx="5959510" cy="4559387"/>
          </a:xfrm>
        </p:spPr>
        <p:txBody>
          <a:bodyPr numCol="1">
            <a:normAutofit fontScale="55000" lnSpcReduction="20000"/>
          </a:bodyPr>
          <a:lstStyle/>
          <a:p>
            <a:pPr marL="365760" indent="-365760">
              <a:lnSpc>
                <a:spcPct val="150000"/>
              </a:lnSpc>
            </a:pPr>
            <a:r>
              <a:rPr sz="5800" b="1" dirty="0">
                <a:solidFill>
                  <a:schemeClr val="tx1"/>
                </a:solidFill>
                <a:latin typeface="Arial" panose="020B0604020202020204" pitchFamily="34" charset="0"/>
                <a:cs typeface="Arial" panose="020B0604020202020204" pitchFamily="34" charset="0"/>
              </a:rPr>
              <a:t>Medicaid</a:t>
            </a:r>
            <a:r>
              <a:rPr lang="en-US" sz="5800" b="1" dirty="0">
                <a:solidFill>
                  <a:schemeClr val="tx1"/>
                </a:solidFill>
                <a:latin typeface="Arial" panose="020B0604020202020204" pitchFamily="34" charset="0"/>
                <a:cs typeface="Arial" panose="020B0604020202020204" pitchFamily="34" charset="0"/>
              </a:rPr>
              <a:t>: </a:t>
            </a:r>
          </a:p>
          <a:p>
            <a:pPr marL="822960" lvl="3" indent="-365760">
              <a:lnSpc>
                <a:spcPct val="150000"/>
              </a:lnSpc>
              <a:spcBef>
                <a:spcPts val="1000"/>
              </a:spcBef>
              <a:buFont typeface="Wingdings" panose="05000000000000000000" pitchFamily="2" charset="2"/>
              <a:buChar char="ü"/>
            </a:pPr>
            <a:r>
              <a:rPr lang="en-US" sz="5100" dirty="0">
                <a:solidFill>
                  <a:schemeClr val="tx1"/>
                </a:solidFill>
                <a:latin typeface="Arial" panose="020B0604020202020204" pitchFamily="34" charset="0"/>
                <a:cs typeface="Arial" panose="020B0604020202020204" pitchFamily="34" charset="0"/>
              </a:rPr>
              <a:t>1  </a:t>
            </a:r>
          </a:p>
          <a:p>
            <a:pPr marL="365760" indent="-365760">
              <a:lnSpc>
                <a:spcPct val="150000"/>
              </a:lnSpc>
            </a:pPr>
            <a:r>
              <a:rPr lang="en-US" sz="5800" b="1" dirty="0">
                <a:solidFill>
                  <a:schemeClr val="tx1"/>
                </a:solidFill>
                <a:latin typeface="Arial" panose="020B0604020202020204" pitchFamily="34" charset="0"/>
                <a:cs typeface="Arial" panose="020B0604020202020204" pitchFamily="34" charset="0"/>
              </a:rPr>
              <a:t>FITAP/KCSP: </a:t>
            </a:r>
          </a:p>
          <a:p>
            <a:pPr marL="822960" lvl="3" indent="-365760">
              <a:lnSpc>
                <a:spcPct val="150000"/>
              </a:lnSpc>
              <a:spcBef>
                <a:spcPts val="1000"/>
              </a:spcBef>
              <a:buFont typeface="Wingdings" panose="05000000000000000000" pitchFamily="2" charset="2"/>
              <a:buChar char="ü"/>
            </a:pPr>
            <a:r>
              <a:rPr lang="en-US" sz="5100" dirty="0">
                <a:solidFill>
                  <a:schemeClr val="tx1"/>
                </a:solidFill>
                <a:latin typeface="Arial" panose="020B0604020202020204" pitchFamily="34" charset="0"/>
                <a:cs typeface="Arial" panose="020B0604020202020204" pitchFamily="34" charset="0"/>
              </a:rPr>
              <a:t>2 </a:t>
            </a:r>
          </a:p>
          <a:p>
            <a:pPr marL="365760" indent="-365760">
              <a:lnSpc>
                <a:spcPct val="150000"/>
              </a:lnSpc>
            </a:pPr>
            <a:r>
              <a:rPr lang="en-US" sz="5800" b="1" dirty="0">
                <a:solidFill>
                  <a:schemeClr val="tx1"/>
                </a:solidFill>
                <a:latin typeface="Arial" panose="020B0604020202020204" pitchFamily="34" charset="0"/>
                <a:cs typeface="Arial" panose="020B0604020202020204" pitchFamily="34" charset="0"/>
              </a:rPr>
              <a:t>Application: </a:t>
            </a:r>
          </a:p>
          <a:p>
            <a:pPr marL="822960" lvl="3" indent="-365760">
              <a:lnSpc>
                <a:spcPct val="150000"/>
              </a:lnSpc>
              <a:spcBef>
                <a:spcPts val="1000"/>
              </a:spcBef>
              <a:buFont typeface="Wingdings" panose="05000000000000000000" pitchFamily="2" charset="2"/>
              <a:buChar char="ü"/>
            </a:pPr>
            <a:r>
              <a:rPr lang="en-US" sz="5100" dirty="0">
                <a:solidFill>
                  <a:schemeClr val="tx1"/>
                </a:solidFill>
                <a:latin typeface="Arial" panose="020B0604020202020204" pitchFamily="34" charset="0"/>
                <a:cs typeface="Arial" panose="020B0604020202020204" pitchFamily="34" charset="0"/>
              </a:rPr>
              <a:t>1 </a:t>
            </a:r>
            <a:endParaRPr lang="en-US" sz="5100" b="1" dirty="0">
              <a:solidFill>
                <a:schemeClr val="tx1"/>
              </a:solidFill>
              <a:latin typeface="Arial" panose="020B0604020202020204" pitchFamily="34" charset="0"/>
              <a:cs typeface="Arial" panose="020B0604020202020204" pitchFamily="34" charset="0"/>
            </a:endParaRPr>
          </a:p>
        </p:txBody>
      </p:sp>
      <p:sp>
        <p:nvSpPr>
          <p:cNvPr id="12" name="Isosceles Triangle 11">
            <a:extLst>
              <a:ext uri="{FF2B5EF4-FFF2-40B4-BE49-F238E27FC236}">
                <a16:creationId xmlns:a16="http://schemas.microsoft.com/office/drawing/2014/main" id="{425DA2F8-F29D-52EB-80F4-B216F46B9E83}"/>
              </a:ext>
            </a:extLst>
          </p:cNvPr>
          <p:cNvSpPr/>
          <p:nvPr/>
        </p:nvSpPr>
        <p:spPr>
          <a:xfrm>
            <a:off x="6269648" y="1690688"/>
            <a:ext cx="5419725" cy="4232275"/>
          </a:xfrm>
          <a:prstGeom prst="triangle">
            <a:avLst>
              <a:gd name="adj" fmla="val 47321"/>
            </a:avLst>
          </a:prstGeom>
          <a:solidFill>
            <a:srgbClr val="BDD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49EB66E-C0A7-0BBF-6067-7D597C6CCDAB}"/>
              </a:ext>
            </a:extLst>
          </p:cNvPr>
          <p:cNvSpPr>
            <a:spLocks noGrp="1"/>
          </p:cNvSpPr>
          <p:nvPr>
            <p:ph sz="half" idx="2"/>
          </p:nvPr>
        </p:nvSpPr>
        <p:spPr>
          <a:xfrm>
            <a:off x="7078538" y="3429000"/>
            <a:ext cx="3573342" cy="2286000"/>
          </a:xfrm>
        </p:spPr>
        <p:txBody>
          <a:bodyPr>
            <a:normAutofit fontScale="55000" lnSpcReduction="20000"/>
          </a:bodyPr>
          <a:lstStyle/>
          <a:p>
            <a:pPr marL="0" indent="0" algn="ctr">
              <a:buNone/>
            </a:pPr>
            <a:r>
              <a:rPr lang="en-US" sz="5100" b="1" dirty="0"/>
              <a:t> </a:t>
            </a:r>
            <a:r>
              <a:rPr lang="en-US" sz="5800" b="1" dirty="0"/>
              <a:t>REMINDER</a:t>
            </a:r>
          </a:p>
          <a:p>
            <a:pPr marL="0" indent="0" algn="ctr">
              <a:buNone/>
            </a:pPr>
            <a:r>
              <a:rPr lang="en-US" b="1" dirty="0"/>
              <a:t> </a:t>
            </a:r>
          </a:p>
          <a:p>
            <a:pPr marL="0" indent="0" algn="ctr">
              <a:buNone/>
            </a:pPr>
            <a:r>
              <a:rPr lang="en-US" sz="5100" dirty="0"/>
              <a:t>Don’t </a:t>
            </a:r>
          </a:p>
          <a:p>
            <a:pPr marL="0" indent="0" algn="ctr">
              <a:buNone/>
            </a:pPr>
            <a:r>
              <a:rPr lang="en-US" sz="5100" dirty="0"/>
              <a:t>schedule </a:t>
            </a:r>
          </a:p>
          <a:p>
            <a:pPr marL="0" indent="0" algn="ctr">
              <a:buNone/>
            </a:pPr>
            <a:r>
              <a:rPr lang="en-US" sz="5100" dirty="0"/>
              <a:t>unless essential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325563"/>
          </a:xfrm>
        </p:spPr>
        <p:txBody>
          <a:bodyPr>
            <a:normAutofit/>
          </a:bodyPr>
          <a:lstStyle/>
          <a:p>
            <a:pPr algn="ctr"/>
            <a:r>
              <a:rPr sz="4400" dirty="0"/>
              <a:t>Who May Request Closure?</a:t>
            </a:r>
          </a:p>
        </p:txBody>
      </p:sp>
      <p:sp>
        <p:nvSpPr>
          <p:cNvPr id="3" name="Content Placeholder 2"/>
          <p:cNvSpPr>
            <a:spLocks noGrp="1"/>
          </p:cNvSpPr>
          <p:nvPr>
            <p:ph idx="1"/>
          </p:nvPr>
        </p:nvSpPr>
        <p:spPr/>
        <p:txBody>
          <a:bodyPr>
            <a:normAutofit/>
          </a:bodyPr>
          <a:lstStyle/>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Applicant may request case closure</a:t>
            </a:r>
          </a:p>
          <a:p>
            <a:pPr marL="365760" indent="-365760">
              <a:lnSpc>
                <a:spcPct val="150000"/>
              </a:lnSpc>
            </a:pPr>
            <a:r>
              <a:rPr lang="en-US" dirty="0">
                <a:solidFill>
                  <a:schemeClr val="tx1"/>
                </a:solidFill>
                <a:latin typeface="Arial" panose="020B0604020202020204" pitchFamily="34" charset="0"/>
                <a:cs typeface="Arial" panose="020B0604020202020204" pitchFamily="34" charset="0"/>
              </a:rPr>
              <a:t>Custodial Party</a:t>
            </a:r>
            <a:r>
              <a:rPr dirty="0">
                <a:solidFill>
                  <a:schemeClr val="tx1"/>
                </a:solidFill>
                <a:latin typeface="Arial" panose="020B0604020202020204" pitchFamily="34" charset="0"/>
                <a:cs typeface="Arial" panose="020B0604020202020204" pitchFamily="34" charset="0"/>
              </a:rPr>
              <a:t> cannot close a case opened by the NCP</a:t>
            </a:r>
            <a:endParaRPr lang="en-US" dirty="0">
              <a:solidFill>
                <a:schemeClr val="tx1"/>
              </a:solidFill>
              <a:latin typeface="Arial" panose="020B0604020202020204" pitchFamily="34" charset="0"/>
              <a:cs typeface="Arial" panose="020B0604020202020204" pitchFamily="34" charset="0"/>
            </a:endParaRPr>
          </a:p>
          <a:p>
            <a:pPr marL="365760" indent="-365760">
              <a:lnSpc>
                <a:spcPct val="150000"/>
              </a:lnSpc>
            </a:pPr>
            <a:r>
              <a:rPr dirty="0">
                <a:solidFill>
                  <a:schemeClr val="tx1"/>
                </a:solidFill>
                <a:latin typeface="Arial" panose="020B0604020202020204" pitchFamily="34" charset="0"/>
                <a:cs typeface="Arial" panose="020B0604020202020204" pitchFamily="34" charset="0"/>
              </a:rPr>
              <a:t>Closure authority follows the applicant of record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7F85881385934A877EA99218A1D0A0" ma:contentTypeVersion="13" ma:contentTypeDescription="Create a new document." ma:contentTypeScope="" ma:versionID="aebfad7f5b9be0742ad55b84db12ba2b">
  <xsd:schema xmlns:xsd="http://www.w3.org/2001/XMLSchema" xmlns:xs="http://www.w3.org/2001/XMLSchema" xmlns:p="http://schemas.microsoft.com/office/2006/metadata/properties" xmlns:ns3="e1559f64-22ba-4f96-ba17-da6b03b94e4e" xmlns:ns4="16373715-bb62-4286-a5f6-156f6249c3e8" targetNamespace="http://schemas.microsoft.com/office/2006/metadata/properties" ma:root="true" ma:fieldsID="e153eed7ad85725dce45aba2fbb0ccb7" ns3:_="" ns4:_="">
    <xsd:import namespace="e1559f64-22ba-4f96-ba17-da6b03b94e4e"/>
    <xsd:import namespace="16373715-bb62-4286-a5f6-156f6249c3e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559f64-22ba-4f96-ba17-da6b03b94e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373715-bb62-4286-a5f6-156f6249c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1559f64-22ba-4f96-ba17-da6b03b94e4e" xsi:nil="true"/>
  </documentManagement>
</p:properties>
</file>

<file path=customXml/itemProps1.xml><?xml version="1.0" encoding="utf-8"?>
<ds:datastoreItem xmlns:ds="http://schemas.openxmlformats.org/officeDocument/2006/customXml" ds:itemID="{A1312F1B-368F-48CD-BB12-D21A7BBD4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559f64-22ba-4f96-ba17-da6b03b94e4e"/>
    <ds:schemaRef ds:uri="16373715-bb62-4286-a5f6-156f6249c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9173D0-C145-4FCA-BA90-858425222DD8}">
  <ds:schemaRefs>
    <ds:schemaRef ds:uri="http://schemas.microsoft.com/sharepoint/v3/contenttype/forms"/>
  </ds:schemaRefs>
</ds:datastoreItem>
</file>

<file path=customXml/itemProps3.xml><?xml version="1.0" encoding="utf-8"?>
<ds:datastoreItem xmlns:ds="http://schemas.openxmlformats.org/officeDocument/2006/customXml" ds:itemID="{4C47898C-15F7-45D4-810F-8C5151D5FC46}">
  <ds:schemaRefs>
    <ds:schemaRef ds:uri="http://schemas.microsoft.com/office/2006/documentManagement/types"/>
    <ds:schemaRef ds:uri="16373715-bb62-4286-a5f6-156f6249c3e8"/>
    <ds:schemaRef ds:uri="http://schemas.openxmlformats.org/package/2006/metadata/core-properties"/>
    <ds:schemaRef ds:uri="http://schemas.microsoft.com/office/infopath/2007/PartnerControls"/>
    <ds:schemaRef ds:uri="http://purl.org/dc/terms/"/>
    <ds:schemaRef ds:uri="http://www.w3.org/XML/1998/namespace"/>
    <ds:schemaRef ds:uri="http://schemas.microsoft.com/office/2006/metadata/properties"/>
    <ds:schemaRef ds:uri="e1559f64-22ba-4f96-ba17-da6b03b94e4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1459</TotalTime>
  <Words>3083</Words>
  <Application>Microsoft Office PowerPoint</Application>
  <PresentationFormat>Widescreen</PresentationFormat>
  <Paragraphs>387</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Arial</vt:lpstr>
      <vt:lpstr>Calibri</vt:lpstr>
      <vt:lpstr>Wingdings</vt:lpstr>
      <vt:lpstr>Office Theme</vt:lpstr>
      <vt:lpstr>Case Closure and Compliance Timeframes</vt:lpstr>
      <vt:lpstr>Compliance Starts with Understanding</vt:lpstr>
      <vt:lpstr>When the Federal Clock Starts</vt:lpstr>
      <vt:lpstr>Why This Matters</vt:lpstr>
      <vt:lpstr>What is Not Required to Apply</vt:lpstr>
      <vt:lpstr>Non-Resident Applications</vt:lpstr>
      <vt:lpstr>What Is Essential?</vt:lpstr>
      <vt:lpstr>Appointment Scheduling Rules</vt:lpstr>
      <vt:lpstr>Who May Request Closure?</vt:lpstr>
      <vt:lpstr>Choice of Services</vt:lpstr>
      <vt:lpstr>Choice of Services: Post-Order Rules</vt:lpstr>
      <vt:lpstr>Guidelines for Custodial Party Cooperation</vt:lpstr>
      <vt:lpstr>Recipient of Service Request (ARR)</vt:lpstr>
      <vt:lpstr>Failure to Cooperate (FTC) </vt:lpstr>
      <vt:lpstr>Key Reminders: FTC &amp; Closure</vt:lpstr>
      <vt:lpstr>Documentation </vt:lpstr>
      <vt:lpstr>Medicaid Referral  Minimum FTC Requirements</vt:lpstr>
      <vt:lpstr>NCP Location Unknown</vt:lpstr>
      <vt:lpstr>Deceased CP Cases</vt:lpstr>
      <vt:lpstr>Verifying CP Death</vt:lpstr>
      <vt:lpstr>CP Death Before Order: Closure Steps</vt:lpstr>
      <vt:lpstr>Deceased Noncustodial Parent (NCP) </vt:lpstr>
      <vt:lpstr>Deceased Noncustodial Parent (NCP) </vt:lpstr>
      <vt:lpstr>Cases That Do NOT Meet Criteria for Closure</vt:lpstr>
      <vt:lpstr>Data Reliability &amp; Proper Closure =  Protected Funding</vt:lpstr>
      <vt:lpstr>Key Questions for Closure</vt:lpstr>
      <vt:lpstr>Audit Readiness</vt:lpstr>
      <vt:lpstr>Final Reminders From Intake to Impact</vt:lpstr>
      <vt:lpstr>Question and Answer</vt:lpstr>
      <vt:lpstr>True or False</vt:lpstr>
      <vt:lpstr>When it’s determined an appointment is necessary, how many appointments must you schedule for a FITAP Recipient before determining non-cooperation?</vt:lpstr>
      <vt:lpstr>When it’s determined an appointment is necessary, how many appointments must you schedule for a Medicaid Recipient before determining non-cooperation?</vt:lpstr>
      <vt:lpstr>The IV-A Recipient of which services is required to cooperate with IV-D?</vt:lpstr>
      <vt:lpstr> True or False</vt:lpstr>
      <vt:lpstr>True or False</vt:lpstr>
      <vt:lpstr>True or False </vt:lpstr>
      <vt:lpstr>PowerPoint Presentation</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Gautreaux</dc:creator>
  <cp:lastModifiedBy>Rennetta Wells</cp:lastModifiedBy>
  <cp:revision>20</cp:revision>
  <cp:lastPrinted>2026-03-05T04:31:58Z</cp:lastPrinted>
  <dcterms:created xsi:type="dcterms:W3CDTF">2023-10-03T16:13:22Z</dcterms:created>
  <dcterms:modified xsi:type="dcterms:W3CDTF">2026-03-05T13:15:30Z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0x010100457F85881385934A877EA99218A1D0A0</vt:lpwstr>
  </property>
</Properties>
</file>