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58" r:id="rId3"/>
    <p:sldId id="268" r:id="rId4"/>
    <p:sldId id="269" r:id="rId5"/>
    <p:sldId id="270" r:id="rId6"/>
    <p:sldId id="271" r:id="rId7"/>
    <p:sldId id="272" r:id="rId8"/>
    <p:sldId id="273" r:id="rId9"/>
    <p:sldId id="274" r:id="rId10"/>
    <p:sldId id="275" r:id="rId11"/>
    <p:sldId id="282" r:id="rId12"/>
    <p:sldId id="276" r:id="rId13"/>
    <p:sldId id="277" r:id="rId14"/>
    <p:sldId id="278" r:id="rId15"/>
    <p:sldId id="279" r:id="rId16"/>
    <p:sldId id="280" r:id="rId17"/>
    <p:sldId id="283" r:id="rId18"/>
    <p:sldId id="281" r:id="rId19"/>
    <p:sldId id="26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75105F9E-B616-4E83-A754-620B08764059}">
          <p14:sldIdLst>
            <p14:sldId id="257"/>
            <p14:sldId id="258"/>
            <p14:sldId id="268"/>
            <p14:sldId id="269"/>
            <p14:sldId id="270"/>
            <p14:sldId id="271"/>
            <p14:sldId id="272"/>
            <p14:sldId id="273"/>
            <p14:sldId id="274"/>
            <p14:sldId id="275"/>
            <p14:sldId id="282"/>
            <p14:sldId id="276"/>
            <p14:sldId id="277"/>
            <p14:sldId id="278"/>
            <p14:sldId id="279"/>
            <p14:sldId id="280"/>
            <p14:sldId id="283"/>
            <p14:sldId id="281"/>
            <p14:sldId id="26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5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7082" autoAdjust="0"/>
  </p:normalViewPr>
  <p:slideViewPr>
    <p:cSldViewPr snapToGrid="0">
      <p:cViewPr varScale="1">
        <p:scale>
          <a:sx n="69" d="100"/>
          <a:sy n="69" d="100"/>
        </p:scale>
        <p:origin x="2088" y="6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3EDE8F-C2A2-4EBE-8416-0C95DD1874B1}" type="datetimeFigureOut">
              <a:rPr lang="en-US" smtClean="0"/>
              <a:t>2/13/2026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1B5EEB-0A60-421D-A0D8-A8D925036D0C}" type="slidenum">
              <a:rPr lang="en-US" smtClean="0"/>
              <a:t>‹#›</a:t>
            </a:fld>
            <a:endParaRPr lang="en-US"/>
          </a:p>
        </p:txBody>
      </p:sp>
    </p:spTree>
    <p:extLst>
      <p:ext uri="{BB962C8B-B14F-4D97-AF65-F5344CB8AC3E}">
        <p14:creationId xmlns:p14="http://schemas.microsoft.com/office/powerpoint/2010/main" val="3606821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Good afternoon. Today we will review how paternity cases are managed in Louisiana, with a focus on free paternity testing, dual paternity issues, and the legal procedures involved. The goal is to ensure we understand both the legal framework and the practical steps necessary to manage these cases effectively and consistently.</a:t>
            </a:r>
          </a:p>
          <a:p>
            <a:endParaRPr lang="en-US" dirty="0"/>
          </a:p>
        </p:txBody>
      </p:sp>
      <p:sp>
        <p:nvSpPr>
          <p:cNvPr id="4" name="Slide Number Placeholder 3"/>
          <p:cNvSpPr>
            <a:spLocks noGrp="1"/>
          </p:cNvSpPr>
          <p:nvPr>
            <p:ph type="sldNum" sz="quarter" idx="5"/>
          </p:nvPr>
        </p:nvSpPr>
        <p:spPr/>
        <p:txBody>
          <a:bodyPr/>
          <a:lstStyle/>
          <a:p>
            <a:fld id="{F91B5EEB-0A60-421D-A0D8-A8D925036D0C}" type="slidenum">
              <a:rPr lang="en-US" smtClean="0"/>
              <a:t>1</a:t>
            </a:fld>
            <a:endParaRPr lang="en-US"/>
          </a:p>
        </p:txBody>
      </p:sp>
    </p:spTree>
    <p:extLst>
      <p:ext uri="{BB962C8B-B14F-4D97-AF65-F5344CB8AC3E}">
        <p14:creationId xmlns:p14="http://schemas.microsoft.com/office/powerpoint/2010/main" val="3024457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paternity case begins with scheduling all the parties for DNA testing and getting everyone swabbed. The alleged father must sign the CSE-19 before the DNA testing.  Contact the parties after the results return to establish paternity and an obligation. If paternity is contested, the court may order genetic testing. After reviewing the evidence, including DNA results, the court will issue a judgment establishing or denying paternity and an obligation.</a:t>
            </a:r>
          </a:p>
          <a:p>
            <a:endParaRPr lang="en-US" dirty="0"/>
          </a:p>
        </p:txBody>
      </p:sp>
      <p:sp>
        <p:nvSpPr>
          <p:cNvPr id="4" name="Slide Number Placeholder 3"/>
          <p:cNvSpPr>
            <a:spLocks noGrp="1"/>
          </p:cNvSpPr>
          <p:nvPr>
            <p:ph type="sldNum" sz="quarter" idx="5"/>
          </p:nvPr>
        </p:nvSpPr>
        <p:spPr/>
        <p:txBody>
          <a:bodyPr/>
          <a:lstStyle/>
          <a:p>
            <a:fld id="{F91B5EEB-0A60-421D-A0D8-A8D925036D0C}" type="slidenum">
              <a:rPr lang="en-US" smtClean="0"/>
              <a:t>10</a:t>
            </a:fld>
            <a:endParaRPr lang="en-US"/>
          </a:p>
        </p:txBody>
      </p:sp>
    </p:spTree>
    <p:extLst>
      <p:ext uri="{BB962C8B-B14F-4D97-AF65-F5344CB8AC3E}">
        <p14:creationId xmlns:p14="http://schemas.microsoft.com/office/powerpoint/2010/main" val="416988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7A4E4A-9442-28A3-DE9A-37D357FB37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A98387-BB63-CFDF-E137-986044CB23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4EF126-BA0A-DAF0-2E81-5D799E3ACDB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paternity case begins with filing a petition in court. The alleged father must be properly served with notice. If paternity is contested, the court may order genetic testing. After reviewing the evidence, including DNA results, the court will issue a judgment establishing or denying paternity.</a:t>
            </a:r>
          </a:p>
          <a:p>
            <a:endParaRPr lang="en-US" dirty="0"/>
          </a:p>
        </p:txBody>
      </p:sp>
      <p:sp>
        <p:nvSpPr>
          <p:cNvPr id="4" name="Slide Number Placeholder 3">
            <a:extLst>
              <a:ext uri="{FF2B5EF4-FFF2-40B4-BE49-F238E27FC236}">
                <a16:creationId xmlns:a16="http://schemas.microsoft.com/office/drawing/2014/main" id="{BBA36143-E9CF-D64F-AC29-A04AE9CF5B4B}"/>
              </a:ext>
            </a:extLst>
          </p:cNvPr>
          <p:cNvSpPr>
            <a:spLocks noGrp="1"/>
          </p:cNvSpPr>
          <p:nvPr>
            <p:ph type="sldNum" sz="quarter" idx="5"/>
          </p:nvPr>
        </p:nvSpPr>
        <p:spPr/>
        <p:txBody>
          <a:bodyPr/>
          <a:lstStyle/>
          <a:p>
            <a:fld id="{F91B5EEB-0A60-421D-A0D8-A8D925036D0C}" type="slidenum">
              <a:rPr lang="en-US" smtClean="0"/>
              <a:t>11</a:t>
            </a:fld>
            <a:endParaRPr lang="en-US"/>
          </a:p>
        </p:txBody>
      </p:sp>
    </p:spTree>
    <p:extLst>
      <p:ext uri="{BB962C8B-B14F-4D97-AF65-F5344CB8AC3E}">
        <p14:creationId xmlns:p14="http://schemas.microsoft.com/office/powerpoint/2010/main" val="4137755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During the hearing, the judge reviews documentation, hears testimony if necessary, and considers DNA results. If paternity is established, the court will issue orders related to child support and may address custody or visitation. The judgment becomes legally binding once signed.</a:t>
            </a:r>
            <a:endParaRPr lang="en-US" dirty="0"/>
          </a:p>
        </p:txBody>
      </p:sp>
      <p:sp>
        <p:nvSpPr>
          <p:cNvPr id="4" name="Slide Number Placeholder 3"/>
          <p:cNvSpPr>
            <a:spLocks noGrp="1"/>
          </p:cNvSpPr>
          <p:nvPr>
            <p:ph type="sldNum" sz="quarter" idx="5"/>
          </p:nvPr>
        </p:nvSpPr>
        <p:spPr/>
        <p:txBody>
          <a:bodyPr/>
          <a:lstStyle/>
          <a:p>
            <a:fld id="{F91B5EEB-0A60-421D-A0D8-A8D925036D0C}" type="slidenum">
              <a:rPr lang="en-US" smtClean="0"/>
              <a:t>12</a:t>
            </a:fld>
            <a:endParaRPr lang="en-US"/>
          </a:p>
        </p:txBody>
      </p:sp>
    </p:spTree>
    <p:extLst>
      <p:ext uri="{BB962C8B-B14F-4D97-AF65-F5344CB8AC3E}">
        <p14:creationId xmlns:p14="http://schemas.microsoft.com/office/powerpoint/2010/main" val="1189553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Once paternity is legally established, child support is calculated according to Louisiana guidelines. Custody and visitation arrangements may also be addressed if both parties agree or privately. Either party may later request modifications if there is a substantial change in circumstances.</a:t>
            </a:r>
            <a:endParaRPr lang="en-US" dirty="0"/>
          </a:p>
        </p:txBody>
      </p:sp>
      <p:sp>
        <p:nvSpPr>
          <p:cNvPr id="4" name="Slide Number Placeholder 3"/>
          <p:cNvSpPr>
            <a:spLocks noGrp="1"/>
          </p:cNvSpPr>
          <p:nvPr>
            <p:ph type="sldNum" sz="quarter" idx="5"/>
          </p:nvPr>
        </p:nvSpPr>
        <p:spPr/>
        <p:txBody>
          <a:bodyPr/>
          <a:lstStyle/>
          <a:p>
            <a:fld id="{F91B5EEB-0A60-421D-A0D8-A8D925036D0C}" type="slidenum">
              <a:rPr lang="en-US" smtClean="0"/>
              <a:t>13</a:t>
            </a:fld>
            <a:endParaRPr lang="en-US"/>
          </a:p>
        </p:txBody>
      </p:sp>
    </p:spTree>
    <p:extLst>
      <p:ext uri="{BB962C8B-B14F-4D97-AF65-F5344CB8AC3E}">
        <p14:creationId xmlns:p14="http://schemas.microsoft.com/office/powerpoint/2010/main" val="10097958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Effective case management requires timely referrals for testing, accurate documentation, and clear communication with all parties. Following court timelines and maintaining organized records are critical. Consistency and professionalism help ensure fair and efficient case resolution.</a:t>
            </a:r>
            <a:endParaRPr lang="en-US" dirty="0"/>
          </a:p>
        </p:txBody>
      </p:sp>
      <p:sp>
        <p:nvSpPr>
          <p:cNvPr id="4" name="Slide Number Placeholder 3"/>
          <p:cNvSpPr>
            <a:spLocks noGrp="1"/>
          </p:cNvSpPr>
          <p:nvPr>
            <p:ph type="sldNum" sz="quarter" idx="5"/>
          </p:nvPr>
        </p:nvSpPr>
        <p:spPr/>
        <p:txBody>
          <a:bodyPr/>
          <a:lstStyle/>
          <a:p>
            <a:fld id="{F91B5EEB-0A60-421D-A0D8-A8D925036D0C}" type="slidenum">
              <a:rPr lang="en-US" smtClean="0"/>
              <a:t>14</a:t>
            </a:fld>
            <a:endParaRPr lang="en-US"/>
          </a:p>
        </p:txBody>
      </p:sp>
    </p:spTree>
    <p:extLst>
      <p:ext uri="{BB962C8B-B14F-4D97-AF65-F5344CB8AC3E}">
        <p14:creationId xmlns:p14="http://schemas.microsoft.com/office/powerpoint/2010/main" val="434572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Challenges may include parties failing to appear for testing, disputes over results, or cases involving multiple alleged fathers. These situations require careful documentation and, when necessary, court enforcement. Remaining neutral and focused on the legal process is essential.</a:t>
            </a:r>
            <a:endParaRPr lang="en-US" dirty="0"/>
          </a:p>
        </p:txBody>
      </p:sp>
      <p:sp>
        <p:nvSpPr>
          <p:cNvPr id="4" name="Slide Number Placeholder 3"/>
          <p:cNvSpPr>
            <a:spLocks noGrp="1"/>
          </p:cNvSpPr>
          <p:nvPr>
            <p:ph type="sldNum" sz="quarter" idx="5"/>
          </p:nvPr>
        </p:nvSpPr>
        <p:spPr/>
        <p:txBody>
          <a:bodyPr/>
          <a:lstStyle/>
          <a:p>
            <a:fld id="{F91B5EEB-0A60-421D-A0D8-A8D925036D0C}" type="slidenum">
              <a:rPr lang="en-US" smtClean="0"/>
              <a:t>15</a:t>
            </a:fld>
            <a:endParaRPr lang="en-US"/>
          </a:p>
        </p:txBody>
      </p:sp>
    </p:spTree>
    <p:extLst>
      <p:ext uri="{BB962C8B-B14F-4D97-AF65-F5344CB8AC3E}">
        <p14:creationId xmlns:p14="http://schemas.microsoft.com/office/powerpoint/2010/main" val="8478314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Valuable resources include the Louisiana Department of Children &amp; Family Services, local family court clerks, and legal aid organizations. Utilizing these resources ensures compliance with state procedures and provides guidance when complex issues arise.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Each office has a DNA coordinator and go through the process to schedule online per each lab.</a:t>
            </a:r>
            <a:endParaRPr lang="en-US" dirty="0"/>
          </a:p>
        </p:txBody>
      </p:sp>
      <p:sp>
        <p:nvSpPr>
          <p:cNvPr id="4" name="Slide Number Placeholder 3"/>
          <p:cNvSpPr>
            <a:spLocks noGrp="1"/>
          </p:cNvSpPr>
          <p:nvPr>
            <p:ph type="sldNum" sz="quarter" idx="5"/>
          </p:nvPr>
        </p:nvSpPr>
        <p:spPr/>
        <p:txBody>
          <a:bodyPr/>
          <a:lstStyle/>
          <a:p>
            <a:fld id="{F91B5EEB-0A60-421D-A0D8-A8D925036D0C}" type="slidenum">
              <a:rPr lang="en-US" smtClean="0"/>
              <a:t>16</a:t>
            </a:fld>
            <a:endParaRPr lang="en-US"/>
          </a:p>
        </p:txBody>
      </p:sp>
    </p:spTree>
    <p:extLst>
      <p:ext uri="{BB962C8B-B14F-4D97-AF65-F5344CB8AC3E}">
        <p14:creationId xmlns:p14="http://schemas.microsoft.com/office/powerpoint/2010/main" val="1073949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1B5EEB-0A60-421D-A0D8-A8D925036D0C}" type="slidenum">
              <a:rPr lang="en-US" smtClean="0"/>
              <a:t>17</a:t>
            </a:fld>
            <a:endParaRPr lang="en-US"/>
          </a:p>
        </p:txBody>
      </p:sp>
    </p:spTree>
    <p:extLst>
      <p:ext uri="{BB962C8B-B14F-4D97-AF65-F5344CB8AC3E}">
        <p14:creationId xmlns:p14="http://schemas.microsoft.com/office/powerpoint/2010/main" val="8830361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summary, establishing paternity creates important legal rights and responsibilities. Free testing is an essential tool in resolving disputes. Dual paternity cases require careful legal analysis. By following Louisiana procedures and best practices, cases can be managed efficiently and professionally.</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91B5EEB-0A60-421D-A0D8-A8D925036D0C}" type="slidenum">
              <a:rPr lang="en-US" smtClean="0"/>
              <a:t>18</a:t>
            </a:fld>
            <a:endParaRPr lang="en-US"/>
          </a:p>
        </p:txBody>
      </p:sp>
    </p:spTree>
    <p:extLst>
      <p:ext uri="{BB962C8B-B14F-4D97-AF65-F5344CB8AC3E}">
        <p14:creationId xmlns:p14="http://schemas.microsoft.com/office/powerpoint/2010/main" val="39415266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Thank you for your attention. I welcome any questions or discussion regarding managing paternity cases in Louisiana.</a:t>
            </a:r>
            <a:endParaRPr lang="en-US" dirty="0"/>
          </a:p>
          <a:p>
            <a:endParaRPr lang="en-US" dirty="0"/>
          </a:p>
        </p:txBody>
      </p:sp>
      <p:sp>
        <p:nvSpPr>
          <p:cNvPr id="4" name="Slide Number Placeholder 3"/>
          <p:cNvSpPr>
            <a:spLocks noGrp="1"/>
          </p:cNvSpPr>
          <p:nvPr>
            <p:ph type="sldNum" sz="quarter" idx="5"/>
          </p:nvPr>
        </p:nvSpPr>
        <p:spPr/>
        <p:txBody>
          <a:bodyPr/>
          <a:lstStyle/>
          <a:p>
            <a:fld id="{F91B5EEB-0A60-421D-A0D8-A8D925036D0C}" type="slidenum">
              <a:rPr lang="en-US" smtClean="0"/>
              <a:t>19</a:t>
            </a:fld>
            <a:endParaRPr lang="en-US"/>
          </a:p>
        </p:txBody>
      </p:sp>
    </p:spTree>
    <p:extLst>
      <p:ext uri="{BB962C8B-B14F-4D97-AF65-F5344CB8AC3E}">
        <p14:creationId xmlns:p14="http://schemas.microsoft.com/office/powerpoint/2010/main" val="619088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will begin by discussing why establishing paternity is important. Then we will review how free testing works in Louisiana, explore the concept of dual paternity, and walk through the legal procedures involved. Finally, we will cover best practices and common challenges when managing these cases.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91B5EEB-0A60-421D-A0D8-A8D925036D0C}" type="slidenum">
              <a:rPr lang="en-US" smtClean="0"/>
              <a:t>2</a:t>
            </a:fld>
            <a:endParaRPr lang="en-US"/>
          </a:p>
        </p:txBody>
      </p:sp>
    </p:spTree>
    <p:extLst>
      <p:ext uri="{BB962C8B-B14F-4D97-AF65-F5344CB8AC3E}">
        <p14:creationId xmlns:p14="http://schemas.microsoft.com/office/powerpoint/2010/main" val="3686310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Establishing paternity creates a legal relationship between a father and a child. This affects child support obligations, custody, visitation, inheritance rights, and access to benefits such as Social Security or health insurance. Beyond legal responsibilities, paternity also provides clarity and stability for the child’s identity and family relationships.</a:t>
            </a:r>
          </a:p>
        </p:txBody>
      </p:sp>
      <p:sp>
        <p:nvSpPr>
          <p:cNvPr id="4" name="Slide Number Placeholder 3"/>
          <p:cNvSpPr>
            <a:spLocks noGrp="1"/>
          </p:cNvSpPr>
          <p:nvPr>
            <p:ph type="sldNum" sz="quarter" idx="5"/>
          </p:nvPr>
        </p:nvSpPr>
        <p:spPr/>
        <p:txBody>
          <a:bodyPr/>
          <a:lstStyle/>
          <a:p>
            <a:fld id="{F91B5EEB-0A60-421D-A0D8-A8D925036D0C}" type="slidenum">
              <a:rPr lang="en-US" smtClean="0"/>
              <a:t>3</a:t>
            </a:fld>
            <a:endParaRPr lang="en-US"/>
          </a:p>
        </p:txBody>
      </p:sp>
    </p:spTree>
    <p:extLst>
      <p:ext uri="{BB962C8B-B14F-4D97-AF65-F5344CB8AC3E}">
        <p14:creationId xmlns:p14="http://schemas.microsoft.com/office/powerpoint/2010/main" val="3573019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Under Louisiana law, there are several ways paternity may be established. A child born during a marriage creates a legal presumption that the husband is the father. Paternity can also be established voluntarily through an acknowledgment signed by both parents. If there is disagreement, the court may determine paternity through legal proceedings and DNA testing.</a:t>
            </a:r>
          </a:p>
          <a:p>
            <a:endParaRPr lang="en-US" dirty="0"/>
          </a:p>
        </p:txBody>
      </p:sp>
      <p:sp>
        <p:nvSpPr>
          <p:cNvPr id="4" name="Slide Number Placeholder 3"/>
          <p:cNvSpPr>
            <a:spLocks noGrp="1"/>
          </p:cNvSpPr>
          <p:nvPr>
            <p:ph type="sldNum" sz="quarter" idx="5"/>
          </p:nvPr>
        </p:nvSpPr>
        <p:spPr/>
        <p:txBody>
          <a:bodyPr/>
          <a:lstStyle/>
          <a:p>
            <a:fld id="{F91B5EEB-0A60-421D-A0D8-A8D925036D0C}" type="slidenum">
              <a:rPr lang="en-US" smtClean="0"/>
              <a:t>4</a:t>
            </a:fld>
            <a:endParaRPr lang="en-US"/>
          </a:p>
        </p:txBody>
      </p:sp>
    </p:spTree>
    <p:extLst>
      <p:ext uri="{BB962C8B-B14F-4D97-AF65-F5344CB8AC3E}">
        <p14:creationId xmlns:p14="http://schemas.microsoft.com/office/powerpoint/2010/main" val="863634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Free paternity testing is typically available when a case is connected to child support enforcement or a court action. The purpose of testing is to determine whether a biological relationship exists between the alleged father and the child. These results are used in administrative and court proceedings.</a:t>
            </a:r>
          </a:p>
          <a:p>
            <a:endParaRPr lang="en-US" dirty="0"/>
          </a:p>
        </p:txBody>
      </p:sp>
      <p:sp>
        <p:nvSpPr>
          <p:cNvPr id="4" name="Slide Number Placeholder 3"/>
          <p:cNvSpPr>
            <a:spLocks noGrp="1"/>
          </p:cNvSpPr>
          <p:nvPr>
            <p:ph type="sldNum" sz="quarter" idx="5"/>
          </p:nvPr>
        </p:nvSpPr>
        <p:spPr/>
        <p:txBody>
          <a:bodyPr/>
          <a:lstStyle/>
          <a:p>
            <a:fld id="{F91B5EEB-0A60-421D-A0D8-A8D925036D0C}" type="slidenum">
              <a:rPr lang="en-US" smtClean="0"/>
              <a:t>5</a:t>
            </a:fld>
            <a:endParaRPr lang="en-US"/>
          </a:p>
        </p:txBody>
      </p:sp>
    </p:spTree>
    <p:extLst>
      <p:ext uri="{BB962C8B-B14F-4D97-AF65-F5344CB8AC3E}">
        <p14:creationId xmlns:p14="http://schemas.microsoft.com/office/powerpoint/2010/main" val="1285547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testing is ordered, participants are scheduled for sample collection. A simple cheek swab is taken from the alleged father and the child, and sometimes the mother. The samples are sent to a certified laboratory for analysis. Results are generally returned within three to four weeks and provided to the court or appropriate agency.</a:t>
            </a:r>
          </a:p>
          <a:p>
            <a:endParaRPr lang="en-US" dirty="0"/>
          </a:p>
        </p:txBody>
      </p:sp>
      <p:sp>
        <p:nvSpPr>
          <p:cNvPr id="4" name="Slide Number Placeholder 3"/>
          <p:cNvSpPr>
            <a:spLocks noGrp="1"/>
          </p:cNvSpPr>
          <p:nvPr>
            <p:ph type="sldNum" sz="quarter" idx="5"/>
          </p:nvPr>
        </p:nvSpPr>
        <p:spPr/>
        <p:txBody>
          <a:bodyPr/>
          <a:lstStyle/>
          <a:p>
            <a:fld id="{F91B5EEB-0A60-421D-A0D8-A8D925036D0C}" type="slidenum">
              <a:rPr lang="en-US" smtClean="0"/>
              <a:t>6</a:t>
            </a:fld>
            <a:endParaRPr lang="en-US"/>
          </a:p>
        </p:txBody>
      </p:sp>
    </p:spTree>
    <p:extLst>
      <p:ext uri="{BB962C8B-B14F-4D97-AF65-F5344CB8AC3E}">
        <p14:creationId xmlns:p14="http://schemas.microsoft.com/office/powerpoint/2010/main" val="4229184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Participants must provide valid identification at the testing appointment. In some cases, a court order is required before testing is conducted. When testing is arranged through child support enforcement, there is typically no cost to the parties involved. It is important to ensure all required documentation is properly completed.</a:t>
            </a:r>
          </a:p>
          <a:p>
            <a:endParaRPr lang="en-US" dirty="0"/>
          </a:p>
        </p:txBody>
      </p:sp>
      <p:sp>
        <p:nvSpPr>
          <p:cNvPr id="4" name="Slide Number Placeholder 3"/>
          <p:cNvSpPr>
            <a:spLocks noGrp="1"/>
          </p:cNvSpPr>
          <p:nvPr>
            <p:ph type="sldNum" sz="quarter" idx="5"/>
          </p:nvPr>
        </p:nvSpPr>
        <p:spPr/>
        <p:txBody>
          <a:bodyPr/>
          <a:lstStyle/>
          <a:p>
            <a:fld id="{F91B5EEB-0A60-421D-A0D8-A8D925036D0C}" type="slidenum">
              <a:rPr lang="en-US" smtClean="0"/>
              <a:t>7</a:t>
            </a:fld>
            <a:endParaRPr lang="en-US"/>
          </a:p>
        </p:txBody>
      </p:sp>
    </p:spTree>
    <p:extLst>
      <p:ext uri="{BB962C8B-B14F-4D97-AF65-F5344CB8AC3E}">
        <p14:creationId xmlns:p14="http://schemas.microsoft.com/office/powerpoint/2010/main" val="1742397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Dual paternity refers to situations where more than one man may have a legal or biological connection to the child. This may arise when there is a presumed legal father, such as a husband, but another individual is identified as the biological father. These cases can become legally complex and must be handled carefully through the court.</a:t>
            </a:r>
            <a:endParaRPr lang="en-US" dirty="0"/>
          </a:p>
        </p:txBody>
      </p:sp>
      <p:sp>
        <p:nvSpPr>
          <p:cNvPr id="4" name="Slide Number Placeholder 3"/>
          <p:cNvSpPr>
            <a:spLocks noGrp="1"/>
          </p:cNvSpPr>
          <p:nvPr>
            <p:ph type="sldNum" sz="quarter" idx="5"/>
          </p:nvPr>
        </p:nvSpPr>
        <p:spPr/>
        <p:txBody>
          <a:bodyPr/>
          <a:lstStyle/>
          <a:p>
            <a:fld id="{F91B5EEB-0A60-421D-A0D8-A8D925036D0C}" type="slidenum">
              <a:rPr lang="en-US" smtClean="0"/>
              <a:t>8</a:t>
            </a:fld>
            <a:endParaRPr lang="en-US"/>
          </a:p>
        </p:txBody>
      </p:sp>
    </p:spTree>
    <p:extLst>
      <p:ext uri="{BB962C8B-B14F-4D97-AF65-F5344CB8AC3E}">
        <p14:creationId xmlns:p14="http://schemas.microsoft.com/office/powerpoint/2010/main" val="1871445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Louisiana, the distinction between a biological father and a legal father is important. A presumed father may have legal rights even if he is not the biological parent, unless the presumption is legally challenged and overturned. Courts focus on statutory requirements and the best interests of the child when resolving these matters.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is the 3-party acknowledgement that recognizes the biological father and disavows the legal father.</a:t>
            </a:r>
          </a:p>
          <a:p>
            <a:r>
              <a:rPr lang="en-US" sz="1200" kern="1200" dirty="0">
                <a:solidFill>
                  <a:schemeClr val="tx1"/>
                </a:solidFill>
                <a:effectLst/>
                <a:latin typeface="+mn-lt"/>
                <a:ea typeface="+mn-ea"/>
                <a:cs typeface="+mn-cs"/>
              </a:rPr>
              <a:t>Paternity must be established by court order for the biological father if there is a legal father.</a:t>
            </a:r>
            <a:endParaRPr lang="en-US" dirty="0"/>
          </a:p>
        </p:txBody>
      </p:sp>
      <p:sp>
        <p:nvSpPr>
          <p:cNvPr id="4" name="Slide Number Placeholder 3"/>
          <p:cNvSpPr>
            <a:spLocks noGrp="1"/>
          </p:cNvSpPr>
          <p:nvPr>
            <p:ph type="sldNum" sz="quarter" idx="5"/>
          </p:nvPr>
        </p:nvSpPr>
        <p:spPr/>
        <p:txBody>
          <a:bodyPr/>
          <a:lstStyle/>
          <a:p>
            <a:fld id="{F91B5EEB-0A60-421D-A0D8-A8D925036D0C}" type="slidenum">
              <a:rPr lang="en-US" smtClean="0"/>
              <a:t>9</a:t>
            </a:fld>
            <a:endParaRPr lang="en-US"/>
          </a:p>
        </p:txBody>
      </p:sp>
    </p:spTree>
    <p:extLst>
      <p:ext uri="{BB962C8B-B14F-4D97-AF65-F5344CB8AC3E}">
        <p14:creationId xmlns:p14="http://schemas.microsoft.com/office/powerpoint/2010/main" val="21683293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2706624"/>
            <a:ext cx="12192000" cy="722376"/>
          </a:xfrm>
        </p:spPr>
        <p:txBody>
          <a:bodyPr anchor="ctr" anchorCtr="0">
            <a:noAutofit/>
          </a:bodyPr>
          <a:lstStyle>
            <a:lvl1pPr algn="ctr">
              <a:defRPr sz="4800">
                <a:solidFill>
                  <a:schemeClr val="bg1"/>
                </a:solidFill>
              </a:defRPr>
            </a:lvl1pPr>
          </a:lstStyle>
          <a:p>
            <a:r>
              <a:rPr lang="en-US" dirty="0"/>
              <a:t>ENTER TITLE</a:t>
            </a:r>
          </a:p>
        </p:txBody>
      </p:sp>
      <p:sp>
        <p:nvSpPr>
          <p:cNvPr id="3" name="Subtitle 2"/>
          <p:cNvSpPr>
            <a:spLocks noGrp="1"/>
          </p:cNvSpPr>
          <p:nvPr>
            <p:ph type="subTitle" idx="1" hasCustomPrompt="1"/>
          </p:nvPr>
        </p:nvSpPr>
        <p:spPr>
          <a:xfrm>
            <a:off x="2895600" y="3429000"/>
            <a:ext cx="6400800" cy="603504"/>
          </a:xfrm>
        </p:spPr>
        <p:txBody>
          <a:bodyPr anchor="ctr" anchorCtr="0"/>
          <a:lstStyle>
            <a:lvl1pPr marL="0" indent="0" algn="ctr">
              <a:buNone/>
              <a:defRPr sz="30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SUBTITLE/DATE</a:t>
            </a:r>
          </a:p>
        </p:txBody>
      </p:sp>
    </p:spTree>
    <p:extLst>
      <p:ext uri="{BB962C8B-B14F-4D97-AF65-F5344CB8AC3E}">
        <p14:creationId xmlns:p14="http://schemas.microsoft.com/office/powerpoint/2010/main" val="8494546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57200"/>
            <a:ext cx="4162425" cy="1600200"/>
          </a:xfrm>
        </p:spPr>
        <p:txBody>
          <a:bodyPr anchor="b"/>
          <a:lstStyle>
            <a:lvl1pPr>
              <a:defRPr sz="3200" baseline="0"/>
            </a:lvl1pPr>
          </a:lstStyle>
          <a:p>
            <a:r>
              <a:rPr lang="en-US" dirty="0"/>
              <a:t>TITLE HERE</a:t>
            </a:r>
          </a:p>
        </p:txBody>
      </p:sp>
      <p:sp>
        <p:nvSpPr>
          <p:cNvPr id="3" name="Picture Placeholder 2"/>
          <p:cNvSpPr>
            <a:spLocks noGrp="1"/>
          </p:cNvSpPr>
          <p:nvPr>
            <p:ph type="pic" idx="1" hasCustomPrompt="1"/>
          </p:nvPr>
        </p:nvSpPr>
        <p:spPr>
          <a:xfrm>
            <a:off x="5183187" y="457201"/>
            <a:ext cx="6408737" cy="5610224"/>
          </a:xfrm>
        </p:spPr>
        <p:txBody>
          <a:bodyPr/>
          <a:lstStyle>
            <a:lvl1pPr marL="0" indent="0">
              <a:buNone/>
              <a:defRPr sz="3200" baseline="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image here</a:t>
            </a:r>
          </a:p>
        </p:txBody>
      </p:sp>
      <p:sp>
        <p:nvSpPr>
          <p:cNvPr id="4" name="Text Placeholder 3"/>
          <p:cNvSpPr>
            <a:spLocks noGrp="1"/>
          </p:cNvSpPr>
          <p:nvPr>
            <p:ph type="body" sz="half" idx="2" hasCustomPrompt="1"/>
          </p:nvPr>
        </p:nvSpPr>
        <p:spPr>
          <a:xfrm>
            <a:off x="609600" y="2057399"/>
            <a:ext cx="4162425" cy="4010025"/>
          </a:xfrm>
        </p:spPr>
        <p:txBody>
          <a:bodyPr/>
          <a:lstStyle>
            <a:lvl1pPr marL="0" indent="0">
              <a:buNone/>
              <a:defRPr sz="20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Enter text here</a:t>
            </a:r>
          </a:p>
        </p:txBody>
      </p:sp>
    </p:spTree>
    <p:extLst>
      <p:ext uri="{BB962C8B-B14F-4D97-AF65-F5344CB8AC3E}">
        <p14:creationId xmlns:p14="http://schemas.microsoft.com/office/powerpoint/2010/main" val="3717347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19125" y="4648200"/>
            <a:ext cx="10972799" cy="719138"/>
          </a:xfrm>
          <a:prstGeom prst="rect">
            <a:avLst/>
          </a:prstGeom>
        </p:spPr>
        <p:txBody>
          <a:bodyPr anchor="ctr" anchorCtr="0">
            <a:noAutofit/>
          </a:bodyPr>
          <a:lstStyle>
            <a:lvl1pPr algn="l">
              <a:defRPr sz="4800" b="1" cap="all" baseline="0">
                <a:solidFill>
                  <a:srgbClr val="003595"/>
                </a:solidFill>
              </a:defRPr>
            </a:lvl1pPr>
          </a:lstStyle>
          <a:p>
            <a:r>
              <a:rPr lang="en-US" dirty="0"/>
              <a:t>Title here</a:t>
            </a:r>
          </a:p>
        </p:txBody>
      </p:sp>
      <p:sp>
        <p:nvSpPr>
          <p:cNvPr id="9" name="Picture Placeholder 2"/>
          <p:cNvSpPr>
            <a:spLocks noGrp="1"/>
          </p:cNvSpPr>
          <p:nvPr>
            <p:ph type="pic" idx="1" hasCustomPrompt="1"/>
          </p:nvPr>
        </p:nvSpPr>
        <p:spPr>
          <a:xfrm>
            <a:off x="619125" y="612775"/>
            <a:ext cx="10972799" cy="4035425"/>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image here</a:t>
            </a:r>
          </a:p>
        </p:txBody>
      </p:sp>
      <p:sp>
        <p:nvSpPr>
          <p:cNvPr id="10" name="Text Placeholder 3"/>
          <p:cNvSpPr>
            <a:spLocks noGrp="1"/>
          </p:cNvSpPr>
          <p:nvPr>
            <p:ph type="body" sz="half" idx="2" hasCustomPrompt="1"/>
          </p:nvPr>
        </p:nvSpPr>
        <p:spPr>
          <a:xfrm>
            <a:off x="619125" y="5367338"/>
            <a:ext cx="10972799" cy="709612"/>
          </a:xfrm>
          <a:prstGeom prst="rect">
            <a:avLst/>
          </a:prstGeom>
        </p:spPr>
        <p:txBody>
          <a:bodyPr>
            <a:normAutofit/>
          </a:bodyPr>
          <a:lstStyle>
            <a:lvl1pPr marL="0" indent="0">
              <a:buNone/>
              <a:defRPr sz="2000">
                <a:solidFill>
                  <a:schemeClr val="bg2">
                    <a:lumMod val="50000"/>
                  </a:schemeClr>
                </a:solidFill>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Enter text here</a:t>
            </a:r>
          </a:p>
        </p:txBody>
      </p:sp>
    </p:spTree>
    <p:extLst>
      <p:ext uri="{BB962C8B-B14F-4D97-AF65-F5344CB8AC3E}">
        <p14:creationId xmlns:p14="http://schemas.microsoft.com/office/powerpoint/2010/main" val="37827557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9125" y="365125"/>
            <a:ext cx="10963275" cy="1325563"/>
          </a:xfrm>
        </p:spPr>
        <p:txBody>
          <a:bodyPr>
            <a:normAutofit/>
          </a:bodyPr>
          <a:lstStyle>
            <a:lvl1pPr>
              <a:defRPr sz="4800"/>
            </a:lvl1pPr>
          </a:lstStyle>
          <a:p>
            <a:r>
              <a:rPr lang="en-US" dirty="0"/>
              <a:t>TITLE HERE</a:t>
            </a:r>
          </a:p>
        </p:txBody>
      </p:sp>
      <p:sp>
        <p:nvSpPr>
          <p:cNvPr id="3" name="Vertical Text Placeholder 2"/>
          <p:cNvSpPr>
            <a:spLocks noGrp="1"/>
          </p:cNvSpPr>
          <p:nvPr>
            <p:ph type="body" orient="vert" idx="1" hasCustomPrompt="1"/>
          </p:nvPr>
        </p:nvSpPr>
        <p:spPr>
          <a:xfrm>
            <a:off x="619125" y="1825625"/>
            <a:ext cx="10963275" cy="4213225"/>
          </a:xfrm>
        </p:spPr>
        <p:txBody>
          <a:bodyPr vert="eaVert"/>
          <a:lstStyle>
            <a:lvl1pPr>
              <a:defRPr baseline="0"/>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25278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724900" y="365125"/>
            <a:ext cx="2628900" cy="5702300"/>
          </a:xfrm>
        </p:spPr>
        <p:txBody>
          <a:bodyPr vert="eaVert">
            <a:normAutofit/>
          </a:bodyPr>
          <a:lstStyle>
            <a:lvl1pPr>
              <a:defRPr sz="4800"/>
            </a:lvl1pPr>
          </a:lstStyle>
          <a:p>
            <a:r>
              <a:rPr lang="en-US" dirty="0"/>
              <a:t>TITLE HERE</a:t>
            </a:r>
          </a:p>
        </p:txBody>
      </p:sp>
      <p:sp>
        <p:nvSpPr>
          <p:cNvPr id="3" name="Vertical Text Placeholder 2"/>
          <p:cNvSpPr>
            <a:spLocks noGrp="1"/>
          </p:cNvSpPr>
          <p:nvPr>
            <p:ph type="body" orient="vert" idx="1" hasCustomPrompt="1"/>
          </p:nvPr>
        </p:nvSpPr>
        <p:spPr>
          <a:xfrm>
            <a:off x="838200" y="365125"/>
            <a:ext cx="7734300" cy="5702300"/>
          </a:xfrm>
        </p:spPr>
        <p:txBody>
          <a:bodyPr vert="eaVert"/>
          <a:lstStyle>
            <a:lvl1pPr>
              <a:defRPr baseline="0">
                <a:latin typeface="Arial" panose="020B0604020202020204" pitchFamily="34" charset="0"/>
                <a:cs typeface="Arial" panose="020B0604020202020204" pitchFamily="34" charset="0"/>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47242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29280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8273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ing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2409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2706624"/>
            <a:ext cx="12192000" cy="722376"/>
          </a:xfrm>
        </p:spPr>
        <p:txBody>
          <a:bodyPr anchor="ctr" anchorCtr="1"/>
          <a:lstStyle>
            <a:lvl1pPr algn="ctr">
              <a:defRPr sz="4800">
                <a:solidFill>
                  <a:schemeClr val="bg1"/>
                </a:solidFill>
              </a:defRPr>
            </a:lvl1pPr>
          </a:lstStyle>
          <a:p>
            <a:r>
              <a:rPr lang="en-US" dirty="0"/>
              <a:t>ENTER TITLE</a:t>
            </a:r>
          </a:p>
        </p:txBody>
      </p:sp>
      <p:sp>
        <p:nvSpPr>
          <p:cNvPr id="3" name="Subtitle 2"/>
          <p:cNvSpPr>
            <a:spLocks noGrp="1"/>
          </p:cNvSpPr>
          <p:nvPr>
            <p:ph type="subTitle" idx="1" hasCustomPrompt="1"/>
          </p:nvPr>
        </p:nvSpPr>
        <p:spPr>
          <a:xfrm>
            <a:off x="2895600" y="3429000"/>
            <a:ext cx="6400800" cy="603504"/>
          </a:xfrm>
        </p:spPr>
        <p:txBody>
          <a:bodyPr anchor="ctr" anchorCtr="0"/>
          <a:lstStyle>
            <a:lvl1pPr marL="0" indent="0" algn="ctr">
              <a:buNone/>
              <a:defRPr sz="30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SUBTITLE/DATE</a:t>
            </a:r>
          </a:p>
        </p:txBody>
      </p:sp>
    </p:spTree>
    <p:extLst>
      <p:ext uri="{BB962C8B-B14F-4D97-AF65-F5344CB8AC3E}">
        <p14:creationId xmlns:p14="http://schemas.microsoft.com/office/powerpoint/2010/main" val="36780960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9125" y="365125"/>
            <a:ext cx="10963275" cy="1325563"/>
          </a:xfrm>
        </p:spPr>
        <p:txBody>
          <a:bodyPr/>
          <a:lstStyle>
            <a:lvl1pPr>
              <a:defRPr baseline="0"/>
            </a:lvl1pPr>
          </a:lstStyle>
          <a:p>
            <a:r>
              <a:rPr lang="en-US" dirty="0"/>
              <a:t>TITLE HERE</a:t>
            </a:r>
          </a:p>
        </p:txBody>
      </p:sp>
      <p:sp>
        <p:nvSpPr>
          <p:cNvPr id="3" name="Content Placeholder 2"/>
          <p:cNvSpPr>
            <a:spLocks noGrp="1"/>
          </p:cNvSpPr>
          <p:nvPr>
            <p:ph idx="1" hasCustomPrompt="1"/>
          </p:nvPr>
        </p:nvSpPr>
        <p:spPr>
          <a:xfrm>
            <a:off x="619125" y="1825625"/>
            <a:ext cx="10963275" cy="4232275"/>
          </a:xfrm>
        </p:spPr>
        <p:txBody>
          <a:bodyPr/>
          <a:lstStyle>
            <a:lvl1pP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93700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9125" y="1709738"/>
            <a:ext cx="10972800" cy="2852737"/>
          </a:xfrm>
        </p:spPr>
        <p:txBody>
          <a:bodyPr anchor="b">
            <a:normAutofit/>
          </a:bodyPr>
          <a:lstStyle>
            <a:lvl1pPr>
              <a:defRPr lang="en-US" sz="2400" b="0" dirty="0">
                <a:solidFill>
                  <a:schemeClr val="bg2">
                    <a:lumMod val="50000"/>
                  </a:schemeClr>
                </a:solidFill>
              </a:defRPr>
            </a:lvl1pPr>
          </a:lstStyle>
          <a:p>
            <a:r>
              <a:rPr lang="en-US" dirty="0"/>
              <a:t>Enter text here</a:t>
            </a:r>
          </a:p>
        </p:txBody>
      </p:sp>
      <p:sp>
        <p:nvSpPr>
          <p:cNvPr id="3" name="Text Placeholder 2"/>
          <p:cNvSpPr>
            <a:spLocks noGrp="1"/>
          </p:cNvSpPr>
          <p:nvPr>
            <p:ph type="body" idx="1" hasCustomPrompt="1"/>
          </p:nvPr>
        </p:nvSpPr>
        <p:spPr>
          <a:xfrm>
            <a:off x="619125" y="4562475"/>
            <a:ext cx="10972800" cy="1527175"/>
          </a:xfrm>
        </p:spPr>
        <p:txBody>
          <a:bodyPr>
            <a:normAutofit/>
          </a:bodyPr>
          <a:lstStyle>
            <a:lvl1pPr marL="0" indent="0">
              <a:buNone/>
              <a:defRPr sz="4800" b="1" baseline="0">
                <a:solidFill>
                  <a:srgbClr val="003595"/>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 HERE</a:t>
            </a:r>
          </a:p>
        </p:txBody>
      </p:sp>
    </p:spTree>
    <p:extLst>
      <p:ext uri="{BB962C8B-B14F-4D97-AF65-F5344CB8AC3E}">
        <p14:creationId xmlns:p14="http://schemas.microsoft.com/office/powerpoint/2010/main" val="2034250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9125" y="365125"/>
            <a:ext cx="10972800" cy="1325563"/>
          </a:xfrm>
        </p:spPr>
        <p:txBody>
          <a:bodyPr>
            <a:normAutofit/>
          </a:bodyPr>
          <a:lstStyle>
            <a:lvl1pPr>
              <a:defRPr sz="4800"/>
            </a:lvl1pPr>
          </a:lstStyle>
          <a:p>
            <a:r>
              <a:rPr lang="en-US" dirty="0"/>
              <a:t>TITLE HERE</a:t>
            </a:r>
          </a:p>
        </p:txBody>
      </p:sp>
      <p:sp>
        <p:nvSpPr>
          <p:cNvPr id="3" name="Content Placeholder 2"/>
          <p:cNvSpPr>
            <a:spLocks noGrp="1"/>
          </p:cNvSpPr>
          <p:nvPr>
            <p:ph sz="half" idx="1" hasCustomPrompt="1"/>
          </p:nvPr>
        </p:nvSpPr>
        <p:spPr>
          <a:xfrm>
            <a:off x="619125" y="1825625"/>
            <a:ext cx="5400675" cy="4232275"/>
          </a:xfrm>
        </p:spPr>
        <p:txBody>
          <a:bodyPr/>
          <a:lstStyle>
            <a:lvl1pPr>
              <a:defRPr baseline="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172199" y="1825625"/>
            <a:ext cx="5419725" cy="423227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98320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9125" y="365126"/>
            <a:ext cx="10972800" cy="1316038"/>
          </a:xfrm>
        </p:spPr>
        <p:txBody>
          <a:bodyPr>
            <a:normAutofit/>
          </a:bodyPr>
          <a:lstStyle>
            <a:lvl1pPr>
              <a:defRPr sz="4800"/>
            </a:lvl1pPr>
          </a:lstStyle>
          <a:p>
            <a:r>
              <a:rPr lang="en-US" dirty="0"/>
              <a:t>TITLE HERE</a:t>
            </a:r>
          </a:p>
        </p:txBody>
      </p:sp>
      <p:sp>
        <p:nvSpPr>
          <p:cNvPr id="3" name="Text Placeholder 2"/>
          <p:cNvSpPr>
            <a:spLocks noGrp="1"/>
          </p:cNvSpPr>
          <p:nvPr>
            <p:ph type="body" idx="1" hasCustomPrompt="1"/>
          </p:nvPr>
        </p:nvSpPr>
        <p:spPr>
          <a:xfrm>
            <a:off x="619126" y="1681163"/>
            <a:ext cx="5378449" cy="823912"/>
          </a:xfrm>
        </p:spPr>
        <p:txBody>
          <a:bodyPr anchor="b">
            <a:normAutofit/>
          </a:bodyPr>
          <a:lstStyle>
            <a:lvl1pPr marL="0" indent="0">
              <a:buNone/>
              <a:defRPr sz="36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 HERE</a:t>
            </a:r>
          </a:p>
        </p:txBody>
      </p:sp>
      <p:sp>
        <p:nvSpPr>
          <p:cNvPr id="4" name="Content Placeholder 3"/>
          <p:cNvSpPr>
            <a:spLocks noGrp="1"/>
          </p:cNvSpPr>
          <p:nvPr>
            <p:ph sz="half" idx="2" hasCustomPrompt="1"/>
          </p:nvPr>
        </p:nvSpPr>
        <p:spPr>
          <a:xfrm>
            <a:off x="619126" y="2505075"/>
            <a:ext cx="5378450" cy="3562350"/>
          </a:xfrm>
        </p:spPr>
        <p:txBody>
          <a:bodyPr/>
          <a:lstStyle>
            <a:lvl1pPr>
              <a:defRPr baseline="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172199" y="1681163"/>
            <a:ext cx="5419725" cy="823912"/>
          </a:xfrm>
        </p:spPr>
        <p:txBody>
          <a:bodyPr anchor="b">
            <a:normAutofit/>
          </a:bodyPr>
          <a:lstStyle>
            <a:lvl1pPr marL="0" indent="0" algn="l">
              <a:buNone/>
              <a:defRPr sz="3600" b="1"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 HERE</a:t>
            </a:r>
          </a:p>
        </p:txBody>
      </p:sp>
      <p:sp>
        <p:nvSpPr>
          <p:cNvPr id="6" name="Content Placeholder 5"/>
          <p:cNvSpPr>
            <a:spLocks noGrp="1"/>
          </p:cNvSpPr>
          <p:nvPr>
            <p:ph sz="quarter" idx="4" hasCustomPrompt="1"/>
          </p:nvPr>
        </p:nvSpPr>
        <p:spPr>
          <a:xfrm>
            <a:off x="6172200" y="2505075"/>
            <a:ext cx="5419724" cy="356235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37818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9125" y="365125"/>
            <a:ext cx="10972800" cy="1325563"/>
          </a:xfrm>
        </p:spPr>
        <p:txBody>
          <a:bodyPr>
            <a:normAutofit/>
          </a:bodyPr>
          <a:lstStyle>
            <a:lvl1pPr>
              <a:defRPr sz="4800"/>
            </a:lvl1pPr>
          </a:lstStyle>
          <a:p>
            <a:r>
              <a:rPr lang="en-US" dirty="0"/>
              <a:t>TITLE HERE</a:t>
            </a:r>
          </a:p>
        </p:txBody>
      </p:sp>
      <p:sp>
        <p:nvSpPr>
          <p:cNvPr id="8" name="Text Placeholder 6"/>
          <p:cNvSpPr>
            <a:spLocks noGrp="1"/>
          </p:cNvSpPr>
          <p:nvPr>
            <p:ph type="body" sz="quarter" idx="13" hasCustomPrompt="1"/>
          </p:nvPr>
        </p:nvSpPr>
        <p:spPr>
          <a:xfrm>
            <a:off x="619125" y="1789906"/>
            <a:ext cx="10972800" cy="4296569"/>
          </a:xfrm>
        </p:spPr>
        <p:txBody>
          <a:bodyPr/>
          <a:lstStyle>
            <a:lvl1pPr>
              <a:defRPr baseline="0"/>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37880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5"/>
          <p:cNvSpPr>
            <a:spLocks noGrp="1"/>
          </p:cNvSpPr>
          <p:nvPr>
            <p:ph type="body" sz="quarter" idx="13" hasCustomPrompt="1"/>
          </p:nvPr>
        </p:nvSpPr>
        <p:spPr>
          <a:xfrm>
            <a:off x="609599" y="576264"/>
            <a:ext cx="10972801" cy="5491162"/>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96265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57200"/>
            <a:ext cx="4162425" cy="1600200"/>
          </a:xfrm>
        </p:spPr>
        <p:txBody>
          <a:bodyPr anchor="b"/>
          <a:lstStyle>
            <a:lvl1pPr>
              <a:defRPr sz="3200">
                <a:latin typeface="Arial" panose="020B0604020202020204" pitchFamily="34" charset="0"/>
                <a:cs typeface="Arial" panose="020B0604020202020204" pitchFamily="34" charset="0"/>
              </a:defRPr>
            </a:lvl1pPr>
          </a:lstStyle>
          <a:p>
            <a:r>
              <a:rPr lang="en-US" dirty="0"/>
              <a:t>TITLE HERE</a:t>
            </a:r>
          </a:p>
        </p:txBody>
      </p:sp>
      <p:sp>
        <p:nvSpPr>
          <p:cNvPr id="3" name="Content Placeholder 2"/>
          <p:cNvSpPr>
            <a:spLocks noGrp="1"/>
          </p:cNvSpPr>
          <p:nvPr>
            <p:ph idx="1" hasCustomPrompt="1"/>
          </p:nvPr>
        </p:nvSpPr>
        <p:spPr>
          <a:xfrm>
            <a:off x="5183187" y="457201"/>
            <a:ext cx="6408737" cy="56102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hasCustomPrompt="1"/>
          </p:nvPr>
        </p:nvSpPr>
        <p:spPr>
          <a:xfrm>
            <a:off x="609600" y="2057399"/>
            <a:ext cx="4162425" cy="40100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Enter text here</a:t>
            </a:r>
          </a:p>
        </p:txBody>
      </p:sp>
    </p:spTree>
    <p:extLst>
      <p:ext uri="{BB962C8B-B14F-4D97-AF65-F5344CB8AC3E}">
        <p14:creationId xmlns:p14="http://schemas.microsoft.com/office/powerpoint/2010/main" val="2581736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100642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61" r:id="rId11"/>
    <p:sldLayoutId id="2147483658" r:id="rId12"/>
    <p:sldLayoutId id="2147483659" r:id="rId13"/>
    <p:sldLayoutId id="2147483662" r:id="rId14"/>
    <p:sldLayoutId id="2147483664" r:id="rId15"/>
    <p:sldLayoutId id="2147483663" r:id="rId16"/>
  </p:sldLayoutIdLst>
  <p:txStyles>
    <p:titleStyle>
      <a:lvl1pPr algn="l" defTabSz="914400" rtl="0" eaLnBrk="1" latinLnBrk="0" hangingPunct="1">
        <a:lnSpc>
          <a:spcPct val="90000"/>
        </a:lnSpc>
        <a:spcBef>
          <a:spcPct val="0"/>
        </a:spcBef>
        <a:buNone/>
        <a:defRPr sz="4000" b="1" kern="1200" baseline="0">
          <a:solidFill>
            <a:srgbClr val="003595"/>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61A60E"/>
        </a:buClr>
        <a:buFont typeface="Wingdings" panose="05000000000000000000" pitchFamily="2" charset="2"/>
        <a:buChar char="§"/>
        <a:defRPr sz="3200" kern="120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Clr>
          <a:srgbClr val="61A60E"/>
        </a:buClr>
        <a:buFont typeface="Arial" panose="020B0604020202020204" pitchFamily="34" charset="0"/>
        <a:buChar char="•"/>
        <a:defRPr sz="2800" kern="1200">
          <a:solidFill>
            <a:schemeClr val="bg2">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61A60E"/>
        </a:buClr>
        <a:buFont typeface="Wingdings" panose="05000000000000000000" pitchFamily="2" charset="2"/>
        <a:buChar char="§"/>
        <a:defRPr sz="2000" kern="1200">
          <a:solidFill>
            <a:schemeClr val="bg2">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61A60E"/>
        </a:buClr>
        <a:buFont typeface="Arial" panose="020B0604020202020204" pitchFamily="34" charset="0"/>
        <a:buChar char="•"/>
        <a:defRPr sz="2000" kern="1200">
          <a:solidFill>
            <a:schemeClr val="bg2">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61A60E"/>
        </a:buClr>
        <a:buFont typeface="Wingdings" panose="05000000000000000000" pitchFamily="2" charset="2"/>
        <a:buChar char="§"/>
        <a:defRPr sz="2000" kern="1200">
          <a:solidFill>
            <a:schemeClr val="bg2">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420471"/>
            <a:ext cx="12192000" cy="824753"/>
          </a:xfrm>
        </p:spPr>
        <p:txBody>
          <a:bodyPr>
            <a:normAutofit/>
          </a:bodyPr>
          <a:lstStyle/>
          <a:p>
            <a:r>
              <a:rPr lang="en-US" dirty="0"/>
              <a:t>Managing Paternity Cases</a:t>
            </a:r>
          </a:p>
        </p:txBody>
      </p:sp>
      <p:sp>
        <p:nvSpPr>
          <p:cNvPr id="3" name="Subtitle 2"/>
          <p:cNvSpPr>
            <a:spLocks noGrp="1"/>
          </p:cNvSpPr>
          <p:nvPr>
            <p:ph type="subTitle" idx="1"/>
          </p:nvPr>
        </p:nvSpPr>
        <p:spPr>
          <a:xfrm>
            <a:off x="2895600" y="3428999"/>
            <a:ext cx="6400800" cy="1008529"/>
          </a:xfrm>
        </p:spPr>
        <p:txBody>
          <a:bodyPr>
            <a:normAutofit fontScale="77500" lnSpcReduction="20000"/>
          </a:bodyPr>
          <a:lstStyle/>
          <a:p>
            <a:r>
              <a:rPr lang="en-US" dirty="0"/>
              <a:t>Free Testing, Dual Paternity, and Legal Procedures</a:t>
            </a:r>
          </a:p>
          <a:p>
            <a:r>
              <a:rPr lang="en-US" dirty="0"/>
              <a:t>By Brandy Williams</a:t>
            </a:r>
          </a:p>
        </p:txBody>
      </p:sp>
    </p:spTree>
    <p:extLst>
      <p:ext uri="{BB962C8B-B14F-4D97-AF65-F5344CB8AC3E}">
        <p14:creationId xmlns:p14="http://schemas.microsoft.com/office/powerpoint/2010/main" val="361287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9D2B3-898C-2BA6-FE94-09EEB22F067C}"/>
              </a:ext>
            </a:extLst>
          </p:cNvPr>
          <p:cNvSpPr>
            <a:spLocks noGrp="1"/>
          </p:cNvSpPr>
          <p:nvPr>
            <p:ph type="title"/>
          </p:nvPr>
        </p:nvSpPr>
        <p:spPr/>
        <p:txBody>
          <a:bodyPr/>
          <a:lstStyle/>
          <a:p>
            <a:pPr algn="ctr"/>
            <a:r>
              <a:rPr lang="en-US" dirty="0"/>
              <a:t>CSE Procedures — Initiating a Case</a:t>
            </a:r>
          </a:p>
        </p:txBody>
      </p:sp>
      <p:sp>
        <p:nvSpPr>
          <p:cNvPr id="3" name="Content Placeholder 2">
            <a:extLst>
              <a:ext uri="{FF2B5EF4-FFF2-40B4-BE49-F238E27FC236}">
                <a16:creationId xmlns:a16="http://schemas.microsoft.com/office/drawing/2014/main" id="{8CC51FC9-98BD-2B46-B1BE-E26D95EFD0B9}"/>
              </a:ext>
            </a:extLst>
          </p:cNvPr>
          <p:cNvSpPr>
            <a:spLocks noGrp="1"/>
          </p:cNvSpPr>
          <p:nvPr>
            <p:ph idx="1"/>
          </p:nvPr>
        </p:nvSpPr>
        <p:spPr/>
        <p:txBody>
          <a:bodyPr>
            <a:normAutofit/>
          </a:bodyPr>
          <a:lstStyle/>
          <a:p>
            <a:pPr marL="514350" indent="-514350">
              <a:buFont typeface="+mj-lt"/>
              <a:buAutoNum type="arabicPeriod"/>
            </a:pPr>
            <a:r>
              <a:rPr lang="en-US" dirty="0"/>
              <a:t>Schedule the parties for DNA testing</a:t>
            </a:r>
          </a:p>
          <a:p>
            <a:pPr marL="514350" indent="-514350">
              <a:buFont typeface="+mj-lt"/>
              <a:buAutoNum type="arabicPeriod"/>
            </a:pPr>
            <a:r>
              <a:rPr lang="en-US" dirty="0"/>
              <a:t>NCP must sign the CSE-19</a:t>
            </a:r>
          </a:p>
          <a:p>
            <a:pPr marL="514350" indent="-514350">
              <a:buFont typeface="+mj-lt"/>
              <a:buAutoNum type="arabicPeriod"/>
            </a:pPr>
            <a:r>
              <a:rPr lang="en-US" dirty="0"/>
              <a:t>All parties are swabbed</a:t>
            </a:r>
          </a:p>
          <a:p>
            <a:pPr marL="514350" indent="-514350">
              <a:buFont typeface="+mj-lt"/>
              <a:buAutoNum type="arabicPeriod"/>
            </a:pPr>
            <a:r>
              <a:rPr lang="en-US" dirty="0"/>
              <a:t>Contact the parties when the results have returned</a:t>
            </a:r>
          </a:p>
          <a:p>
            <a:pPr marL="514350" indent="-514350">
              <a:buFont typeface="+mj-lt"/>
              <a:buAutoNum type="arabicPeriod"/>
            </a:pPr>
            <a:r>
              <a:rPr lang="en-US" dirty="0"/>
              <a:t>Prepare and complete a Consent Paternity Petition or Acknowledgement of Paternity</a:t>
            </a:r>
          </a:p>
          <a:p>
            <a:pPr marL="514350" indent="-514350">
              <a:buFont typeface="+mj-lt"/>
              <a:buAutoNum type="arabicPeriod"/>
            </a:pPr>
            <a:r>
              <a:rPr lang="en-US" dirty="0"/>
              <a:t>Refer case for to establish Paternity or an Obligation</a:t>
            </a:r>
          </a:p>
        </p:txBody>
      </p:sp>
    </p:spTree>
    <p:extLst>
      <p:ext uri="{BB962C8B-B14F-4D97-AF65-F5344CB8AC3E}">
        <p14:creationId xmlns:p14="http://schemas.microsoft.com/office/powerpoint/2010/main" val="108307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1A146D-7727-4CC1-C599-69888B7166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93676F-947F-78B9-BBB9-DD756CFB9DB0}"/>
              </a:ext>
            </a:extLst>
          </p:cNvPr>
          <p:cNvSpPr>
            <a:spLocks noGrp="1"/>
          </p:cNvSpPr>
          <p:nvPr>
            <p:ph type="title"/>
          </p:nvPr>
        </p:nvSpPr>
        <p:spPr/>
        <p:txBody>
          <a:bodyPr/>
          <a:lstStyle/>
          <a:p>
            <a:pPr algn="ctr"/>
            <a:r>
              <a:rPr lang="en-US" dirty="0"/>
              <a:t>Legal Procedures — Initiating a Case</a:t>
            </a:r>
          </a:p>
        </p:txBody>
      </p:sp>
      <p:sp>
        <p:nvSpPr>
          <p:cNvPr id="3" name="Content Placeholder 2">
            <a:extLst>
              <a:ext uri="{FF2B5EF4-FFF2-40B4-BE49-F238E27FC236}">
                <a16:creationId xmlns:a16="http://schemas.microsoft.com/office/drawing/2014/main" id="{B75AA82E-9616-A084-C849-FE0BF0540151}"/>
              </a:ext>
            </a:extLst>
          </p:cNvPr>
          <p:cNvSpPr>
            <a:spLocks noGrp="1"/>
          </p:cNvSpPr>
          <p:nvPr>
            <p:ph idx="1"/>
          </p:nvPr>
        </p:nvSpPr>
        <p:spPr/>
        <p:txBody>
          <a:bodyPr/>
          <a:lstStyle/>
          <a:p>
            <a:pPr marL="514350" indent="-514350">
              <a:buFont typeface="+mj-lt"/>
              <a:buAutoNum type="arabicPeriod"/>
            </a:pPr>
            <a:r>
              <a:rPr lang="en-US" dirty="0"/>
              <a:t>File a Petition for Paternity</a:t>
            </a:r>
          </a:p>
          <a:p>
            <a:pPr marL="514350" indent="-514350">
              <a:buFont typeface="+mj-lt"/>
              <a:buAutoNum type="arabicPeriod"/>
            </a:pPr>
            <a:r>
              <a:rPr lang="en-US" dirty="0"/>
              <a:t>Serve notice to alleged father(s)</a:t>
            </a:r>
          </a:p>
          <a:p>
            <a:pPr marL="514350" indent="-514350">
              <a:buFont typeface="+mj-lt"/>
              <a:buAutoNum type="arabicPeriod"/>
            </a:pPr>
            <a:r>
              <a:rPr lang="en-US" dirty="0"/>
              <a:t>Court hearing</a:t>
            </a:r>
          </a:p>
          <a:p>
            <a:pPr marL="514350" indent="-514350">
              <a:buFont typeface="+mj-lt"/>
              <a:buAutoNum type="arabicPeriod"/>
            </a:pPr>
            <a:r>
              <a:rPr lang="en-US" dirty="0"/>
              <a:t>DNA testing ordered (if necessary)</a:t>
            </a:r>
          </a:p>
          <a:p>
            <a:pPr marL="514350" indent="-514350">
              <a:buFont typeface="+mj-lt"/>
              <a:buAutoNum type="arabicPeriod"/>
            </a:pPr>
            <a:r>
              <a:rPr lang="en-US" dirty="0"/>
              <a:t>Court renders judgment</a:t>
            </a:r>
          </a:p>
        </p:txBody>
      </p:sp>
    </p:spTree>
    <p:extLst>
      <p:ext uri="{BB962C8B-B14F-4D97-AF65-F5344CB8AC3E}">
        <p14:creationId xmlns:p14="http://schemas.microsoft.com/office/powerpoint/2010/main" val="3972404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3205F-6B51-2C54-1832-41169A3D6E7B}"/>
              </a:ext>
            </a:extLst>
          </p:cNvPr>
          <p:cNvSpPr>
            <a:spLocks noGrp="1"/>
          </p:cNvSpPr>
          <p:nvPr>
            <p:ph type="title"/>
          </p:nvPr>
        </p:nvSpPr>
        <p:spPr/>
        <p:txBody>
          <a:bodyPr/>
          <a:lstStyle/>
          <a:p>
            <a:pPr algn="ctr"/>
            <a:r>
              <a:rPr lang="en-US" dirty="0"/>
              <a:t>Court Proceedings</a:t>
            </a:r>
          </a:p>
        </p:txBody>
      </p:sp>
      <p:sp>
        <p:nvSpPr>
          <p:cNvPr id="3" name="Content Placeholder 2">
            <a:extLst>
              <a:ext uri="{FF2B5EF4-FFF2-40B4-BE49-F238E27FC236}">
                <a16:creationId xmlns:a16="http://schemas.microsoft.com/office/drawing/2014/main" id="{A75023EA-41CD-DB52-37BA-6DD045CBF19E}"/>
              </a:ext>
            </a:extLst>
          </p:cNvPr>
          <p:cNvSpPr>
            <a:spLocks noGrp="1"/>
          </p:cNvSpPr>
          <p:nvPr>
            <p:ph idx="1"/>
          </p:nvPr>
        </p:nvSpPr>
        <p:spPr/>
        <p:txBody>
          <a:bodyPr/>
          <a:lstStyle/>
          <a:p>
            <a:pPr marL="0" indent="0">
              <a:buNone/>
            </a:pPr>
            <a:r>
              <a:rPr lang="en-US" b="1" dirty="0"/>
              <a:t>What Happens</a:t>
            </a:r>
          </a:p>
          <a:p>
            <a:r>
              <a:rPr lang="en-US" dirty="0"/>
              <a:t>Testimony and evidence reviewed</a:t>
            </a:r>
          </a:p>
          <a:p>
            <a:r>
              <a:rPr lang="en-US" dirty="0"/>
              <a:t>DNA results admitted</a:t>
            </a:r>
          </a:p>
          <a:p>
            <a:r>
              <a:rPr lang="en-US" dirty="0"/>
              <a:t>Judge determines paternity status</a:t>
            </a:r>
          </a:p>
          <a:p>
            <a:r>
              <a:rPr lang="en-US" dirty="0"/>
              <a:t>Orders for support</a:t>
            </a:r>
          </a:p>
          <a:p>
            <a:r>
              <a:rPr lang="en-US" dirty="0"/>
              <a:t>Helps with custody and visitation</a:t>
            </a:r>
          </a:p>
        </p:txBody>
      </p:sp>
    </p:spTree>
    <p:extLst>
      <p:ext uri="{BB962C8B-B14F-4D97-AF65-F5344CB8AC3E}">
        <p14:creationId xmlns:p14="http://schemas.microsoft.com/office/powerpoint/2010/main" val="812039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8FEA0-5252-68F9-7015-428713C3A351}"/>
              </a:ext>
            </a:extLst>
          </p:cNvPr>
          <p:cNvSpPr>
            <a:spLocks noGrp="1"/>
          </p:cNvSpPr>
          <p:nvPr>
            <p:ph type="title"/>
          </p:nvPr>
        </p:nvSpPr>
        <p:spPr/>
        <p:txBody>
          <a:bodyPr/>
          <a:lstStyle/>
          <a:p>
            <a:pPr algn="ctr"/>
            <a:r>
              <a:rPr lang="en-US" dirty="0"/>
              <a:t>Child Support and Custody</a:t>
            </a:r>
          </a:p>
        </p:txBody>
      </p:sp>
      <p:sp>
        <p:nvSpPr>
          <p:cNvPr id="3" name="Content Placeholder 2">
            <a:extLst>
              <a:ext uri="{FF2B5EF4-FFF2-40B4-BE49-F238E27FC236}">
                <a16:creationId xmlns:a16="http://schemas.microsoft.com/office/drawing/2014/main" id="{6E39F34E-8433-EA03-D81B-5830F7E580C7}"/>
              </a:ext>
            </a:extLst>
          </p:cNvPr>
          <p:cNvSpPr>
            <a:spLocks noGrp="1"/>
          </p:cNvSpPr>
          <p:nvPr>
            <p:ph idx="1"/>
          </p:nvPr>
        </p:nvSpPr>
        <p:spPr/>
        <p:txBody>
          <a:bodyPr/>
          <a:lstStyle/>
          <a:p>
            <a:pPr marL="0" indent="0">
              <a:buNone/>
            </a:pPr>
            <a:r>
              <a:rPr lang="en-US" b="1" dirty="0"/>
              <a:t>After Paternity is Established</a:t>
            </a:r>
          </a:p>
          <a:p>
            <a:r>
              <a:rPr lang="en-US" dirty="0"/>
              <a:t>Child support guidelines applied</a:t>
            </a:r>
          </a:p>
          <a:p>
            <a:r>
              <a:rPr lang="en-US" dirty="0"/>
              <a:t>Custody &amp; visitation may be negotiated </a:t>
            </a:r>
          </a:p>
          <a:p>
            <a:r>
              <a:rPr lang="en-US" dirty="0"/>
              <a:t>Modifications may be requested later</a:t>
            </a:r>
          </a:p>
        </p:txBody>
      </p:sp>
    </p:spTree>
    <p:extLst>
      <p:ext uri="{BB962C8B-B14F-4D97-AF65-F5344CB8AC3E}">
        <p14:creationId xmlns:p14="http://schemas.microsoft.com/office/powerpoint/2010/main" val="33200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74C8A-1AF4-6A7A-C081-1EFCE0D55F77}"/>
              </a:ext>
            </a:extLst>
          </p:cNvPr>
          <p:cNvSpPr>
            <a:spLocks noGrp="1"/>
          </p:cNvSpPr>
          <p:nvPr>
            <p:ph type="title"/>
          </p:nvPr>
        </p:nvSpPr>
        <p:spPr/>
        <p:txBody>
          <a:bodyPr/>
          <a:lstStyle/>
          <a:p>
            <a:pPr algn="ctr"/>
            <a:r>
              <a:rPr lang="en-US" dirty="0"/>
              <a:t>Best Practices in Managing Cases</a:t>
            </a:r>
          </a:p>
        </p:txBody>
      </p:sp>
      <p:sp>
        <p:nvSpPr>
          <p:cNvPr id="3" name="Content Placeholder 2">
            <a:extLst>
              <a:ext uri="{FF2B5EF4-FFF2-40B4-BE49-F238E27FC236}">
                <a16:creationId xmlns:a16="http://schemas.microsoft.com/office/drawing/2014/main" id="{137000CF-7821-F4A1-D06E-46B671175422}"/>
              </a:ext>
            </a:extLst>
          </p:cNvPr>
          <p:cNvSpPr>
            <a:spLocks noGrp="1"/>
          </p:cNvSpPr>
          <p:nvPr>
            <p:ph idx="1"/>
          </p:nvPr>
        </p:nvSpPr>
        <p:spPr/>
        <p:txBody>
          <a:bodyPr/>
          <a:lstStyle/>
          <a:p>
            <a:pPr marL="0" indent="0">
              <a:buNone/>
            </a:pPr>
            <a:r>
              <a:rPr lang="en-US" dirty="0"/>
              <a:t>✔ Prompt referral for DNA testing</a:t>
            </a:r>
          </a:p>
          <a:p>
            <a:pPr marL="0" indent="0">
              <a:buNone/>
            </a:pPr>
            <a:r>
              <a:rPr lang="en-US" dirty="0"/>
              <a:t>✔ Clear documentation of all contacts and filings</a:t>
            </a:r>
          </a:p>
          <a:p>
            <a:pPr marL="0" indent="0">
              <a:buNone/>
            </a:pPr>
            <a:r>
              <a:rPr lang="en-US" dirty="0"/>
              <a:t>✔ Communicate options and rights to parents</a:t>
            </a:r>
          </a:p>
          <a:p>
            <a:pPr marL="0" indent="0">
              <a:buNone/>
            </a:pPr>
            <a:r>
              <a:rPr lang="en-US" dirty="0"/>
              <a:t>✔ Follow court timelines strictly</a:t>
            </a:r>
          </a:p>
          <a:p>
            <a:pPr marL="0" indent="0">
              <a:buNone/>
            </a:pPr>
            <a:r>
              <a:rPr lang="en-US" dirty="0"/>
              <a:t>✔ Use standardized forms and checklists</a:t>
            </a:r>
          </a:p>
        </p:txBody>
      </p:sp>
    </p:spTree>
    <p:extLst>
      <p:ext uri="{BB962C8B-B14F-4D97-AF65-F5344CB8AC3E}">
        <p14:creationId xmlns:p14="http://schemas.microsoft.com/office/powerpoint/2010/main" val="3788433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89701-3781-6EE6-EDAC-12BBAD69F34F}"/>
              </a:ext>
            </a:extLst>
          </p:cNvPr>
          <p:cNvSpPr>
            <a:spLocks noGrp="1"/>
          </p:cNvSpPr>
          <p:nvPr>
            <p:ph type="title"/>
          </p:nvPr>
        </p:nvSpPr>
        <p:spPr/>
        <p:txBody>
          <a:bodyPr/>
          <a:lstStyle/>
          <a:p>
            <a:pPr algn="ctr"/>
            <a:r>
              <a:rPr lang="en-US" dirty="0"/>
              <a:t>Common Challenges</a:t>
            </a:r>
          </a:p>
        </p:txBody>
      </p:sp>
      <p:sp>
        <p:nvSpPr>
          <p:cNvPr id="3" name="Content Placeholder 2">
            <a:extLst>
              <a:ext uri="{FF2B5EF4-FFF2-40B4-BE49-F238E27FC236}">
                <a16:creationId xmlns:a16="http://schemas.microsoft.com/office/drawing/2014/main" id="{EF1BB0E2-46B4-BD0D-EF92-CFA8AD2C9F82}"/>
              </a:ext>
            </a:extLst>
          </p:cNvPr>
          <p:cNvSpPr>
            <a:spLocks noGrp="1"/>
          </p:cNvSpPr>
          <p:nvPr>
            <p:ph idx="1"/>
          </p:nvPr>
        </p:nvSpPr>
        <p:spPr/>
        <p:txBody>
          <a:bodyPr>
            <a:normAutofit fontScale="92500" lnSpcReduction="20000"/>
          </a:bodyPr>
          <a:lstStyle/>
          <a:p>
            <a:pPr marL="0" indent="0">
              <a:buNone/>
            </a:pPr>
            <a:r>
              <a:rPr lang="en-US" b="1" dirty="0"/>
              <a:t>Examples</a:t>
            </a:r>
          </a:p>
          <a:p>
            <a:r>
              <a:rPr lang="en-US" dirty="0"/>
              <a:t>Noncompliance with testing orders</a:t>
            </a:r>
          </a:p>
          <a:p>
            <a:r>
              <a:rPr lang="en-US" dirty="0"/>
              <a:t>Conflicting test results</a:t>
            </a:r>
          </a:p>
          <a:p>
            <a:r>
              <a:rPr lang="en-US" dirty="0"/>
              <a:t>Multiple alleged fathers</a:t>
            </a:r>
          </a:p>
          <a:p>
            <a:r>
              <a:rPr lang="en-US" dirty="0"/>
              <a:t>Reluctance to participate</a:t>
            </a:r>
          </a:p>
          <a:p>
            <a:pPr marL="0" indent="0">
              <a:buNone/>
            </a:pPr>
            <a:r>
              <a:rPr lang="en-US" b="1" dirty="0"/>
              <a:t>Solutions</a:t>
            </a:r>
          </a:p>
          <a:p>
            <a:r>
              <a:rPr lang="en-US" dirty="0"/>
              <a:t>Court enforcement</a:t>
            </a:r>
          </a:p>
          <a:p>
            <a:r>
              <a:rPr lang="en-US" dirty="0"/>
              <a:t>Legal counsel</a:t>
            </a:r>
          </a:p>
          <a:p>
            <a:r>
              <a:rPr lang="en-US" dirty="0"/>
              <a:t>Mediation</a:t>
            </a:r>
          </a:p>
        </p:txBody>
      </p:sp>
    </p:spTree>
    <p:extLst>
      <p:ext uri="{BB962C8B-B14F-4D97-AF65-F5344CB8AC3E}">
        <p14:creationId xmlns:p14="http://schemas.microsoft.com/office/powerpoint/2010/main" val="2022707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A802E-FC16-54A0-4782-5E8747035E0A}"/>
              </a:ext>
            </a:extLst>
          </p:cNvPr>
          <p:cNvSpPr>
            <a:spLocks noGrp="1"/>
          </p:cNvSpPr>
          <p:nvPr>
            <p:ph type="title"/>
          </p:nvPr>
        </p:nvSpPr>
        <p:spPr/>
        <p:txBody>
          <a:bodyPr/>
          <a:lstStyle/>
          <a:p>
            <a:pPr algn="ctr"/>
            <a:r>
              <a:rPr lang="en-US" dirty="0"/>
              <a:t>Resources</a:t>
            </a:r>
          </a:p>
        </p:txBody>
      </p:sp>
      <p:sp>
        <p:nvSpPr>
          <p:cNvPr id="3" name="Content Placeholder 2">
            <a:extLst>
              <a:ext uri="{FF2B5EF4-FFF2-40B4-BE49-F238E27FC236}">
                <a16:creationId xmlns:a16="http://schemas.microsoft.com/office/drawing/2014/main" id="{1A184B48-93DF-4D6A-2C1E-20CC705CAFBE}"/>
              </a:ext>
            </a:extLst>
          </p:cNvPr>
          <p:cNvSpPr>
            <a:spLocks noGrp="1"/>
          </p:cNvSpPr>
          <p:nvPr>
            <p:ph idx="1"/>
          </p:nvPr>
        </p:nvSpPr>
        <p:spPr/>
        <p:txBody>
          <a:bodyPr/>
          <a:lstStyle/>
          <a:p>
            <a:pPr marL="0" indent="0">
              <a:buNone/>
            </a:pPr>
            <a:r>
              <a:rPr lang="en-US" b="1" dirty="0"/>
              <a:t>Helpful Contacts</a:t>
            </a:r>
          </a:p>
          <a:p>
            <a:r>
              <a:rPr lang="en-US" dirty="0"/>
              <a:t>Louisiana Department of Children &amp; Family Services</a:t>
            </a:r>
          </a:p>
          <a:p>
            <a:r>
              <a:rPr lang="en-US" dirty="0"/>
              <a:t>Local Family Court Clerks</a:t>
            </a:r>
          </a:p>
          <a:p>
            <a:r>
              <a:rPr lang="en-US" dirty="0"/>
              <a:t>Legal aid organizations</a:t>
            </a:r>
          </a:p>
          <a:p>
            <a:r>
              <a:rPr lang="en-US" dirty="0"/>
              <a:t>Paternity testing providers </a:t>
            </a:r>
          </a:p>
          <a:p>
            <a:pPr lvl="1"/>
            <a:r>
              <a:rPr lang="en-US" dirty="0"/>
              <a:t>(LabCorp – North &amp; DDC – South)</a:t>
            </a:r>
          </a:p>
        </p:txBody>
      </p:sp>
    </p:spTree>
    <p:extLst>
      <p:ext uri="{BB962C8B-B14F-4D97-AF65-F5344CB8AC3E}">
        <p14:creationId xmlns:p14="http://schemas.microsoft.com/office/powerpoint/2010/main" val="1564506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F235E-32B0-1C8D-2F9C-BB22B35AB091}"/>
              </a:ext>
            </a:extLst>
          </p:cNvPr>
          <p:cNvSpPr>
            <a:spLocks noGrp="1"/>
          </p:cNvSpPr>
          <p:nvPr>
            <p:ph type="title"/>
          </p:nvPr>
        </p:nvSpPr>
        <p:spPr/>
        <p:txBody>
          <a:bodyPr/>
          <a:lstStyle/>
          <a:p>
            <a:pPr algn="ctr"/>
            <a:r>
              <a:rPr lang="en-US" dirty="0"/>
              <a:t>CSE Policy</a:t>
            </a:r>
          </a:p>
        </p:txBody>
      </p:sp>
      <p:sp>
        <p:nvSpPr>
          <p:cNvPr id="3" name="Content Placeholder 2">
            <a:extLst>
              <a:ext uri="{FF2B5EF4-FFF2-40B4-BE49-F238E27FC236}">
                <a16:creationId xmlns:a16="http://schemas.microsoft.com/office/drawing/2014/main" id="{67133478-DAD1-443E-BBB1-9E0E294BAD05}"/>
              </a:ext>
            </a:extLst>
          </p:cNvPr>
          <p:cNvSpPr>
            <a:spLocks noGrp="1"/>
          </p:cNvSpPr>
          <p:nvPr>
            <p:ph idx="1"/>
          </p:nvPr>
        </p:nvSpPr>
        <p:spPr>
          <a:xfrm>
            <a:off x="619125" y="1470991"/>
            <a:ext cx="10963275" cy="4876800"/>
          </a:xfrm>
        </p:spPr>
        <p:txBody>
          <a:bodyPr>
            <a:normAutofit/>
          </a:bodyPr>
          <a:lstStyle/>
          <a:p>
            <a:r>
              <a:rPr lang="en-US" dirty="0"/>
              <a:t>G-210 Overview</a:t>
            </a:r>
          </a:p>
          <a:p>
            <a:r>
              <a:rPr lang="en-US" dirty="0"/>
              <a:t>G-220 Presumption of Paternity</a:t>
            </a:r>
          </a:p>
          <a:p>
            <a:r>
              <a:rPr lang="en-US" dirty="0"/>
              <a:t>G-230 Acknowledgement of Paternity</a:t>
            </a:r>
          </a:p>
          <a:p>
            <a:r>
              <a:rPr lang="en-US" dirty="0"/>
              <a:t>G-240 Contested Paternity</a:t>
            </a:r>
          </a:p>
          <a:p>
            <a:r>
              <a:rPr lang="en-US" dirty="0"/>
              <a:t>G-250 Paternity and Support Involving Minor Parents</a:t>
            </a:r>
          </a:p>
          <a:p>
            <a:r>
              <a:rPr lang="en-US" dirty="0"/>
              <a:t>G-260 Genetic Testing Excludes Alleged Father</a:t>
            </a:r>
          </a:p>
          <a:p>
            <a:r>
              <a:rPr lang="en-US" dirty="0"/>
              <a:t>G-280 Birth Certificate to Establish Paternity</a:t>
            </a:r>
          </a:p>
          <a:p>
            <a:r>
              <a:rPr lang="en-US" dirty="0"/>
              <a:t>G-510 Paternity Disestablishment</a:t>
            </a:r>
          </a:p>
          <a:p>
            <a:endParaRPr lang="en-US" dirty="0"/>
          </a:p>
        </p:txBody>
      </p:sp>
    </p:spTree>
    <p:extLst>
      <p:ext uri="{BB962C8B-B14F-4D97-AF65-F5344CB8AC3E}">
        <p14:creationId xmlns:p14="http://schemas.microsoft.com/office/powerpoint/2010/main" val="327341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050EB-1D9C-2933-2219-713B03848CEA}"/>
              </a:ext>
            </a:extLst>
          </p:cNvPr>
          <p:cNvSpPr>
            <a:spLocks noGrp="1"/>
          </p:cNvSpPr>
          <p:nvPr>
            <p:ph type="title"/>
          </p:nvPr>
        </p:nvSpPr>
        <p:spPr/>
        <p:txBody>
          <a:bodyPr/>
          <a:lstStyle/>
          <a:p>
            <a:pPr algn="ctr"/>
            <a:r>
              <a:rPr lang="en-US" dirty="0"/>
              <a:t>Summary</a:t>
            </a:r>
          </a:p>
        </p:txBody>
      </p:sp>
      <p:sp>
        <p:nvSpPr>
          <p:cNvPr id="3" name="Content Placeholder 2">
            <a:extLst>
              <a:ext uri="{FF2B5EF4-FFF2-40B4-BE49-F238E27FC236}">
                <a16:creationId xmlns:a16="http://schemas.microsoft.com/office/drawing/2014/main" id="{68B51E1F-3787-C0B9-3ED8-69AE3AE85DC0}"/>
              </a:ext>
            </a:extLst>
          </p:cNvPr>
          <p:cNvSpPr>
            <a:spLocks noGrp="1"/>
          </p:cNvSpPr>
          <p:nvPr>
            <p:ph idx="1"/>
          </p:nvPr>
        </p:nvSpPr>
        <p:spPr/>
        <p:txBody>
          <a:bodyPr/>
          <a:lstStyle/>
          <a:p>
            <a:r>
              <a:rPr lang="en-US" dirty="0"/>
              <a:t>Paternity affects rights and responsibilities</a:t>
            </a:r>
          </a:p>
          <a:p>
            <a:r>
              <a:rPr lang="en-US" dirty="0"/>
              <a:t>Free testing is available and widely used</a:t>
            </a:r>
          </a:p>
          <a:p>
            <a:r>
              <a:rPr lang="en-US" dirty="0"/>
              <a:t>Dual paternity has legal complexities</a:t>
            </a:r>
          </a:p>
          <a:p>
            <a:r>
              <a:rPr lang="en-US" dirty="0"/>
              <a:t>Louisiana law has clear procedures</a:t>
            </a:r>
          </a:p>
          <a:p>
            <a:r>
              <a:rPr lang="en-US" dirty="0"/>
              <a:t>Effective case management improves outcomes</a:t>
            </a:r>
          </a:p>
        </p:txBody>
      </p:sp>
    </p:spTree>
    <p:extLst>
      <p:ext uri="{BB962C8B-B14F-4D97-AF65-F5344CB8AC3E}">
        <p14:creationId xmlns:p14="http://schemas.microsoft.com/office/powerpoint/2010/main" val="449634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93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Overview</a:t>
            </a:r>
          </a:p>
        </p:txBody>
      </p:sp>
      <p:sp>
        <p:nvSpPr>
          <p:cNvPr id="3" name="Content Placeholder 2"/>
          <p:cNvSpPr>
            <a:spLocks noGrp="1"/>
          </p:cNvSpPr>
          <p:nvPr>
            <p:ph idx="1"/>
          </p:nvPr>
        </p:nvSpPr>
        <p:spPr/>
        <p:txBody>
          <a:bodyPr/>
          <a:lstStyle/>
          <a:p>
            <a:r>
              <a:rPr lang="en-US" dirty="0"/>
              <a:t>Why Paternity Matters</a:t>
            </a:r>
          </a:p>
          <a:p>
            <a:r>
              <a:rPr lang="en-US" dirty="0"/>
              <a:t>Free Paternity Testing Options</a:t>
            </a:r>
          </a:p>
          <a:p>
            <a:r>
              <a:rPr lang="en-US" dirty="0"/>
              <a:t>Dual Paternity Explained</a:t>
            </a:r>
          </a:p>
          <a:p>
            <a:r>
              <a:rPr lang="en-US" dirty="0"/>
              <a:t>Legal Processes in Louisiana</a:t>
            </a:r>
          </a:p>
          <a:p>
            <a:r>
              <a:rPr lang="en-US" dirty="0"/>
              <a:t>Best Practices for Case Management</a:t>
            </a:r>
          </a:p>
          <a:p>
            <a:r>
              <a:rPr lang="en-US" dirty="0"/>
              <a:t>Questions &amp; Next Steps</a:t>
            </a:r>
          </a:p>
        </p:txBody>
      </p:sp>
    </p:spTree>
    <p:extLst>
      <p:ext uri="{BB962C8B-B14F-4D97-AF65-F5344CB8AC3E}">
        <p14:creationId xmlns:p14="http://schemas.microsoft.com/office/powerpoint/2010/main" val="1282550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FA7F2-DAD1-30A2-4712-CE83759BC2F9}"/>
              </a:ext>
            </a:extLst>
          </p:cNvPr>
          <p:cNvSpPr>
            <a:spLocks noGrp="1"/>
          </p:cNvSpPr>
          <p:nvPr>
            <p:ph type="title"/>
          </p:nvPr>
        </p:nvSpPr>
        <p:spPr/>
        <p:txBody>
          <a:bodyPr/>
          <a:lstStyle/>
          <a:p>
            <a:pPr algn="ctr"/>
            <a:r>
              <a:rPr lang="en-US" dirty="0"/>
              <a:t>Why Paternity Matters</a:t>
            </a:r>
          </a:p>
        </p:txBody>
      </p:sp>
      <p:sp>
        <p:nvSpPr>
          <p:cNvPr id="3" name="Content Placeholder 2">
            <a:extLst>
              <a:ext uri="{FF2B5EF4-FFF2-40B4-BE49-F238E27FC236}">
                <a16:creationId xmlns:a16="http://schemas.microsoft.com/office/drawing/2014/main" id="{42ED3A03-04E1-FD97-7B39-1F36F056D9E7}"/>
              </a:ext>
            </a:extLst>
          </p:cNvPr>
          <p:cNvSpPr>
            <a:spLocks noGrp="1"/>
          </p:cNvSpPr>
          <p:nvPr>
            <p:ph idx="1"/>
          </p:nvPr>
        </p:nvSpPr>
        <p:spPr/>
        <p:txBody>
          <a:bodyPr/>
          <a:lstStyle/>
          <a:p>
            <a:r>
              <a:rPr lang="en-US" dirty="0"/>
              <a:t>Establishes legal fatherhood</a:t>
            </a:r>
          </a:p>
          <a:p>
            <a:r>
              <a:rPr lang="en-US" dirty="0"/>
              <a:t>Impacts child support, custody, and visitation</a:t>
            </a:r>
          </a:p>
          <a:p>
            <a:r>
              <a:rPr lang="en-US" dirty="0"/>
              <a:t>Access to benefits (health, inheritance, social security)</a:t>
            </a:r>
          </a:p>
          <a:p>
            <a:r>
              <a:rPr lang="en-US" dirty="0"/>
              <a:t>Emotional and identity significance</a:t>
            </a:r>
          </a:p>
        </p:txBody>
      </p:sp>
    </p:spTree>
    <p:extLst>
      <p:ext uri="{BB962C8B-B14F-4D97-AF65-F5344CB8AC3E}">
        <p14:creationId xmlns:p14="http://schemas.microsoft.com/office/powerpoint/2010/main" val="1873017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21CF0-2355-4D49-1411-C2F6C25BE777}"/>
              </a:ext>
            </a:extLst>
          </p:cNvPr>
          <p:cNvSpPr>
            <a:spLocks noGrp="1"/>
          </p:cNvSpPr>
          <p:nvPr>
            <p:ph type="title"/>
          </p:nvPr>
        </p:nvSpPr>
        <p:spPr/>
        <p:txBody>
          <a:bodyPr/>
          <a:lstStyle/>
          <a:p>
            <a:pPr algn="ctr"/>
            <a:r>
              <a:rPr lang="en-US" dirty="0"/>
              <a:t>Louisiana Paternity Law (Basics)</a:t>
            </a:r>
          </a:p>
        </p:txBody>
      </p:sp>
      <p:sp>
        <p:nvSpPr>
          <p:cNvPr id="3" name="Content Placeholder 2">
            <a:extLst>
              <a:ext uri="{FF2B5EF4-FFF2-40B4-BE49-F238E27FC236}">
                <a16:creationId xmlns:a16="http://schemas.microsoft.com/office/drawing/2014/main" id="{8ED154D2-E26F-6EAF-E8B8-B03A7DF417A5}"/>
              </a:ext>
            </a:extLst>
          </p:cNvPr>
          <p:cNvSpPr>
            <a:spLocks noGrp="1"/>
          </p:cNvSpPr>
          <p:nvPr>
            <p:ph idx="1"/>
          </p:nvPr>
        </p:nvSpPr>
        <p:spPr/>
        <p:txBody>
          <a:bodyPr/>
          <a:lstStyle/>
          <a:p>
            <a:r>
              <a:rPr lang="en-US" dirty="0"/>
              <a:t>Presumption of paternity</a:t>
            </a:r>
          </a:p>
          <a:p>
            <a:r>
              <a:rPr lang="en-US" dirty="0"/>
              <a:t>Voluntary acknowledgment</a:t>
            </a:r>
          </a:p>
          <a:p>
            <a:r>
              <a:rPr lang="en-US" dirty="0"/>
              <a:t>Court-ordered establishment</a:t>
            </a:r>
          </a:p>
          <a:p>
            <a:r>
              <a:rPr lang="en-US" dirty="0"/>
              <a:t>Rights and responsibilities from </a:t>
            </a:r>
            <a:r>
              <a:rPr lang="en-US"/>
              <a:t>day one</a:t>
            </a:r>
            <a:endParaRPr lang="en-US" dirty="0"/>
          </a:p>
        </p:txBody>
      </p:sp>
    </p:spTree>
    <p:extLst>
      <p:ext uri="{BB962C8B-B14F-4D97-AF65-F5344CB8AC3E}">
        <p14:creationId xmlns:p14="http://schemas.microsoft.com/office/powerpoint/2010/main" val="3816969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235C8-15F1-FE94-FA8F-69186D467DCF}"/>
              </a:ext>
            </a:extLst>
          </p:cNvPr>
          <p:cNvSpPr>
            <a:spLocks noGrp="1"/>
          </p:cNvSpPr>
          <p:nvPr>
            <p:ph type="title"/>
          </p:nvPr>
        </p:nvSpPr>
        <p:spPr/>
        <p:txBody>
          <a:bodyPr/>
          <a:lstStyle/>
          <a:p>
            <a:pPr algn="ctr"/>
            <a:r>
              <a:rPr lang="en-US" dirty="0"/>
              <a:t>Free Paternity Testing — Overview</a:t>
            </a:r>
          </a:p>
        </p:txBody>
      </p:sp>
      <p:sp>
        <p:nvSpPr>
          <p:cNvPr id="3" name="Content Placeholder 2">
            <a:extLst>
              <a:ext uri="{FF2B5EF4-FFF2-40B4-BE49-F238E27FC236}">
                <a16:creationId xmlns:a16="http://schemas.microsoft.com/office/drawing/2014/main" id="{30EE69DB-7DB1-9FA1-94FF-F2552F047717}"/>
              </a:ext>
            </a:extLst>
          </p:cNvPr>
          <p:cNvSpPr>
            <a:spLocks noGrp="1"/>
          </p:cNvSpPr>
          <p:nvPr>
            <p:ph idx="1"/>
          </p:nvPr>
        </p:nvSpPr>
        <p:spPr/>
        <p:txBody>
          <a:bodyPr>
            <a:normAutofit lnSpcReduction="10000"/>
          </a:bodyPr>
          <a:lstStyle/>
          <a:p>
            <a:pPr marL="0" indent="0">
              <a:buNone/>
            </a:pPr>
            <a:r>
              <a:rPr lang="en-US" b="1" dirty="0"/>
              <a:t>Purpose</a:t>
            </a:r>
          </a:p>
          <a:p>
            <a:r>
              <a:rPr lang="en-US" dirty="0"/>
              <a:t>Confirm genetic relationship</a:t>
            </a:r>
          </a:p>
          <a:p>
            <a:r>
              <a:rPr lang="en-US" dirty="0"/>
              <a:t>Used for legal and administrative purposes</a:t>
            </a:r>
          </a:p>
          <a:p>
            <a:pPr marL="0" indent="0">
              <a:buNone/>
            </a:pPr>
            <a:r>
              <a:rPr lang="en-US" b="1" dirty="0"/>
              <a:t>Who Qualifies</a:t>
            </a:r>
          </a:p>
          <a:p>
            <a:r>
              <a:rPr lang="en-US" dirty="0"/>
              <a:t>Parents involved in child support cases</a:t>
            </a:r>
          </a:p>
          <a:p>
            <a:r>
              <a:rPr lang="en-US" dirty="0"/>
              <a:t>Child welfare cases</a:t>
            </a:r>
          </a:p>
          <a:p>
            <a:r>
              <a:rPr lang="en-US" dirty="0"/>
              <a:t>Court orders (No fee paid at the time of testing but may be assessed when DNA is court ordered.) </a:t>
            </a:r>
          </a:p>
        </p:txBody>
      </p:sp>
    </p:spTree>
    <p:extLst>
      <p:ext uri="{BB962C8B-B14F-4D97-AF65-F5344CB8AC3E}">
        <p14:creationId xmlns:p14="http://schemas.microsoft.com/office/powerpoint/2010/main" val="2951414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AE8A0-B79E-29EE-7C20-F369CF5AA3C8}"/>
              </a:ext>
            </a:extLst>
          </p:cNvPr>
          <p:cNvSpPr>
            <a:spLocks noGrp="1"/>
          </p:cNvSpPr>
          <p:nvPr>
            <p:ph type="title"/>
          </p:nvPr>
        </p:nvSpPr>
        <p:spPr/>
        <p:txBody>
          <a:bodyPr/>
          <a:lstStyle/>
          <a:p>
            <a:pPr algn="ctr"/>
            <a:r>
              <a:rPr lang="en-US" dirty="0"/>
              <a:t>Free Testing — How It Works</a:t>
            </a:r>
          </a:p>
        </p:txBody>
      </p:sp>
      <p:sp>
        <p:nvSpPr>
          <p:cNvPr id="3" name="Content Placeholder 2">
            <a:extLst>
              <a:ext uri="{FF2B5EF4-FFF2-40B4-BE49-F238E27FC236}">
                <a16:creationId xmlns:a16="http://schemas.microsoft.com/office/drawing/2014/main" id="{9E1D30A1-2A4E-F258-57C1-92D66F72EA12}"/>
              </a:ext>
            </a:extLst>
          </p:cNvPr>
          <p:cNvSpPr>
            <a:spLocks noGrp="1"/>
          </p:cNvSpPr>
          <p:nvPr>
            <p:ph idx="1"/>
          </p:nvPr>
        </p:nvSpPr>
        <p:spPr/>
        <p:txBody>
          <a:bodyPr>
            <a:normAutofit lnSpcReduction="10000"/>
          </a:bodyPr>
          <a:lstStyle/>
          <a:p>
            <a:pPr marL="0" indent="0">
              <a:buNone/>
            </a:pPr>
            <a:r>
              <a:rPr lang="en-US" b="1" dirty="0"/>
              <a:t>Process</a:t>
            </a:r>
          </a:p>
          <a:p>
            <a:pPr marL="514350" indent="-514350">
              <a:buFont typeface="+mj-lt"/>
              <a:buAutoNum type="arabicPeriod"/>
            </a:pPr>
            <a:r>
              <a:rPr lang="en-US" dirty="0"/>
              <a:t>Parties scheduled by DCFS or Referral by court </a:t>
            </a:r>
          </a:p>
          <a:p>
            <a:pPr marL="514350" indent="-514350">
              <a:buFont typeface="+mj-lt"/>
              <a:buAutoNum type="arabicPeriod"/>
            </a:pPr>
            <a:r>
              <a:rPr lang="en-US" dirty="0"/>
              <a:t>Buccal (cheek) swab collected</a:t>
            </a:r>
          </a:p>
          <a:p>
            <a:pPr marL="514350" indent="-514350">
              <a:buFont typeface="+mj-lt"/>
              <a:buAutoNum type="arabicPeriod"/>
            </a:pPr>
            <a:r>
              <a:rPr lang="en-US" dirty="0"/>
              <a:t>Lab analysis</a:t>
            </a:r>
          </a:p>
          <a:p>
            <a:pPr marL="514350" indent="-514350">
              <a:buFont typeface="+mj-lt"/>
              <a:buAutoNum type="arabicPeriod"/>
            </a:pPr>
            <a:r>
              <a:rPr lang="en-US" dirty="0"/>
              <a:t>Results reported to DCFS</a:t>
            </a:r>
          </a:p>
          <a:p>
            <a:pPr marL="0" indent="0">
              <a:buNone/>
            </a:pPr>
            <a:r>
              <a:rPr lang="en-US" b="1" dirty="0"/>
              <a:t>Turnaround</a:t>
            </a:r>
          </a:p>
          <a:p>
            <a:r>
              <a:rPr lang="en-US" dirty="0"/>
              <a:t>Typically, 3–4 weeks after all parties have been drawn(may vary)</a:t>
            </a:r>
          </a:p>
        </p:txBody>
      </p:sp>
    </p:spTree>
    <p:extLst>
      <p:ext uri="{BB962C8B-B14F-4D97-AF65-F5344CB8AC3E}">
        <p14:creationId xmlns:p14="http://schemas.microsoft.com/office/powerpoint/2010/main" val="3741457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C3195-273F-0B55-85BC-A6DA6A83F101}"/>
              </a:ext>
            </a:extLst>
          </p:cNvPr>
          <p:cNvSpPr>
            <a:spLocks noGrp="1"/>
          </p:cNvSpPr>
          <p:nvPr>
            <p:ph type="title"/>
          </p:nvPr>
        </p:nvSpPr>
        <p:spPr/>
        <p:txBody>
          <a:bodyPr/>
          <a:lstStyle/>
          <a:p>
            <a:pPr algn="ctr"/>
            <a:r>
              <a:rPr lang="en-US" dirty="0"/>
              <a:t>Free Testing — Requirements</a:t>
            </a:r>
          </a:p>
        </p:txBody>
      </p:sp>
      <p:sp>
        <p:nvSpPr>
          <p:cNvPr id="3" name="Content Placeholder 2">
            <a:extLst>
              <a:ext uri="{FF2B5EF4-FFF2-40B4-BE49-F238E27FC236}">
                <a16:creationId xmlns:a16="http://schemas.microsoft.com/office/drawing/2014/main" id="{63D20713-CACA-D4B5-78F2-A9F4603C0314}"/>
              </a:ext>
            </a:extLst>
          </p:cNvPr>
          <p:cNvSpPr>
            <a:spLocks noGrp="1"/>
          </p:cNvSpPr>
          <p:nvPr>
            <p:ph idx="1"/>
          </p:nvPr>
        </p:nvSpPr>
        <p:spPr/>
        <p:txBody>
          <a:bodyPr/>
          <a:lstStyle/>
          <a:p>
            <a:pPr marL="0" indent="0">
              <a:buNone/>
            </a:pPr>
            <a:r>
              <a:rPr lang="en-US" b="1" dirty="0"/>
              <a:t>What to Expect</a:t>
            </a:r>
          </a:p>
          <a:p>
            <a:r>
              <a:rPr lang="en-US" dirty="0"/>
              <a:t>Photo ID for participants</a:t>
            </a:r>
          </a:p>
          <a:p>
            <a:r>
              <a:rPr lang="en-US" dirty="0"/>
              <a:t>Child’s consent/guardian</a:t>
            </a:r>
          </a:p>
          <a:p>
            <a:r>
              <a:rPr lang="en-US" dirty="0"/>
              <a:t>Court order in some cases</a:t>
            </a:r>
          </a:p>
          <a:p>
            <a:r>
              <a:rPr lang="en-US" dirty="0"/>
              <a:t>No cost to the participant, unless ordered by the court</a:t>
            </a:r>
          </a:p>
        </p:txBody>
      </p:sp>
    </p:spTree>
    <p:extLst>
      <p:ext uri="{BB962C8B-B14F-4D97-AF65-F5344CB8AC3E}">
        <p14:creationId xmlns:p14="http://schemas.microsoft.com/office/powerpoint/2010/main" val="1443464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398D9-3815-E625-2DB5-DB0EC8D822B0}"/>
              </a:ext>
            </a:extLst>
          </p:cNvPr>
          <p:cNvSpPr>
            <a:spLocks noGrp="1"/>
          </p:cNvSpPr>
          <p:nvPr>
            <p:ph type="title"/>
          </p:nvPr>
        </p:nvSpPr>
        <p:spPr/>
        <p:txBody>
          <a:bodyPr/>
          <a:lstStyle/>
          <a:p>
            <a:pPr algn="ctr"/>
            <a:r>
              <a:rPr lang="en-US" dirty="0"/>
              <a:t>What Is Dual Paternity?</a:t>
            </a:r>
          </a:p>
        </p:txBody>
      </p:sp>
      <p:sp>
        <p:nvSpPr>
          <p:cNvPr id="3" name="Content Placeholder 2">
            <a:extLst>
              <a:ext uri="{FF2B5EF4-FFF2-40B4-BE49-F238E27FC236}">
                <a16:creationId xmlns:a16="http://schemas.microsoft.com/office/drawing/2014/main" id="{7A0CC6B2-A3F6-339E-BA24-AB5851B85E7D}"/>
              </a:ext>
            </a:extLst>
          </p:cNvPr>
          <p:cNvSpPr>
            <a:spLocks noGrp="1"/>
          </p:cNvSpPr>
          <p:nvPr>
            <p:ph idx="1"/>
          </p:nvPr>
        </p:nvSpPr>
        <p:spPr/>
        <p:txBody>
          <a:bodyPr/>
          <a:lstStyle/>
          <a:p>
            <a:pPr marL="0" indent="0">
              <a:buNone/>
            </a:pPr>
            <a:r>
              <a:rPr lang="en-US" b="1" dirty="0"/>
              <a:t>Definition</a:t>
            </a:r>
          </a:p>
          <a:p>
            <a:r>
              <a:rPr lang="en-US" dirty="0"/>
              <a:t>Recognition of a legal and  biological fathers through a legal process</a:t>
            </a:r>
          </a:p>
          <a:p>
            <a:r>
              <a:rPr lang="en-US" dirty="0"/>
              <a:t>Relevant in cases of assisted reproduction or overlapping relationships</a:t>
            </a:r>
          </a:p>
          <a:p>
            <a:pPr marL="0" indent="0">
              <a:buNone/>
            </a:pPr>
            <a:r>
              <a:rPr lang="en-US" b="1" dirty="0"/>
              <a:t>Legal Status</a:t>
            </a:r>
          </a:p>
          <a:p>
            <a:r>
              <a:rPr lang="en-US" dirty="0"/>
              <a:t>Not automatically recognized – must be established through court</a:t>
            </a:r>
          </a:p>
        </p:txBody>
      </p:sp>
    </p:spTree>
    <p:extLst>
      <p:ext uri="{BB962C8B-B14F-4D97-AF65-F5344CB8AC3E}">
        <p14:creationId xmlns:p14="http://schemas.microsoft.com/office/powerpoint/2010/main" val="3310757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AE802-30D0-6009-A861-3DA0C83D7A80}"/>
              </a:ext>
            </a:extLst>
          </p:cNvPr>
          <p:cNvSpPr>
            <a:spLocks noGrp="1"/>
          </p:cNvSpPr>
          <p:nvPr>
            <p:ph type="title"/>
          </p:nvPr>
        </p:nvSpPr>
        <p:spPr/>
        <p:txBody>
          <a:bodyPr/>
          <a:lstStyle/>
          <a:p>
            <a:pPr algn="ctr"/>
            <a:r>
              <a:rPr lang="en-US" dirty="0"/>
              <a:t>Dual Paternity — Louisiana Rules</a:t>
            </a:r>
          </a:p>
        </p:txBody>
      </p:sp>
      <p:sp>
        <p:nvSpPr>
          <p:cNvPr id="3" name="Content Placeholder 2">
            <a:extLst>
              <a:ext uri="{FF2B5EF4-FFF2-40B4-BE49-F238E27FC236}">
                <a16:creationId xmlns:a16="http://schemas.microsoft.com/office/drawing/2014/main" id="{56F51BA5-DA4F-23A4-E098-DA259AF6F558}"/>
              </a:ext>
            </a:extLst>
          </p:cNvPr>
          <p:cNvSpPr>
            <a:spLocks noGrp="1"/>
          </p:cNvSpPr>
          <p:nvPr>
            <p:ph idx="1"/>
          </p:nvPr>
        </p:nvSpPr>
        <p:spPr/>
        <p:txBody>
          <a:bodyPr/>
          <a:lstStyle/>
          <a:p>
            <a:r>
              <a:rPr lang="en-US" dirty="0"/>
              <a:t>Biological vs. Legal father</a:t>
            </a:r>
          </a:p>
          <a:p>
            <a:r>
              <a:rPr lang="en-US" dirty="0"/>
              <a:t>Rights and obligations differ</a:t>
            </a:r>
          </a:p>
          <a:p>
            <a:r>
              <a:rPr lang="en-US" dirty="0"/>
              <a:t>Court determines best interest of the child</a:t>
            </a:r>
          </a:p>
        </p:txBody>
      </p:sp>
    </p:spTree>
    <p:extLst>
      <p:ext uri="{BB962C8B-B14F-4D97-AF65-F5344CB8AC3E}">
        <p14:creationId xmlns:p14="http://schemas.microsoft.com/office/powerpoint/2010/main" val="31000835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148</TotalTime>
  <Words>1538</Words>
  <Application>Microsoft Office PowerPoint</Application>
  <PresentationFormat>Widescreen</PresentationFormat>
  <Paragraphs>157</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Aptos</vt:lpstr>
      <vt:lpstr>Arial</vt:lpstr>
      <vt:lpstr>Calibri</vt:lpstr>
      <vt:lpstr>Wingdings</vt:lpstr>
      <vt:lpstr>Office Theme</vt:lpstr>
      <vt:lpstr>Managing Paternity Cases</vt:lpstr>
      <vt:lpstr>Overview</vt:lpstr>
      <vt:lpstr>Why Paternity Matters</vt:lpstr>
      <vt:lpstr>Louisiana Paternity Law (Basics)</vt:lpstr>
      <vt:lpstr>Free Paternity Testing — Overview</vt:lpstr>
      <vt:lpstr>Free Testing — How It Works</vt:lpstr>
      <vt:lpstr>Free Testing — Requirements</vt:lpstr>
      <vt:lpstr>What Is Dual Paternity?</vt:lpstr>
      <vt:lpstr>Dual Paternity — Louisiana Rules</vt:lpstr>
      <vt:lpstr>CSE Procedures — Initiating a Case</vt:lpstr>
      <vt:lpstr>Legal Procedures — Initiating a Case</vt:lpstr>
      <vt:lpstr>Court Proceedings</vt:lpstr>
      <vt:lpstr>Child Support and Custody</vt:lpstr>
      <vt:lpstr>Best Practices in Managing Cases</vt:lpstr>
      <vt:lpstr>Common Challenges</vt:lpstr>
      <vt:lpstr>Resources</vt:lpstr>
      <vt:lpstr>CSE Policy</vt:lpstr>
      <vt:lpstr>Summary</vt:lpstr>
      <vt:lpstr>PowerPoint Presentation</vt:lpstr>
    </vt:vector>
  </TitlesOfParts>
  <Company>State of Louisiana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Benjamin Gautreaux</dc:creator>
  <cp:lastModifiedBy>Brandy Williams</cp:lastModifiedBy>
  <cp:revision>10</cp:revision>
  <dcterms:created xsi:type="dcterms:W3CDTF">2023-10-03T16:13:22Z</dcterms:created>
  <dcterms:modified xsi:type="dcterms:W3CDTF">2026-02-13T21:46:15Z</dcterms:modified>
</cp:coreProperties>
</file>