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258" r:id="rId3"/>
    <p:sldId id="261" r:id="rId4"/>
    <p:sldId id="263" r:id="rId5"/>
    <p:sldId id="266" r:id="rId6"/>
    <p:sldId id="265" r:id="rId7"/>
    <p:sldId id="267" r:id="rId8"/>
    <p:sldId id="262" r:id="rId9"/>
    <p:sldId id="273" r:id="rId10"/>
    <p:sldId id="274" r:id="rId11"/>
    <p:sldId id="275" r:id="rId12"/>
    <p:sldId id="277" r:id="rId13"/>
    <p:sldId id="276" r:id="rId14"/>
    <p:sldId id="278" r:id="rId15"/>
    <p:sldId id="279" r:id="rId16"/>
    <p:sldId id="280" r:id="rId17"/>
    <p:sldId id="282" r:id="rId18"/>
    <p:sldId id="283" r:id="rId19"/>
    <p:sldId id="281" r:id="rId20"/>
    <p:sldId id="285" r:id="rId21"/>
    <p:sldId id="288" r:id="rId22"/>
    <p:sldId id="287" r:id="rId23"/>
    <p:sldId id="284" r:id="rId24"/>
    <p:sldId id="289" r:id="rId25"/>
    <p:sldId id="286" r:id="rId26"/>
    <p:sldId id="25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96B"/>
    <a:srgbClr val="63AC3C"/>
    <a:srgbClr val="FBF8EB"/>
    <a:srgbClr val="FF4713"/>
    <a:srgbClr val="A8C6EE"/>
    <a:srgbClr val="9DC3E6"/>
    <a:srgbClr val="0849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19" autoAdjust="0"/>
  </p:normalViewPr>
  <p:slideViewPr>
    <p:cSldViewPr snapToGrid="0" snapToObjects="1">
      <p:cViewPr varScale="1">
        <p:scale>
          <a:sx n="89" d="100"/>
          <a:sy n="89" d="100"/>
        </p:scale>
        <p:origin x="1350"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A64355-DF80-4A61-8A06-30F9233A9BB3}" type="datetimeFigureOut">
              <a:rPr lang="en-US" smtClean="0"/>
              <a:t>2/27/2026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009B7D-1BE1-467F-BCE2-03D4CDB17FAF}" type="slidenum">
              <a:rPr lang="en-US" smtClean="0"/>
              <a:t>‹#›</a:t>
            </a:fld>
            <a:endParaRPr lang="en-US"/>
          </a:p>
        </p:txBody>
      </p:sp>
    </p:spTree>
    <p:extLst>
      <p:ext uri="{BB962C8B-B14F-4D97-AF65-F5344CB8AC3E}">
        <p14:creationId xmlns:p14="http://schemas.microsoft.com/office/powerpoint/2010/main" val="3041154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49343-8195-4191-B2AF-BF7A243DBCE4}"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E3C04A-8C12-4863-ACDD-76038F207B7B}" type="slidenum">
              <a:rPr lang="en-US" smtClean="0"/>
              <a:t>‹#›</a:t>
            </a:fld>
            <a:endParaRPr lang="en-US"/>
          </a:p>
        </p:txBody>
      </p:sp>
    </p:spTree>
    <p:extLst>
      <p:ext uri="{BB962C8B-B14F-4D97-AF65-F5344CB8AC3E}">
        <p14:creationId xmlns:p14="http://schemas.microsoft.com/office/powerpoint/2010/main" val="2492293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owerdms.com/docs/400523"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owerdms.com/docs/131879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4-NCP may not be under the correct document type. Try child’s name, NCP’s name or mother’s name/ss if CP is not the parent of the child. </a:t>
            </a:r>
          </a:p>
        </p:txBody>
      </p:sp>
      <p:sp>
        <p:nvSpPr>
          <p:cNvPr id="4" name="Slide Number Placeholder 3"/>
          <p:cNvSpPr>
            <a:spLocks noGrp="1"/>
          </p:cNvSpPr>
          <p:nvPr>
            <p:ph type="sldNum" sz="quarter" idx="5"/>
          </p:nvPr>
        </p:nvSpPr>
        <p:spPr/>
        <p:txBody>
          <a:bodyPr/>
          <a:lstStyle/>
          <a:p>
            <a:fld id="{AEE3C04A-8C12-4863-ACDD-76038F207B7B}" type="slidenum">
              <a:rPr lang="en-US" smtClean="0"/>
              <a:t>3</a:t>
            </a:fld>
            <a:endParaRPr lang="en-US"/>
          </a:p>
        </p:txBody>
      </p:sp>
    </p:spTree>
    <p:extLst>
      <p:ext uri="{BB962C8B-B14F-4D97-AF65-F5344CB8AC3E}">
        <p14:creationId xmlns:p14="http://schemas.microsoft.com/office/powerpoint/2010/main" val="3724948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3C04A-8C12-4863-ACDD-76038F207B7B}" type="slidenum">
              <a:rPr lang="en-US" smtClean="0"/>
              <a:t>14</a:t>
            </a:fld>
            <a:endParaRPr lang="en-US"/>
          </a:p>
        </p:txBody>
      </p:sp>
    </p:spTree>
    <p:extLst>
      <p:ext uri="{BB962C8B-B14F-4D97-AF65-F5344CB8AC3E}">
        <p14:creationId xmlns:p14="http://schemas.microsoft.com/office/powerpoint/2010/main" val="743807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65D96-53FF-A94D-CC6E-421D35FAA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36DAD-67AA-F1AF-D30E-D6301D595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CBBBC-E888-8553-E609-69F090FF98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159139-0A91-724A-9775-7B5B883B5A50}"/>
              </a:ext>
            </a:extLst>
          </p:cNvPr>
          <p:cNvSpPr>
            <a:spLocks noGrp="1"/>
          </p:cNvSpPr>
          <p:nvPr>
            <p:ph type="sldNum" sz="quarter" idx="5"/>
          </p:nvPr>
        </p:nvSpPr>
        <p:spPr/>
        <p:txBody>
          <a:bodyPr/>
          <a:lstStyle/>
          <a:p>
            <a:fld id="{AEE3C04A-8C12-4863-ACDD-76038F207B7B}" type="slidenum">
              <a:rPr lang="en-US" smtClean="0"/>
              <a:t>15</a:t>
            </a:fld>
            <a:endParaRPr lang="en-US"/>
          </a:p>
        </p:txBody>
      </p:sp>
    </p:spTree>
    <p:extLst>
      <p:ext uri="{BB962C8B-B14F-4D97-AF65-F5344CB8AC3E}">
        <p14:creationId xmlns:p14="http://schemas.microsoft.com/office/powerpoint/2010/main" val="3456718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DFAC-CAD9-5ECD-E81F-EFE027F04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321A5-B5A6-CD5F-3355-015F36E463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78832-B754-9DE6-DC5B-C21BA3CBE165}"/>
              </a:ext>
            </a:extLst>
          </p:cNvPr>
          <p:cNvSpPr>
            <a:spLocks noGrp="1"/>
          </p:cNvSpPr>
          <p:nvPr>
            <p:ph type="body" idx="1"/>
          </p:nvPr>
        </p:nvSpPr>
        <p:spPr/>
        <p:txBody>
          <a:bodyPr/>
          <a:lstStyle/>
          <a:p>
            <a:r>
              <a:rPr lang="en-US" dirty="0"/>
              <a:t>No match-Create a new individual</a:t>
            </a:r>
          </a:p>
        </p:txBody>
      </p:sp>
      <p:sp>
        <p:nvSpPr>
          <p:cNvPr id="4" name="Slide Number Placeholder 3">
            <a:extLst>
              <a:ext uri="{FF2B5EF4-FFF2-40B4-BE49-F238E27FC236}">
                <a16:creationId xmlns:a16="http://schemas.microsoft.com/office/drawing/2014/main" id="{EAF5302C-D1F1-9A9C-932D-C694646E5C09}"/>
              </a:ext>
            </a:extLst>
          </p:cNvPr>
          <p:cNvSpPr>
            <a:spLocks noGrp="1"/>
          </p:cNvSpPr>
          <p:nvPr>
            <p:ph type="sldNum" sz="quarter" idx="5"/>
          </p:nvPr>
        </p:nvSpPr>
        <p:spPr/>
        <p:txBody>
          <a:bodyPr/>
          <a:lstStyle/>
          <a:p>
            <a:fld id="{AEE3C04A-8C12-4863-ACDD-76038F207B7B}" type="slidenum">
              <a:rPr lang="en-US" smtClean="0"/>
              <a:t>16</a:t>
            </a:fld>
            <a:endParaRPr lang="en-US"/>
          </a:p>
        </p:txBody>
      </p:sp>
    </p:spTree>
    <p:extLst>
      <p:ext uri="{BB962C8B-B14F-4D97-AF65-F5344CB8AC3E}">
        <p14:creationId xmlns:p14="http://schemas.microsoft.com/office/powerpoint/2010/main" val="2195534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 in LASES</a:t>
            </a:r>
          </a:p>
        </p:txBody>
      </p:sp>
      <p:sp>
        <p:nvSpPr>
          <p:cNvPr id="4" name="Slide Number Placeholder 3"/>
          <p:cNvSpPr>
            <a:spLocks noGrp="1"/>
          </p:cNvSpPr>
          <p:nvPr>
            <p:ph type="sldNum" sz="quarter" idx="5"/>
          </p:nvPr>
        </p:nvSpPr>
        <p:spPr/>
        <p:txBody>
          <a:bodyPr/>
          <a:lstStyle/>
          <a:p>
            <a:fld id="{AEE3C04A-8C12-4863-ACDD-76038F207B7B}" type="slidenum">
              <a:rPr lang="en-US" smtClean="0"/>
              <a:t>17</a:t>
            </a:fld>
            <a:endParaRPr lang="en-US"/>
          </a:p>
        </p:txBody>
      </p:sp>
    </p:spTree>
    <p:extLst>
      <p:ext uri="{BB962C8B-B14F-4D97-AF65-F5344CB8AC3E}">
        <p14:creationId xmlns:p14="http://schemas.microsoft.com/office/powerpoint/2010/main" val="114194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compares the application/MCI and LASES information if applicable</a:t>
            </a:r>
          </a:p>
        </p:txBody>
      </p:sp>
      <p:sp>
        <p:nvSpPr>
          <p:cNvPr id="4" name="Slide Number Placeholder 3"/>
          <p:cNvSpPr>
            <a:spLocks noGrp="1"/>
          </p:cNvSpPr>
          <p:nvPr>
            <p:ph type="sldNum" sz="quarter" idx="5"/>
          </p:nvPr>
        </p:nvSpPr>
        <p:spPr/>
        <p:txBody>
          <a:bodyPr/>
          <a:lstStyle/>
          <a:p>
            <a:fld id="{AEE3C04A-8C12-4863-ACDD-76038F207B7B}" type="slidenum">
              <a:rPr lang="en-US" smtClean="0"/>
              <a:t>18</a:t>
            </a:fld>
            <a:endParaRPr lang="en-US"/>
          </a:p>
        </p:txBody>
      </p:sp>
    </p:spTree>
    <p:extLst>
      <p:ext uri="{BB962C8B-B14F-4D97-AF65-F5344CB8AC3E}">
        <p14:creationId xmlns:p14="http://schemas.microsoft.com/office/powerpoint/2010/main" val="1187570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3C04A-8C12-4863-ACDD-76038F207B7B}" type="slidenum">
              <a:rPr lang="en-US" smtClean="0"/>
              <a:t>19</a:t>
            </a:fld>
            <a:endParaRPr lang="en-US"/>
          </a:p>
        </p:txBody>
      </p:sp>
    </p:spTree>
    <p:extLst>
      <p:ext uri="{BB962C8B-B14F-4D97-AF65-F5344CB8AC3E}">
        <p14:creationId xmlns:p14="http://schemas.microsoft.com/office/powerpoint/2010/main" val="3937275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33425-1B6D-7540-BA2B-E65C86BF3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0543A-9359-8641-194B-D5D3749B3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F4735-673E-0912-F2FA-6EC573D4BD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1D1F1F-74B7-322F-4FA2-614841CC769C}"/>
              </a:ext>
            </a:extLst>
          </p:cNvPr>
          <p:cNvSpPr>
            <a:spLocks noGrp="1"/>
          </p:cNvSpPr>
          <p:nvPr>
            <p:ph type="sldNum" sz="quarter" idx="5"/>
          </p:nvPr>
        </p:nvSpPr>
        <p:spPr/>
        <p:txBody>
          <a:bodyPr/>
          <a:lstStyle/>
          <a:p>
            <a:fld id="{AEE3C04A-8C12-4863-ACDD-76038F207B7B}" type="slidenum">
              <a:rPr lang="en-US" smtClean="0"/>
              <a:t>20</a:t>
            </a:fld>
            <a:endParaRPr lang="en-US"/>
          </a:p>
        </p:txBody>
      </p:sp>
    </p:spTree>
    <p:extLst>
      <p:ext uri="{BB962C8B-B14F-4D97-AF65-F5344CB8AC3E}">
        <p14:creationId xmlns:p14="http://schemas.microsoft.com/office/powerpoint/2010/main" val="1600022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CAD27-3F9B-29C0-7D2D-172BA8C4E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1E2D5-CD02-42BF-093A-66C94AE60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78E02E-1527-929F-EBB4-29E6666D26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5D1F82-3BFE-1BFA-B61E-8627C09CA6B9}"/>
              </a:ext>
            </a:extLst>
          </p:cNvPr>
          <p:cNvSpPr>
            <a:spLocks noGrp="1"/>
          </p:cNvSpPr>
          <p:nvPr>
            <p:ph type="sldNum" sz="quarter" idx="5"/>
          </p:nvPr>
        </p:nvSpPr>
        <p:spPr/>
        <p:txBody>
          <a:bodyPr/>
          <a:lstStyle/>
          <a:p>
            <a:fld id="{AEE3C04A-8C12-4863-ACDD-76038F207B7B}" type="slidenum">
              <a:rPr lang="en-US" smtClean="0"/>
              <a:t>21</a:t>
            </a:fld>
            <a:endParaRPr lang="en-US"/>
          </a:p>
        </p:txBody>
      </p:sp>
    </p:spTree>
    <p:extLst>
      <p:ext uri="{BB962C8B-B14F-4D97-AF65-F5344CB8AC3E}">
        <p14:creationId xmlns:p14="http://schemas.microsoft.com/office/powerpoint/2010/main" val="3388525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a:t>
            </a:r>
          </a:p>
          <a:p>
            <a:endParaRPr lang="en-US" dirty="0"/>
          </a:p>
          <a:p>
            <a:r>
              <a:rPr lang="en-US" dirty="0"/>
              <a:t>Birth Certificate: If born in LA, you can use the certificate of live birth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CSE must attempt to obtain a birth record when the record is not in the Paternity Acknowledgement Portal, in * FileNet, ** or the CP is unable to provide a copy. If the minor child(ren) were born in another state, use a Transmittal #3 to request the other state’s assistance in obtaining the birth record or request the record using steps in policy </a:t>
            </a:r>
            <a:r>
              <a:rPr lang="en-US" sz="1200" u="sng" kern="1200" dirty="0">
                <a:solidFill>
                  <a:schemeClr val="tx1"/>
                </a:solidFill>
                <a:effectLst/>
                <a:latin typeface="+mn-lt"/>
                <a:ea typeface="+mn-ea"/>
                <a:cs typeface="+mn-cs"/>
                <a:hlinkClick r:id="rId3"/>
              </a:rPr>
              <a:t>G-280</a:t>
            </a:r>
            <a:r>
              <a:rPr lang="en-US" sz="1200" kern="1200" dirty="0">
                <a:solidFill>
                  <a:schemeClr val="tx1"/>
                </a:solidFill>
                <a:effectLst/>
                <a:latin typeface="+mn-lt"/>
                <a:ea typeface="+mn-ea"/>
                <a:cs typeface="+mn-cs"/>
              </a:rPr>
              <a:t>. If the birth record cannot be located after following the steps in policy G-280, the CP’s assistance may be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Policy C-140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AEE3C04A-8C12-4863-ACDD-76038F207B7B}" type="slidenum">
              <a:rPr lang="en-US" smtClean="0"/>
              <a:t>22</a:t>
            </a:fld>
            <a:endParaRPr lang="en-US"/>
          </a:p>
        </p:txBody>
      </p:sp>
    </p:spTree>
    <p:extLst>
      <p:ext uri="{BB962C8B-B14F-4D97-AF65-F5344CB8AC3E}">
        <p14:creationId xmlns:p14="http://schemas.microsoft.com/office/powerpoint/2010/main" val="1015039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3C04A-8C12-4863-ACDD-76038F207B7B}" type="slidenum">
              <a:rPr lang="en-US" smtClean="0"/>
              <a:t>23</a:t>
            </a:fld>
            <a:endParaRPr lang="en-US"/>
          </a:p>
        </p:txBody>
      </p:sp>
    </p:spTree>
    <p:extLst>
      <p:ext uri="{BB962C8B-B14F-4D97-AF65-F5344CB8AC3E}">
        <p14:creationId xmlns:p14="http://schemas.microsoft.com/office/powerpoint/2010/main" val="367829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of Application</a:t>
            </a:r>
          </a:p>
          <a:p>
            <a:r>
              <a:rPr lang="en-US" dirty="0"/>
              <a:t>Leave Blank if information is not available. Not a required field</a:t>
            </a:r>
          </a:p>
        </p:txBody>
      </p:sp>
      <p:sp>
        <p:nvSpPr>
          <p:cNvPr id="4" name="Slide Number Placeholder 3"/>
          <p:cNvSpPr>
            <a:spLocks noGrp="1"/>
          </p:cNvSpPr>
          <p:nvPr>
            <p:ph type="sldNum" sz="quarter" idx="5"/>
          </p:nvPr>
        </p:nvSpPr>
        <p:spPr/>
        <p:txBody>
          <a:bodyPr/>
          <a:lstStyle/>
          <a:p>
            <a:fld id="{AEE3C04A-8C12-4863-ACDD-76038F207B7B}" type="slidenum">
              <a:rPr lang="en-US" smtClean="0"/>
              <a:t>5</a:t>
            </a:fld>
            <a:endParaRPr lang="en-US"/>
          </a:p>
        </p:txBody>
      </p:sp>
    </p:spTree>
    <p:extLst>
      <p:ext uri="{BB962C8B-B14F-4D97-AF65-F5344CB8AC3E}">
        <p14:creationId xmlns:p14="http://schemas.microsoft.com/office/powerpoint/2010/main" val="511504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3D790-32F9-208F-667D-5D917C988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56714-4023-619D-608B-C83D94987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66BA7-96C6-F113-1537-77CDC094E1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74261D-B4B4-ACE3-A3D7-F0DDA4D9831E}"/>
              </a:ext>
            </a:extLst>
          </p:cNvPr>
          <p:cNvSpPr>
            <a:spLocks noGrp="1"/>
          </p:cNvSpPr>
          <p:nvPr>
            <p:ph type="sldNum" sz="quarter" idx="5"/>
          </p:nvPr>
        </p:nvSpPr>
        <p:spPr/>
        <p:txBody>
          <a:bodyPr/>
          <a:lstStyle/>
          <a:p>
            <a:fld id="{AEE3C04A-8C12-4863-ACDD-76038F207B7B}" type="slidenum">
              <a:rPr lang="en-US" smtClean="0"/>
              <a:t>24</a:t>
            </a:fld>
            <a:endParaRPr lang="en-US"/>
          </a:p>
        </p:txBody>
      </p:sp>
    </p:spTree>
    <p:extLst>
      <p:ext uri="{BB962C8B-B14F-4D97-AF65-F5344CB8AC3E}">
        <p14:creationId xmlns:p14="http://schemas.microsoft.com/office/powerpoint/2010/main" val="3484130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22049-7FF8-38C1-94D0-24E4E850F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D60EA-D1DF-E3D7-945F-75EE60493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A5384-87C3-B81B-A25F-42A2DF6D7592}"/>
              </a:ext>
            </a:extLst>
          </p:cNvPr>
          <p:cNvSpPr>
            <a:spLocks noGrp="1"/>
          </p:cNvSpPr>
          <p:nvPr>
            <p:ph type="body" idx="1"/>
          </p:nvPr>
        </p:nvSpPr>
        <p:spPr/>
        <p:txBody>
          <a:bodyPr/>
          <a:lstStyle/>
          <a:p>
            <a:r>
              <a:rPr lang="en-US" dirty="0"/>
              <a:t>If the CP is not the parent, be sure to link the AOP/BC to the mother/father. You will only be able to link by ss and member ID for this person </a:t>
            </a:r>
          </a:p>
          <a:p>
            <a:endParaRPr lang="en-US" dirty="0"/>
          </a:p>
        </p:txBody>
      </p:sp>
      <p:sp>
        <p:nvSpPr>
          <p:cNvPr id="4" name="Slide Number Placeholder 3">
            <a:extLst>
              <a:ext uri="{FF2B5EF4-FFF2-40B4-BE49-F238E27FC236}">
                <a16:creationId xmlns:a16="http://schemas.microsoft.com/office/drawing/2014/main" id="{2338E0B1-A15E-B6F7-5EAB-E5317706EC03}"/>
              </a:ext>
            </a:extLst>
          </p:cNvPr>
          <p:cNvSpPr>
            <a:spLocks noGrp="1"/>
          </p:cNvSpPr>
          <p:nvPr>
            <p:ph type="sldNum" sz="quarter" idx="5"/>
          </p:nvPr>
        </p:nvSpPr>
        <p:spPr/>
        <p:txBody>
          <a:bodyPr/>
          <a:lstStyle/>
          <a:p>
            <a:fld id="{AEE3C04A-8C12-4863-ACDD-76038F207B7B}" type="slidenum">
              <a:rPr lang="en-US" smtClean="0"/>
              <a:t>25</a:t>
            </a:fld>
            <a:endParaRPr lang="en-US"/>
          </a:p>
        </p:txBody>
      </p:sp>
    </p:spTree>
    <p:extLst>
      <p:ext uri="{BB962C8B-B14F-4D97-AF65-F5344CB8AC3E}">
        <p14:creationId xmlns:p14="http://schemas.microsoft.com/office/powerpoint/2010/main" val="230530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Assistance Status-Required</a:t>
            </a:r>
          </a:p>
          <a:p>
            <a:endParaRPr lang="en-US" dirty="0"/>
          </a:p>
          <a:p>
            <a:r>
              <a:rPr lang="en-US" dirty="0"/>
              <a:t>Will prefill if:</a:t>
            </a:r>
          </a:p>
          <a:p>
            <a:pPr marL="171450" indent="-171450">
              <a:buFont typeface="Arial" panose="020B0604020202020204" pitchFamily="34" charset="0"/>
              <a:buChar char="•"/>
            </a:pPr>
            <a:r>
              <a:rPr lang="en-US" dirty="0"/>
              <a:t>IV-A referral</a:t>
            </a:r>
          </a:p>
          <a:p>
            <a:pPr marL="171450" indent="-171450">
              <a:buFont typeface="Arial" panose="020B0604020202020204" pitchFamily="34" charset="0"/>
              <a:buChar char="•"/>
            </a:pPr>
            <a:r>
              <a:rPr lang="en-US" dirty="0"/>
              <a:t>If applicant completes this section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Look at question below “ Does the client or any children who need child support receive FITAP, Medicaid or KCSP care?”</a:t>
            </a:r>
          </a:p>
          <a:p>
            <a:pPr marL="0" indent="0">
              <a:buFont typeface="Arial" panose="020B0604020202020204" pitchFamily="34" charset="0"/>
              <a:buNone/>
            </a:pPr>
            <a:r>
              <a:rPr lang="en-US" dirty="0"/>
              <a:t>Mark Yes-Select 6-Medicaid</a:t>
            </a:r>
          </a:p>
        </p:txBody>
      </p:sp>
      <p:sp>
        <p:nvSpPr>
          <p:cNvPr id="4" name="Slide Number Placeholder 3"/>
          <p:cNvSpPr>
            <a:spLocks noGrp="1"/>
          </p:cNvSpPr>
          <p:nvPr>
            <p:ph type="sldNum" sz="quarter" idx="5"/>
          </p:nvPr>
        </p:nvSpPr>
        <p:spPr/>
        <p:txBody>
          <a:bodyPr/>
          <a:lstStyle/>
          <a:p>
            <a:fld id="{AEE3C04A-8C12-4863-ACDD-76038F207B7B}" type="slidenum">
              <a:rPr lang="en-US" smtClean="0"/>
              <a:t>6</a:t>
            </a:fld>
            <a:endParaRPr lang="en-US"/>
          </a:p>
        </p:txBody>
      </p:sp>
    </p:spTree>
    <p:extLst>
      <p:ext uri="{BB962C8B-B14F-4D97-AF65-F5344CB8AC3E}">
        <p14:creationId xmlns:p14="http://schemas.microsoft.com/office/powerpoint/2010/main" val="4248244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Policy: F-100-750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AE-AEI (</a:t>
            </a:r>
            <a:r>
              <a:rPr lang="en-US" sz="1200" kern="1200" dirty="0">
                <a:solidFill>
                  <a:schemeClr val="tx1"/>
                </a:solidFill>
                <a:effectLst/>
                <a:latin typeface="+mn-lt"/>
                <a:ea typeface="+mn-ea"/>
                <a:cs typeface="+mn-cs"/>
              </a:rPr>
              <a:t>If Louisiana is enforcing an order in a case in which no other state IV-D agency is involved and assets are located in another state, the Regional Office may request the state in which the asset is located to freeze and seize the asset under the Federal AEI provisions.  The request may be sent to another state by electronic or other means.)</a:t>
            </a:r>
          </a:p>
          <a:p>
            <a:endParaRPr lang="en-US" dirty="0"/>
          </a:p>
        </p:txBody>
      </p:sp>
      <p:sp>
        <p:nvSpPr>
          <p:cNvPr id="4" name="Slide Number Placeholder 3"/>
          <p:cNvSpPr>
            <a:spLocks noGrp="1"/>
          </p:cNvSpPr>
          <p:nvPr>
            <p:ph type="sldNum" sz="quarter" idx="5"/>
          </p:nvPr>
        </p:nvSpPr>
        <p:spPr/>
        <p:txBody>
          <a:bodyPr/>
          <a:lstStyle/>
          <a:p>
            <a:fld id="{AEE3C04A-8C12-4863-ACDD-76038F207B7B}" type="slidenum">
              <a:rPr lang="en-US" smtClean="0"/>
              <a:t>7</a:t>
            </a:fld>
            <a:endParaRPr lang="en-US"/>
          </a:p>
        </p:txBody>
      </p:sp>
    </p:spTree>
    <p:extLst>
      <p:ext uri="{BB962C8B-B14F-4D97-AF65-F5344CB8AC3E}">
        <p14:creationId xmlns:p14="http://schemas.microsoft.com/office/powerpoint/2010/main" val="190691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January 29, 2024, application fees will be covered by state funds until further notice (refer to </a:t>
            </a:r>
            <a:r>
              <a:rPr lang="en-US" dirty="0">
                <a:hlinkClick r:id="rId3" tooltip="https://powerdms.com/docs/1318795"/>
              </a:rPr>
              <a:t>E-2691</a:t>
            </a:r>
            <a:r>
              <a:rPr lang="en-US" dirty="0"/>
              <a:t>).</a:t>
            </a:r>
          </a:p>
        </p:txBody>
      </p:sp>
      <p:sp>
        <p:nvSpPr>
          <p:cNvPr id="4" name="Slide Number Placeholder 3"/>
          <p:cNvSpPr>
            <a:spLocks noGrp="1"/>
          </p:cNvSpPr>
          <p:nvPr>
            <p:ph type="sldNum" sz="quarter" idx="5"/>
          </p:nvPr>
        </p:nvSpPr>
        <p:spPr/>
        <p:txBody>
          <a:bodyPr/>
          <a:lstStyle/>
          <a:p>
            <a:fld id="{AEE3C04A-8C12-4863-ACDD-76038F207B7B}" type="slidenum">
              <a:rPr lang="en-US" smtClean="0"/>
              <a:t>8</a:t>
            </a:fld>
            <a:endParaRPr lang="en-US"/>
          </a:p>
        </p:txBody>
      </p:sp>
    </p:spTree>
    <p:extLst>
      <p:ext uri="{BB962C8B-B14F-4D97-AF65-F5344CB8AC3E}">
        <p14:creationId xmlns:p14="http://schemas.microsoft.com/office/powerpoint/2010/main" val="1967301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does not push to LASES</a:t>
            </a:r>
          </a:p>
          <a:p>
            <a:endParaRPr lang="en-US" dirty="0"/>
          </a:p>
        </p:txBody>
      </p:sp>
      <p:sp>
        <p:nvSpPr>
          <p:cNvPr id="4" name="Slide Number Placeholder 3"/>
          <p:cNvSpPr>
            <a:spLocks noGrp="1"/>
          </p:cNvSpPr>
          <p:nvPr>
            <p:ph type="sldNum" sz="quarter" idx="5"/>
          </p:nvPr>
        </p:nvSpPr>
        <p:spPr/>
        <p:txBody>
          <a:bodyPr/>
          <a:lstStyle/>
          <a:p>
            <a:fld id="{AEE3C04A-8C12-4863-ACDD-76038F207B7B}" type="slidenum">
              <a:rPr lang="en-US" smtClean="0"/>
              <a:t>9</a:t>
            </a:fld>
            <a:endParaRPr lang="en-US"/>
          </a:p>
        </p:txBody>
      </p:sp>
    </p:spTree>
    <p:extLst>
      <p:ext uri="{BB962C8B-B14F-4D97-AF65-F5344CB8AC3E}">
        <p14:creationId xmlns:p14="http://schemas.microsoft.com/office/powerpoint/2010/main" val="850808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CP exist in LASES, the old address will remain in LASES. Therefore, if an appointment is needed, it will go to the old address. </a:t>
            </a:r>
          </a:p>
        </p:txBody>
      </p:sp>
      <p:sp>
        <p:nvSpPr>
          <p:cNvPr id="4" name="Slide Number Placeholder 3"/>
          <p:cNvSpPr>
            <a:spLocks noGrp="1"/>
          </p:cNvSpPr>
          <p:nvPr>
            <p:ph type="sldNum" sz="quarter" idx="5"/>
          </p:nvPr>
        </p:nvSpPr>
        <p:spPr/>
        <p:txBody>
          <a:bodyPr/>
          <a:lstStyle/>
          <a:p>
            <a:fld id="{AEE3C04A-8C12-4863-ACDD-76038F207B7B}" type="slidenum">
              <a:rPr lang="en-US" smtClean="0"/>
              <a:t>11</a:t>
            </a:fld>
            <a:endParaRPr lang="en-US"/>
          </a:p>
        </p:txBody>
      </p:sp>
    </p:spTree>
    <p:extLst>
      <p:ext uri="{BB962C8B-B14F-4D97-AF65-F5344CB8AC3E}">
        <p14:creationId xmlns:p14="http://schemas.microsoft.com/office/powerpoint/2010/main" val="2605782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does not push to LASES</a:t>
            </a:r>
          </a:p>
          <a:p>
            <a:endParaRPr lang="en-US" dirty="0"/>
          </a:p>
        </p:txBody>
      </p:sp>
      <p:sp>
        <p:nvSpPr>
          <p:cNvPr id="4" name="Slide Number Placeholder 3"/>
          <p:cNvSpPr>
            <a:spLocks noGrp="1"/>
          </p:cNvSpPr>
          <p:nvPr>
            <p:ph type="sldNum" sz="quarter" idx="5"/>
          </p:nvPr>
        </p:nvSpPr>
        <p:spPr/>
        <p:txBody>
          <a:bodyPr/>
          <a:lstStyle/>
          <a:p>
            <a:fld id="{AEE3C04A-8C12-4863-ACDD-76038F207B7B}" type="slidenum">
              <a:rPr lang="en-US" smtClean="0"/>
              <a:t>12</a:t>
            </a:fld>
            <a:endParaRPr lang="en-US"/>
          </a:p>
        </p:txBody>
      </p:sp>
    </p:spTree>
    <p:extLst>
      <p:ext uri="{BB962C8B-B14F-4D97-AF65-F5344CB8AC3E}">
        <p14:creationId xmlns:p14="http://schemas.microsoft.com/office/powerpoint/2010/main" val="481299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pull the AOP from FileNet?</a:t>
            </a:r>
          </a:p>
          <a:p>
            <a:r>
              <a:rPr lang="en-US" dirty="0"/>
              <a:t>Is there an Order?</a:t>
            </a:r>
          </a:p>
        </p:txBody>
      </p:sp>
      <p:sp>
        <p:nvSpPr>
          <p:cNvPr id="4" name="Slide Number Placeholder 3"/>
          <p:cNvSpPr>
            <a:spLocks noGrp="1"/>
          </p:cNvSpPr>
          <p:nvPr>
            <p:ph type="sldNum" sz="quarter" idx="5"/>
          </p:nvPr>
        </p:nvSpPr>
        <p:spPr/>
        <p:txBody>
          <a:bodyPr/>
          <a:lstStyle/>
          <a:p>
            <a:fld id="{AEE3C04A-8C12-4863-ACDD-76038F207B7B}" type="slidenum">
              <a:rPr lang="en-US" smtClean="0"/>
              <a:t>13</a:t>
            </a:fld>
            <a:endParaRPr lang="en-US"/>
          </a:p>
        </p:txBody>
      </p:sp>
    </p:spTree>
    <p:extLst>
      <p:ext uri="{BB962C8B-B14F-4D97-AF65-F5344CB8AC3E}">
        <p14:creationId xmlns:p14="http://schemas.microsoft.com/office/powerpoint/2010/main" val="2469062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Vers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610452"/>
            <a:ext cx="12192000" cy="725873"/>
          </a:xfrm>
          <a:prstGeom prst="rect">
            <a:avLst/>
          </a:prstGeom>
        </p:spPr>
        <p:txBody>
          <a:bodyPr/>
          <a:lstStyle>
            <a:lvl1pPr algn="ctr">
              <a:defRPr cap="all" baseline="0">
                <a:solidFill>
                  <a:schemeClr val="bg1"/>
                </a:solidFill>
              </a:defRPr>
            </a:lvl1pPr>
          </a:lstStyle>
          <a:p>
            <a:r>
              <a:rPr lang="en-US" dirty="0"/>
              <a:t>ENTER TITLE</a:t>
            </a:r>
          </a:p>
        </p:txBody>
      </p:sp>
      <p:sp>
        <p:nvSpPr>
          <p:cNvPr id="3" name="Subtitle 2"/>
          <p:cNvSpPr>
            <a:spLocks noGrp="1"/>
          </p:cNvSpPr>
          <p:nvPr>
            <p:ph type="subTitle" idx="1" hasCustomPrompt="1"/>
          </p:nvPr>
        </p:nvSpPr>
        <p:spPr>
          <a:xfrm>
            <a:off x="1828800" y="3336324"/>
            <a:ext cx="8534400" cy="601362"/>
          </a:xfrm>
          <a:prstGeom prst="rect">
            <a:avLst/>
          </a:prstGeom>
        </p:spPr>
        <p:txBody>
          <a:bodyPr/>
          <a:lstStyle>
            <a:lvl1pPr marL="0" indent="0" algn="ctr">
              <a:buNone/>
              <a:defRPr cap="all"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subtitle/date</a:t>
            </a:r>
          </a:p>
        </p:txBody>
      </p:sp>
    </p:spTree>
    <p:extLst>
      <p:ext uri="{BB962C8B-B14F-4D97-AF65-F5344CB8AC3E}">
        <p14:creationId xmlns:p14="http://schemas.microsoft.com/office/powerpoint/2010/main" val="1042962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cap="all" baseline="0">
                <a:solidFill>
                  <a:schemeClr val="accent1">
                    <a:lumMod val="50000"/>
                  </a:schemeClr>
                </a:solidFill>
              </a:defRPr>
            </a:lvl1pPr>
          </a:lstStyle>
          <a:p>
            <a:r>
              <a:rPr lang="en-US" dirty="0"/>
              <a:t>Title here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Enter text here</a:t>
            </a:r>
          </a:p>
        </p:txBody>
      </p:sp>
    </p:spTree>
    <p:extLst>
      <p:ext uri="{BB962C8B-B14F-4D97-AF65-F5344CB8AC3E}">
        <p14:creationId xmlns:p14="http://schemas.microsoft.com/office/powerpoint/2010/main" val="1266767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4000" b="1" cap="all" baseline="0">
                <a:solidFill>
                  <a:schemeClr val="accent1">
                    <a:lumMod val="50000"/>
                  </a:schemeClr>
                </a:solidFill>
              </a:defRPr>
            </a:lvl1pPr>
          </a:lstStyle>
          <a:p>
            <a:r>
              <a:rPr lang="en-US" dirty="0"/>
              <a:t>Title here</a:t>
            </a:r>
          </a:p>
        </p:txBody>
      </p:sp>
      <p:sp>
        <p:nvSpPr>
          <p:cNvPr id="3" name="Vertical Text Placeholder 2"/>
          <p:cNvSpPr>
            <a:spLocks noGrp="1"/>
          </p:cNvSpPr>
          <p:nvPr>
            <p:ph type="body" orient="vert" idx="1" hasCustomPrompt="1"/>
          </p:nvPr>
        </p:nvSpPr>
        <p:spPr>
          <a:xfrm>
            <a:off x="609600" y="1600201"/>
            <a:ext cx="10972800" cy="4525963"/>
          </a:xfrm>
          <a:prstGeom prst="rect">
            <a:avLst/>
          </a:prstGeom>
        </p:spPr>
        <p:txBody>
          <a:bodyPr vert="eaVert"/>
          <a:lstStyle>
            <a:lvl1pPr marL="342900" indent="-342900">
              <a:buClr>
                <a:schemeClr val="accent6">
                  <a:lumMod val="60000"/>
                  <a:lumOff val="40000"/>
                </a:schemeClr>
              </a:buClr>
              <a:buFont typeface="Wingdings" panose="05000000000000000000" pitchFamily="2" charset="2"/>
              <a:buChar char="§"/>
              <a:defRPr>
                <a:solidFill>
                  <a:schemeClr val="bg2">
                    <a:lumMod val="50000"/>
                  </a:schemeClr>
                </a:solidFill>
              </a:defRPr>
            </a:lvl1pPr>
            <a:lvl2pPr marL="742950" indent="-285750">
              <a:buClr>
                <a:schemeClr val="accent6">
                  <a:lumMod val="60000"/>
                  <a:lumOff val="40000"/>
                </a:schemeClr>
              </a:buClr>
              <a:buFont typeface="Wingdings" panose="05000000000000000000" pitchFamily="2" charset="2"/>
              <a:buChar char="§"/>
              <a:defRPr>
                <a:solidFill>
                  <a:schemeClr val="bg2">
                    <a:lumMod val="50000"/>
                  </a:schemeClr>
                </a:solidFill>
              </a:defRPr>
            </a:lvl2pPr>
            <a:lvl3pPr marL="1143000" indent="-228600">
              <a:buClr>
                <a:schemeClr val="accent6">
                  <a:lumMod val="60000"/>
                  <a:lumOff val="40000"/>
                </a:schemeClr>
              </a:buClr>
              <a:buFont typeface="Wingdings" panose="05000000000000000000" pitchFamily="2" charset="2"/>
              <a:buChar char="§"/>
              <a:defRPr>
                <a:solidFill>
                  <a:schemeClr val="bg2">
                    <a:lumMod val="50000"/>
                  </a:schemeClr>
                </a:solidFill>
              </a:defRPr>
            </a:lvl3pPr>
            <a:lvl4pPr marL="1600200" indent="-228600">
              <a:buClr>
                <a:schemeClr val="accent6">
                  <a:lumMod val="60000"/>
                  <a:lumOff val="40000"/>
                </a:schemeClr>
              </a:buClr>
              <a:buFont typeface="Wingdings" panose="05000000000000000000" pitchFamily="2" charset="2"/>
              <a:buChar char="§"/>
              <a:defRPr>
                <a:solidFill>
                  <a:schemeClr val="bg2">
                    <a:lumMod val="50000"/>
                  </a:schemeClr>
                </a:solidFill>
              </a:defRPr>
            </a:lvl4pPr>
            <a:lvl5pPr marL="2057400" indent="-228600">
              <a:buClr>
                <a:schemeClr val="accent6">
                  <a:lumMod val="60000"/>
                  <a:lumOff val="40000"/>
                </a:schemeClr>
              </a:buClr>
              <a:buFont typeface="Wingdings" panose="05000000000000000000" pitchFamily="2" charset="2"/>
              <a:buChar char="§"/>
              <a:defRPr>
                <a:solidFill>
                  <a:schemeClr val="bg2">
                    <a:lumMod val="50000"/>
                  </a:schemeClr>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424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2743200" cy="5851525"/>
          </a:xfrm>
          <a:prstGeom prst="rect">
            <a:avLst/>
          </a:prstGeom>
        </p:spPr>
        <p:txBody>
          <a:bodyPr vert="eaVert"/>
          <a:lstStyle>
            <a:lvl1pPr algn="l">
              <a:defRPr sz="4000" b="1" cap="all" baseline="0">
                <a:solidFill>
                  <a:schemeClr val="accent1">
                    <a:lumMod val="50000"/>
                  </a:schemeClr>
                </a:solidFill>
              </a:defRPr>
            </a:lvl1pPr>
          </a:lstStyle>
          <a:p>
            <a:r>
              <a:rPr lang="en-US" dirty="0"/>
              <a:t>Title here</a:t>
            </a:r>
          </a:p>
        </p:txBody>
      </p:sp>
      <p:sp>
        <p:nvSpPr>
          <p:cNvPr id="3" name="Vertical Text Placeholder 2"/>
          <p:cNvSpPr>
            <a:spLocks noGrp="1"/>
          </p:cNvSpPr>
          <p:nvPr>
            <p:ph type="body" orient="vert" idx="1" hasCustomPrompt="1"/>
          </p:nvPr>
        </p:nvSpPr>
        <p:spPr>
          <a:xfrm>
            <a:off x="609600" y="274639"/>
            <a:ext cx="8026400" cy="5851525"/>
          </a:xfrm>
          <a:prstGeom prst="rect">
            <a:avLst/>
          </a:prstGeom>
        </p:spPr>
        <p:txBody>
          <a:bodyPr vert="eaVert"/>
          <a:lstStyle>
            <a:lvl1pPr marL="342900" indent="-342900">
              <a:buClr>
                <a:schemeClr val="accent6">
                  <a:lumMod val="60000"/>
                  <a:lumOff val="40000"/>
                </a:schemeClr>
              </a:buClr>
              <a:buFont typeface="Wingdings" panose="05000000000000000000" pitchFamily="2" charset="2"/>
              <a:buChar char="§"/>
              <a:defRPr>
                <a:solidFill>
                  <a:schemeClr val="bg2">
                    <a:lumMod val="50000"/>
                  </a:schemeClr>
                </a:solidFill>
              </a:defRPr>
            </a:lvl1pPr>
            <a:lvl2pPr marL="742950" indent="-285750">
              <a:buClr>
                <a:schemeClr val="accent6">
                  <a:lumMod val="60000"/>
                  <a:lumOff val="40000"/>
                </a:schemeClr>
              </a:buClr>
              <a:buFont typeface="Wingdings" panose="05000000000000000000" pitchFamily="2" charset="2"/>
              <a:buChar char="§"/>
              <a:defRPr>
                <a:solidFill>
                  <a:schemeClr val="bg2">
                    <a:lumMod val="50000"/>
                  </a:schemeClr>
                </a:solidFill>
              </a:defRPr>
            </a:lvl2pPr>
            <a:lvl3pPr marL="1143000" indent="-228600">
              <a:buClr>
                <a:schemeClr val="accent6">
                  <a:lumMod val="60000"/>
                  <a:lumOff val="40000"/>
                </a:schemeClr>
              </a:buClr>
              <a:buFont typeface="Wingdings" panose="05000000000000000000" pitchFamily="2" charset="2"/>
              <a:buChar char="§"/>
              <a:defRPr>
                <a:solidFill>
                  <a:schemeClr val="bg2">
                    <a:lumMod val="50000"/>
                  </a:schemeClr>
                </a:solidFill>
              </a:defRPr>
            </a:lvl3pPr>
            <a:lvl4pPr marL="1600200" indent="-228600">
              <a:buClr>
                <a:schemeClr val="accent6">
                  <a:lumMod val="60000"/>
                  <a:lumOff val="40000"/>
                </a:schemeClr>
              </a:buClr>
              <a:buFont typeface="Wingdings" panose="05000000000000000000" pitchFamily="2" charset="2"/>
              <a:buChar char="§"/>
              <a:defRPr>
                <a:solidFill>
                  <a:schemeClr val="bg2">
                    <a:lumMod val="50000"/>
                  </a:schemeClr>
                </a:solidFill>
              </a:defRPr>
            </a:lvl4pPr>
            <a:lvl5pPr marL="2057400" indent="-228600">
              <a:buClr>
                <a:schemeClr val="accent6">
                  <a:lumMod val="60000"/>
                  <a:lumOff val="40000"/>
                </a:schemeClr>
              </a:buClr>
              <a:buFont typeface="Wingdings" panose="05000000000000000000" pitchFamily="2" charset="2"/>
              <a:buChar char="§"/>
              <a:defRPr>
                <a:solidFill>
                  <a:schemeClr val="bg2">
                    <a:lumMod val="50000"/>
                  </a:schemeClr>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579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Vers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290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Vers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57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Vers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4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Vers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610452"/>
            <a:ext cx="12192000" cy="725873"/>
          </a:xfrm>
          <a:prstGeom prst="rect">
            <a:avLst/>
          </a:prstGeom>
        </p:spPr>
        <p:txBody>
          <a:bodyPr/>
          <a:lstStyle>
            <a:lvl1pPr algn="ctr">
              <a:defRPr sz="4000" b="1" cap="all" baseline="0">
                <a:solidFill>
                  <a:schemeClr val="bg1"/>
                </a:solidFill>
              </a:defRPr>
            </a:lvl1pPr>
          </a:lstStyle>
          <a:p>
            <a:r>
              <a:rPr lang="en-US" dirty="0"/>
              <a:t>ENTER TITLE</a:t>
            </a:r>
          </a:p>
        </p:txBody>
      </p:sp>
      <p:sp>
        <p:nvSpPr>
          <p:cNvPr id="3" name="Subtitle 2"/>
          <p:cNvSpPr>
            <a:spLocks noGrp="1"/>
          </p:cNvSpPr>
          <p:nvPr>
            <p:ph type="subTitle" idx="1" hasCustomPrompt="1"/>
          </p:nvPr>
        </p:nvSpPr>
        <p:spPr>
          <a:xfrm>
            <a:off x="1828800" y="3336324"/>
            <a:ext cx="8534400" cy="601362"/>
          </a:xfrm>
          <a:prstGeom prst="rect">
            <a:avLst/>
          </a:prstGeom>
        </p:spPr>
        <p:txBody>
          <a:bodyPr/>
          <a:lstStyle>
            <a:lvl1pPr marL="0" indent="0" algn="ctr">
              <a:buNone/>
              <a:defRPr cap="all"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SUBTITLE/DATE</a:t>
            </a:r>
          </a:p>
        </p:txBody>
      </p:sp>
    </p:spTree>
    <p:extLst>
      <p:ext uri="{BB962C8B-B14F-4D97-AF65-F5344CB8AC3E}">
        <p14:creationId xmlns:p14="http://schemas.microsoft.com/office/powerpoint/2010/main" val="1722904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4000" b="1" cap="all" baseline="0">
                <a:solidFill>
                  <a:schemeClr val="accent1">
                    <a:lumMod val="50000"/>
                  </a:schemeClr>
                </a:solidFill>
              </a:defRPr>
            </a:lvl1pPr>
          </a:lstStyle>
          <a:p>
            <a:r>
              <a:rPr lang="en-US" dirty="0"/>
              <a:t>Title here</a:t>
            </a:r>
          </a:p>
        </p:txBody>
      </p:sp>
      <p:sp>
        <p:nvSpPr>
          <p:cNvPr id="3" name="Content Placeholder 2"/>
          <p:cNvSpPr>
            <a:spLocks noGrp="1"/>
          </p:cNvSpPr>
          <p:nvPr>
            <p:ph idx="1" hasCustomPrompt="1"/>
          </p:nvPr>
        </p:nvSpPr>
        <p:spPr>
          <a:xfrm>
            <a:off x="609600" y="1600201"/>
            <a:ext cx="10972800" cy="4525963"/>
          </a:xfrm>
          <a:prstGeom prst="rect">
            <a:avLst/>
          </a:prstGeom>
        </p:spPr>
        <p:txBody>
          <a:bodyPr/>
          <a:lstStyle>
            <a:lvl1pPr marL="342900" indent="-342900">
              <a:buClr>
                <a:schemeClr val="accent6">
                  <a:lumMod val="60000"/>
                  <a:lumOff val="40000"/>
                </a:schemeClr>
              </a:buClr>
              <a:buFont typeface="Wingdings" panose="05000000000000000000" pitchFamily="2" charset="2"/>
              <a:buChar char="§"/>
              <a:defRPr>
                <a:solidFill>
                  <a:schemeClr val="bg2">
                    <a:lumMod val="50000"/>
                  </a:schemeClr>
                </a:solidFill>
              </a:defRPr>
            </a:lvl1pPr>
            <a:lvl2pPr marL="742950" indent="-285750">
              <a:buClr>
                <a:schemeClr val="accent6">
                  <a:lumMod val="60000"/>
                  <a:lumOff val="40000"/>
                </a:schemeClr>
              </a:buClr>
              <a:buFont typeface="Wingdings" panose="05000000000000000000" pitchFamily="2" charset="2"/>
              <a:buChar char="§"/>
              <a:defRPr>
                <a:solidFill>
                  <a:schemeClr val="bg2">
                    <a:lumMod val="50000"/>
                  </a:schemeClr>
                </a:solidFill>
              </a:defRPr>
            </a:lvl2pPr>
            <a:lvl3pPr marL="1143000" indent="-228600">
              <a:buClr>
                <a:schemeClr val="accent6">
                  <a:lumMod val="60000"/>
                  <a:lumOff val="40000"/>
                </a:schemeClr>
              </a:buClr>
              <a:buFont typeface="Wingdings" panose="05000000000000000000" pitchFamily="2" charset="2"/>
              <a:buChar char="§"/>
              <a:defRPr>
                <a:solidFill>
                  <a:schemeClr val="bg2">
                    <a:lumMod val="50000"/>
                  </a:schemeClr>
                </a:solidFill>
              </a:defRPr>
            </a:lvl3pPr>
            <a:lvl4pPr marL="1600200" indent="-228600">
              <a:buClr>
                <a:schemeClr val="accent6">
                  <a:lumMod val="60000"/>
                  <a:lumOff val="40000"/>
                </a:schemeClr>
              </a:buClr>
              <a:buFont typeface="Wingdings" panose="05000000000000000000" pitchFamily="2" charset="2"/>
              <a:buChar char="§"/>
              <a:defRPr>
                <a:solidFill>
                  <a:schemeClr val="bg2">
                    <a:lumMod val="50000"/>
                  </a:schemeClr>
                </a:solidFill>
              </a:defRPr>
            </a:lvl4pPr>
            <a:lvl5pPr marL="2057400" indent="-228600">
              <a:buClr>
                <a:schemeClr val="accent6">
                  <a:lumMod val="60000"/>
                  <a:lumOff val="40000"/>
                </a:schemeClr>
              </a:buClr>
              <a:buFont typeface="Wingdings" panose="05000000000000000000" pitchFamily="2" charset="2"/>
              <a:buChar char="§"/>
              <a:defRPr>
                <a:solidFill>
                  <a:schemeClr val="bg2">
                    <a:lumMod val="50000"/>
                  </a:schemeClr>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5891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defRPr sz="4000" b="1" cap="all" baseline="0">
                <a:solidFill>
                  <a:schemeClr val="accent1">
                    <a:lumMod val="50000"/>
                  </a:schemeClr>
                </a:solidFill>
              </a:defRPr>
            </a:lvl1pPr>
          </a:lstStyle>
          <a:p>
            <a:r>
              <a:rPr lang="en-US" dirty="0"/>
              <a:t>Title here</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buNone/>
              <a:defRPr sz="2000" baseline="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Enter text here.</a:t>
            </a:r>
          </a:p>
        </p:txBody>
      </p:sp>
    </p:spTree>
    <p:extLst>
      <p:ext uri="{BB962C8B-B14F-4D97-AF65-F5344CB8AC3E}">
        <p14:creationId xmlns:p14="http://schemas.microsoft.com/office/powerpoint/2010/main" val="2874439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4000" b="1" cap="all" baseline="0">
                <a:solidFill>
                  <a:schemeClr val="accent1">
                    <a:lumMod val="50000"/>
                  </a:schemeClr>
                </a:solidFill>
              </a:defRPr>
            </a:lvl1pPr>
          </a:lstStyle>
          <a:p>
            <a:r>
              <a:rPr lang="en-US" dirty="0"/>
              <a:t>Title here</a:t>
            </a:r>
          </a:p>
        </p:txBody>
      </p:sp>
      <p:sp>
        <p:nvSpPr>
          <p:cNvPr id="3" name="Content Placeholder 2"/>
          <p:cNvSpPr>
            <a:spLocks noGrp="1"/>
          </p:cNvSpPr>
          <p:nvPr>
            <p:ph sz="half" idx="1" hasCustomPrompt="1"/>
          </p:nvPr>
        </p:nvSpPr>
        <p:spPr>
          <a:xfrm>
            <a:off x="609600" y="1600201"/>
            <a:ext cx="5384800" cy="4525963"/>
          </a:xfrm>
          <a:prstGeom prst="rect">
            <a:avLst/>
          </a:prstGeom>
        </p:spPr>
        <p:txBody>
          <a:bodyPr/>
          <a:lstStyle>
            <a:lvl1pPr>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4740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lgn="l">
              <a:defRPr sz="4000" b="1" cap="all" baseline="0">
                <a:solidFill>
                  <a:schemeClr val="accent1">
                    <a:lumMod val="50000"/>
                  </a:schemeClr>
                </a:solidFill>
              </a:defRPr>
            </a:lvl1pPr>
          </a:lstStyle>
          <a:p>
            <a:r>
              <a:rPr lang="en-US" dirty="0"/>
              <a:t>Title here</a:t>
            </a:r>
          </a:p>
        </p:txBody>
      </p:sp>
      <p:sp>
        <p:nvSpPr>
          <p:cNvPr id="3" name="Text Placeholder 2"/>
          <p:cNvSpPr>
            <a:spLocks noGrp="1"/>
          </p:cNvSpPr>
          <p:nvPr>
            <p:ph type="body" idx="1" hasCustomPrompt="1"/>
          </p:nvPr>
        </p:nvSpPr>
        <p:spPr>
          <a:xfrm>
            <a:off x="609600" y="1535113"/>
            <a:ext cx="5386917" cy="639762"/>
          </a:xfrm>
          <a:prstGeom prst="rect">
            <a:avLst/>
          </a:prstGeom>
        </p:spPr>
        <p:txBody>
          <a:bodyPr anchor="b"/>
          <a:lstStyle>
            <a:lvl1pPr marL="0" indent="0">
              <a:buNone/>
              <a:defRPr sz="2400" b="1" baseline="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here</a:t>
            </a:r>
          </a:p>
        </p:txBody>
      </p:sp>
      <p:sp>
        <p:nvSpPr>
          <p:cNvPr id="4" name="Content Placeholder 3"/>
          <p:cNvSpPr>
            <a:spLocks noGrp="1"/>
          </p:cNvSpPr>
          <p:nvPr>
            <p:ph sz="half" idx="2" hasCustomPrompt="1"/>
          </p:nvPr>
        </p:nvSpPr>
        <p:spPr>
          <a:xfrm>
            <a:off x="609600" y="2174875"/>
            <a:ext cx="5386917" cy="3951288"/>
          </a:xfrm>
          <a:prstGeom prst="rect">
            <a:avLst/>
          </a:prstGeom>
        </p:spPr>
        <p:txBody>
          <a:bodyPr/>
          <a:lstStyle>
            <a:lvl1pPr>
              <a:defRPr sz="2400">
                <a:solidFill>
                  <a:schemeClr val="bg2">
                    <a:lumMod val="50000"/>
                  </a:schemeClr>
                </a:solidFill>
              </a:defRPr>
            </a:lvl1pPr>
            <a:lvl2pPr>
              <a:defRPr sz="2000">
                <a:solidFill>
                  <a:schemeClr val="bg2">
                    <a:lumMod val="50000"/>
                  </a:schemeClr>
                </a:solidFill>
              </a:defRPr>
            </a:lvl2pPr>
            <a:lvl3pPr>
              <a:defRPr sz="18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vl6pPr>
              <a:defRPr sz="1600"/>
            </a:lvl6pPr>
            <a:lvl7pPr>
              <a:defRPr sz="1600"/>
            </a:lvl7pPr>
            <a:lvl8pPr>
              <a:defRPr sz="1600"/>
            </a:lvl8pPr>
            <a:lvl9pPr>
              <a:defRPr sz="16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here</a:t>
            </a:r>
          </a:p>
        </p:txBody>
      </p:sp>
      <p:sp>
        <p:nvSpPr>
          <p:cNvPr id="6" name="Content Placeholder 5"/>
          <p:cNvSpPr>
            <a:spLocks noGrp="1"/>
          </p:cNvSpPr>
          <p:nvPr>
            <p:ph sz="quarter" idx="4" hasCustomPrompt="1"/>
          </p:nvPr>
        </p:nvSpPr>
        <p:spPr>
          <a:xfrm>
            <a:off x="6193368" y="2174875"/>
            <a:ext cx="5389033" cy="3951288"/>
          </a:xfrm>
          <a:prstGeom prst="rect">
            <a:avLst/>
          </a:prstGeom>
        </p:spPr>
        <p:txBody>
          <a:bodyPr/>
          <a:lstStyle>
            <a:lvl1pPr>
              <a:defRPr sz="2400">
                <a:solidFill>
                  <a:schemeClr val="bg2">
                    <a:lumMod val="50000"/>
                  </a:schemeClr>
                </a:solidFill>
              </a:defRPr>
            </a:lvl1pPr>
            <a:lvl2pPr>
              <a:defRPr sz="2000">
                <a:solidFill>
                  <a:schemeClr val="bg2">
                    <a:lumMod val="50000"/>
                  </a:schemeClr>
                </a:solidFill>
              </a:defRPr>
            </a:lvl2pPr>
            <a:lvl3pPr>
              <a:defRPr sz="18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vl6pPr>
              <a:defRPr sz="1600"/>
            </a:lvl6pPr>
            <a:lvl7pPr>
              <a:defRPr sz="1600"/>
            </a:lvl7pPr>
            <a:lvl8pPr>
              <a:defRPr sz="1600"/>
            </a:lvl8pPr>
            <a:lvl9pPr>
              <a:defRPr sz="16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4362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645341"/>
            <a:ext cx="10972800" cy="1143000"/>
          </a:xfrm>
          <a:prstGeom prst="rect">
            <a:avLst/>
          </a:prstGeom>
        </p:spPr>
        <p:txBody>
          <a:bodyPr/>
          <a:lstStyle>
            <a:lvl1pPr algn="l">
              <a:defRPr sz="4000" b="1" cap="all" baseline="0">
                <a:solidFill>
                  <a:schemeClr val="accent1">
                    <a:lumMod val="50000"/>
                  </a:schemeClr>
                </a:solidFill>
              </a:defRPr>
            </a:lvl1pPr>
          </a:lstStyle>
          <a:p>
            <a:r>
              <a:rPr lang="en-US" dirty="0"/>
              <a:t>TITLE here</a:t>
            </a:r>
          </a:p>
        </p:txBody>
      </p:sp>
      <p:sp>
        <p:nvSpPr>
          <p:cNvPr id="7" name="Text Placeholder 6"/>
          <p:cNvSpPr>
            <a:spLocks noGrp="1"/>
          </p:cNvSpPr>
          <p:nvPr>
            <p:ph type="body" sz="quarter" idx="10" hasCustomPrompt="1"/>
          </p:nvPr>
        </p:nvSpPr>
        <p:spPr>
          <a:xfrm>
            <a:off x="609600" y="1935163"/>
            <a:ext cx="10972800" cy="4276725"/>
          </a:xfrm>
        </p:spPr>
        <p:txBody>
          <a:bodyPr/>
          <a:lstStyle>
            <a:lvl1pPr>
              <a:defRPr baseline="0"/>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83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61951" y="576264"/>
            <a:ext cx="11675533" cy="555307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1439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a:prstGeom prst="rect">
            <a:avLst/>
          </a:prstGeom>
        </p:spPr>
        <p:txBody>
          <a:bodyPr anchor="b"/>
          <a:lstStyle>
            <a:lvl1pPr algn="l">
              <a:defRPr sz="2500" b="1" cap="all" baseline="0">
                <a:solidFill>
                  <a:schemeClr val="accent1">
                    <a:lumMod val="50000"/>
                  </a:schemeClr>
                </a:solidFill>
              </a:defRPr>
            </a:lvl1pPr>
          </a:lstStyle>
          <a:p>
            <a:r>
              <a:rPr lang="en-US" dirty="0"/>
              <a:t>Title here</a:t>
            </a:r>
          </a:p>
        </p:txBody>
      </p:sp>
      <p:sp>
        <p:nvSpPr>
          <p:cNvPr id="3" name="Content Placeholder 2"/>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09601" y="1435101"/>
            <a:ext cx="4011084" cy="4691063"/>
          </a:xfrm>
          <a:prstGeom prst="rect">
            <a:avLst/>
          </a:prstGeom>
        </p:spPr>
        <p:txBody>
          <a:bodyPr/>
          <a:lstStyle>
            <a:lvl1pPr marL="0" indent="0">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Enter text here</a:t>
            </a:r>
          </a:p>
        </p:txBody>
      </p:sp>
    </p:spTree>
    <p:extLst>
      <p:ext uri="{BB962C8B-B14F-4D97-AF65-F5344CB8AC3E}">
        <p14:creationId xmlns:p14="http://schemas.microsoft.com/office/powerpoint/2010/main" val="408082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333488725"/>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3" r:id="rId14"/>
    <p:sldLayoutId id="2147483664" r:id="rId15"/>
  </p:sldLayoutIdLst>
  <p:txStyles>
    <p:titleStyle>
      <a:lvl1pPr algn="l" defTabSz="457200" rtl="0" eaLnBrk="1" latinLnBrk="0" hangingPunct="1">
        <a:spcBef>
          <a:spcPct val="0"/>
        </a:spcBef>
        <a:buNone/>
        <a:defRPr sz="4000" b="1" kern="1200">
          <a:solidFill>
            <a:schemeClr val="accent1">
              <a:lumMod val="50000"/>
            </a:schemeClr>
          </a:solidFill>
          <a:latin typeface="+mj-lt"/>
          <a:ea typeface="+mj-ea"/>
          <a:cs typeface="+mj-cs"/>
        </a:defRPr>
      </a:lvl1pPr>
    </p:titleStyle>
    <p:bodyStyle>
      <a:lvl1pPr marL="342900" indent="-342900" algn="l" defTabSz="457200" rtl="0" eaLnBrk="1" latinLnBrk="0" hangingPunct="1">
        <a:spcBef>
          <a:spcPct val="20000"/>
        </a:spcBef>
        <a:buClr>
          <a:schemeClr val="accent6">
            <a:lumMod val="60000"/>
            <a:lumOff val="40000"/>
          </a:schemeClr>
        </a:buClr>
        <a:buFont typeface="Wingdings" panose="05000000000000000000" pitchFamily="2" charset="2"/>
        <a:buChar char="§"/>
        <a:defRPr sz="3200" kern="1200">
          <a:solidFill>
            <a:schemeClr val="bg2">
              <a:lumMod val="50000"/>
            </a:schemeClr>
          </a:solidFill>
          <a:latin typeface="+mn-lt"/>
          <a:ea typeface="+mn-ea"/>
          <a:cs typeface="+mn-cs"/>
        </a:defRPr>
      </a:lvl1pPr>
      <a:lvl2pPr marL="742950" indent="-285750" algn="l" defTabSz="457200" rtl="0" eaLnBrk="1" latinLnBrk="0" hangingPunct="1">
        <a:spcBef>
          <a:spcPct val="20000"/>
        </a:spcBef>
        <a:buClr>
          <a:schemeClr val="accent6">
            <a:lumMod val="60000"/>
            <a:lumOff val="40000"/>
          </a:schemeClr>
        </a:buClr>
        <a:buFont typeface="Wingdings" panose="05000000000000000000" pitchFamily="2" charset="2"/>
        <a:buChar char="§"/>
        <a:defRPr sz="2800" kern="1200">
          <a:solidFill>
            <a:schemeClr val="bg2">
              <a:lumMod val="50000"/>
            </a:schemeClr>
          </a:solidFill>
          <a:latin typeface="+mn-lt"/>
          <a:ea typeface="+mn-ea"/>
          <a:cs typeface="+mn-cs"/>
        </a:defRPr>
      </a:lvl2pPr>
      <a:lvl3pPr marL="1143000" indent="-228600" algn="l" defTabSz="457200" rtl="0" eaLnBrk="1" latinLnBrk="0" hangingPunct="1">
        <a:spcBef>
          <a:spcPct val="20000"/>
        </a:spcBef>
        <a:buClr>
          <a:schemeClr val="accent6">
            <a:lumMod val="60000"/>
            <a:lumOff val="40000"/>
          </a:schemeClr>
        </a:buClr>
        <a:buFont typeface="Wingdings" panose="05000000000000000000" pitchFamily="2" charset="2"/>
        <a:buChar char="§"/>
        <a:defRPr sz="2400" kern="1200">
          <a:solidFill>
            <a:schemeClr val="bg2">
              <a:lumMod val="50000"/>
            </a:schemeClr>
          </a:solidFill>
          <a:latin typeface="+mn-lt"/>
          <a:ea typeface="+mn-ea"/>
          <a:cs typeface="+mn-cs"/>
        </a:defRPr>
      </a:lvl3pPr>
      <a:lvl4pPr marL="1600200" indent="-228600" algn="l" defTabSz="457200" rtl="0" eaLnBrk="1" latinLnBrk="0" hangingPunct="1">
        <a:spcBef>
          <a:spcPct val="20000"/>
        </a:spcBef>
        <a:buClr>
          <a:schemeClr val="accent6">
            <a:lumMod val="60000"/>
            <a:lumOff val="40000"/>
          </a:schemeClr>
        </a:buClr>
        <a:buFont typeface="Wingdings" panose="05000000000000000000" pitchFamily="2" charset="2"/>
        <a:buChar char="§"/>
        <a:defRPr sz="2000" kern="1200">
          <a:solidFill>
            <a:schemeClr val="bg2">
              <a:lumMod val="50000"/>
            </a:schemeClr>
          </a:solidFill>
          <a:latin typeface="+mn-lt"/>
          <a:ea typeface="+mn-ea"/>
          <a:cs typeface="+mn-cs"/>
        </a:defRPr>
      </a:lvl4pPr>
      <a:lvl5pPr marL="2057400" indent="-228600" algn="l" defTabSz="457200" rtl="0" eaLnBrk="1" latinLnBrk="0" hangingPunct="1">
        <a:spcBef>
          <a:spcPct val="20000"/>
        </a:spcBef>
        <a:buClr>
          <a:schemeClr val="accent6">
            <a:lumMod val="60000"/>
            <a:lumOff val="40000"/>
          </a:schemeClr>
        </a:buClr>
        <a:buFont typeface="Wingdings" panose="05000000000000000000" pitchFamily="2" charset="2"/>
        <a:buChar char="§"/>
        <a:defRPr sz="2000" kern="1200">
          <a:solidFill>
            <a:schemeClr val="bg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cid:5495948a-78c1-4d77-b57b-971a95b9b08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900" dirty="0">
                <a:latin typeface="+mn-lt"/>
              </a:rPr>
              <a:t>Café Applications</a:t>
            </a:r>
            <a:r>
              <a:rPr lang="en-US" dirty="0"/>
              <a:t>	</a:t>
            </a:r>
          </a:p>
        </p:txBody>
      </p:sp>
      <p:sp>
        <p:nvSpPr>
          <p:cNvPr id="3" name="Subtitle 2"/>
          <p:cNvSpPr>
            <a:spLocks noGrp="1"/>
          </p:cNvSpPr>
          <p:nvPr>
            <p:ph type="subTitle" idx="1"/>
          </p:nvPr>
        </p:nvSpPr>
        <p:spPr/>
        <p:txBody>
          <a:bodyPr>
            <a:normAutofit lnSpcReduction="10000"/>
          </a:bodyPr>
          <a:lstStyle/>
          <a:p>
            <a:r>
              <a:rPr lang="en-US" sz="3600" b="1" dirty="0"/>
              <a:t>2026 LSEA Annual Conference</a:t>
            </a:r>
          </a:p>
        </p:txBody>
      </p:sp>
    </p:spTree>
    <p:extLst>
      <p:ext uri="{BB962C8B-B14F-4D97-AF65-F5344CB8AC3E}">
        <p14:creationId xmlns:p14="http://schemas.microsoft.com/office/powerpoint/2010/main" val="310939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1B993-014F-4640-7F28-79377F013F18}"/>
            </a:ext>
          </a:extLst>
        </p:cNvPr>
        <p:cNvGrpSpPr/>
        <p:nvPr/>
      </p:nvGrpSpPr>
      <p:grpSpPr>
        <a:xfrm>
          <a:off x="0" y="0"/>
          <a:ext cx="0" cy="0"/>
          <a:chOff x="0" y="0"/>
          <a:chExt cx="0" cy="0"/>
        </a:xfrm>
      </p:grpSpPr>
      <p:pic>
        <p:nvPicPr>
          <p:cNvPr id="8" name="Content Placeholder 7" descr="Graphical user interface, application&#10;&#10;AI-generated content may be incorrect.">
            <a:extLst>
              <a:ext uri="{FF2B5EF4-FFF2-40B4-BE49-F238E27FC236}">
                <a16:creationId xmlns:a16="http://schemas.microsoft.com/office/drawing/2014/main" id="{C1B4628E-0E12-87F8-BE46-352C47263329}"/>
              </a:ext>
            </a:extLst>
          </p:cNvPr>
          <p:cNvPicPr>
            <a:picLocks noGrp="1" noChangeAspect="1"/>
          </p:cNvPicPr>
          <p:nvPr>
            <p:ph idx="1"/>
          </p:nvPr>
        </p:nvPicPr>
        <p:blipFill>
          <a:blip r:embed="rId2"/>
          <a:stretch>
            <a:fillRect/>
          </a:stretch>
        </p:blipFill>
        <p:spPr>
          <a:xfrm>
            <a:off x="1322025" y="1417638"/>
            <a:ext cx="9860096" cy="5078855"/>
          </a:xfrm>
          <a:prstGeom prst="rect">
            <a:avLst/>
          </a:prstGeom>
        </p:spPr>
      </p:pic>
      <p:sp>
        <p:nvSpPr>
          <p:cNvPr id="17" name="Title 1">
            <a:extLst>
              <a:ext uri="{FF2B5EF4-FFF2-40B4-BE49-F238E27FC236}">
                <a16:creationId xmlns:a16="http://schemas.microsoft.com/office/drawing/2014/main" id="{72039186-EC9C-1E27-6455-928551F2E7A5}"/>
              </a:ext>
            </a:extLst>
          </p:cNvPr>
          <p:cNvSpPr>
            <a:spLocks noGrp="1"/>
          </p:cNvSpPr>
          <p:nvPr>
            <p:ph type="title"/>
          </p:nvPr>
        </p:nvSpPr>
        <p:spPr>
          <a:xfrm>
            <a:off x="609600" y="274638"/>
            <a:ext cx="10972800" cy="1143000"/>
          </a:xfrm>
          <a:solidFill>
            <a:srgbClr val="084975"/>
          </a:solidFill>
        </p:spPr>
        <p:txBody>
          <a:bodyPr>
            <a:normAutofit/>
          </a:bodyPr>
          <a:lstStyle/>
          <a:p>
            <a:pPr algn="ctr"/>
            <a:r>
              <a:rPr lang="en-US" sz="4400" dirty="0">
                <a:solidFill>
                  <a:schemeClr val="bg1"/>
                </a:solidFill>
                <a:latin typeface="+mn-lt"/>
              </a:rPr>
              <a:t>Residential info (CP)	</a:t>
            </a:r>
          </a:p>
        </p:txBody>
      </p:sp>
      <p:sp>
        <p:nvSpPr>
          <p:cNvPr id="11" name="Arrow: Left 10">
            <a:extLst>
              <a:ext uri="{FF2B5EF4-FFF2-40B4-BE49-F238E27FC236}">
                <a16:creationId xmlns:a16="http://schemas.microsoft.com/office/drawing/2014/main" id="{9DF321EF-ED9F-C0A1-45B2-49DE58EFEBF2}"/>
              </a:ext>
            </a:extLst>
          </p:cNvPr>
          <p:cNvSpPr/>
          <p:nvPr/>
        </p:nvSpPr>
        <p:spPr>
          <a:xfrm>
            <a:off x="8951774" y="5355771"/>
            <a:ext cx="909175" cy="694944"/>
          </a:xfrm>
          <a:prstGeom prst="lef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068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7E823-BC3F-25B1-9D00-44BA094294E4}"/>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6BE4EE2F-CFBF-5AA9-2289-7DB327F0C32B}"/>
              </a:ext>
            </a:extLst>
          </p:cNvPr>
          <p:cNvSpPr>
            <a:spLocks noGrp="1"/>
          </p:cNvSpPr>
          <p:nvPr>
            <p:ph type="title"/>
          </p:nvPr>
        </p:nvSpPr>
        <p:spPr>
          <a:xfrm>
            <a:off x="177655" y="274638"/>
            <a:ext cx="11404745" cy="1143000"/>
          </a:xfrm>
          <a:solidFill>
            <a:srgbClr val="084975"/>
          </a:solidFill>
        </p:spPr>
        <p:txBody>
          <a:bodyPr/>
          <a:lstStyle/>
          <a:p>
            <a:pPr algn="ctr"/>
            <a:r>
              <a:rPr lang="en-US" sz="4400" dirty="0">
                <a:solidFill>
                  <a:schemeClr val="bg1"/>
                </a:solidFill>
                <a:latin typeface="+mn-lt"/>
              </a:rPr>
              <a:t>Mailing address (CP)</a:t>
            </a:r>
            <a:r>
              <a:rPr lang="en-US" dirty="0">
                <a:solidFill>
                  <a:schemeClr val="bg1"/>
                </a:solidFill>
              </a:rPr>
              <a:t>	</a:t>
            </a:r>
          </a:p>
        </p:txBody>
      </p:sp>
      <p:pic>
        <p:nvPicPr>
          <p:cNvPr id="5" name="Content Placeholder 4" descr="Graphical user interface, text&#10;&#10;AI-generated content may be incorrect.">
            <a:extLst>
              <a:ext uri="{FF2B5EF4-FFF2-40B4-BE49-F238E27FC236}">
                <a16:creationId xmlns:a16="http://schemas.microsoft.com/office/drawing/2014/main" id="{C1F559F0-F589-FA58-12A1-EF869D815307}"/>
              </a:ext>
            </a:extLst>
          </p:cNvPr>
          <p:cNvPicPr>
            <a:picLocks noGrp="1" noChangeAspect="1"/>
          </p:cNvPicPr>
          <p:nvPr>
            <p:ph sz="half" idx="1"/>
          </p:nvPr>
        </p:nvPicPr>
        <p:blipFill>
          <a:blip r:embed="rId3"/>
          <a:stretch>
            <a:fillRect/>
          </a:stretch>
        </p:blipFill>
        <p:spPr>
          <a:xfrm>
            <a:off x="177655" y="1557093"/>
            <a:ext cx="7688388" cy="4569071"/>
          </a:xfrm>
          <a:prstGeom prst="rect">
            <a:avLst/>
          </a:prstGeom>
        </p:spPr>
      </p:pic>
      <p:sp>
        <p:nvSpPr>
          <p:cNvPr id="4" name="Speech Bubble: Rectangle with Corners Rounded 3">
            <a:extLst>
              <a:ext uri="{FF2B5EF4-FFF2-40B4-BE49-F238E27FC236}">
                <a16:creationId xmlns:a16="http://schemas.microsoft.com/office/drawing/2014/main" id="{EF176BFB-0924-0221-596F-4650CBBA4BCE}"/>
              </a:ext>
            </a:extLst>
          </p:cNvPr>
          <p:cNvSpPr/>
          <p:nvPr/>
        </p:nvSpPr>
        <p:spPr>
          <a:xfrm>
            <a:off x="7980218" y="1557094"/>
            <a:ext cx="3087585" cy="1554242"/>
          </a:xfrm>
          <a:prstGeom prst="wedgeRoundRectCallou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If mailing address is blank, where is the appointment letter going?</a:t>
            </a:r>
          </a:p>
        </p:txBody>
      </p:sp>
      <p:pic>
        <p:nvPicPr>
          <p:cNvPr id="9" name="Content Placeholder 8">
            <a:extLst>
              <a:ext uri="{FF2B5EF4-FFF2-40B4-BE49-F238E27FC236}">
                <a16:creationId xmlns:a16="http://schemas.microsoft.com/office/drawing/2014/main" id="{451E1DF1-8371-ED5A-0C29-4BB7A232EE4B}"/>
              </a:ext>
            </a:extLst>
          </p:cNvPr>
          <p:cNvPicPr>
            <a:picLocks noGrp="1" noChangeAspect="1"/>
          </p:cNvPicPr>
          <p:nvPr>
            <p:ph sz="half" idx="2"/>
          </p:nvPr>
        </p:nvPicPr>
        <p:blipFill>
          <a:blip r:embed="rId4"/>
          <a:stretch>
            <a:fillRect/>
          </a:stretch>
        </p:blipFill>
        <p:spPr>
          <a:xfrm>
            <a:off x="9031040" y="3338217"/>
            <a:ext cx="2036763" cy="2914141"/>
          </a:xfrm>
          <a:prstGeom prst="rect">
            <a:avLst/>
          </a:prstGeom>
        </p:spPr>
      </p:pic>
    </p:spTree>
    <p:extLst>
      <p:ext uri="{BB962C8B-B14F-4D97-AF65-F5344CB8AC3E}">
        <p14:creationId xmlns:p14="http://schemas.microsoft.com/office/powerpoint/2010/main" val="337006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3A73F-7349-B5D5-E585-53A7BD65378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1BA0A6-96FD-FC4A-2A29-261AD8700252}"/>
              </a:ext>
            </a:extLst>
          </p:cNvPr>
          <p:cNvSpPr>
            <a:spLocks noGrp="1"/>
          </p:cNvSpPr>
          <p:nvPr>
            <p:ph idx="1"/>
          </p:nvPr>
        </p:nvSpPr>
        <p:spPr/>
        <p:txBody>
          <a:bodyPr/>
          <a:lstStyle/>
          <a:p>
            <a:endParaRPr lang="en-US" dirty="0"/>
          </a:p>
        </p:txBody>
      </p:sp>
      <p:pic>
        <p:nvPicPr>
          <p:cNvPr id="8" name="Picture 7" descr="Graphical user interface, text&#10;&#10;AI-generated content may be incorrect.">
            <a:extLst>
              <a:ext uri="{FF2B5EF4-FFF2-40B4-BE49-F238E27FC236}">
                <a16:creationId xmlns:a16="http://schemas.microsoft.com/office/drawing/2014/main" id="{32B065FE-394C-E5A5-6E06-DFCB204AB8B3}"/>
              </a:ext>
            </a:extLst>
          </p:cNvPr>
          <p:cNvPicPr>
            <a:picLocks noChangeAspect="1"/>
          </p:cNvPicPr>
          <p:nvPr/>
        </p:nvPicPr>
        <p:blipFill>
          <a:blip r:embed="rId3"/>
          <a:stretch>
            <a:fillRect/>
          </a:stretch>
        </p:blipFill>
        <p:spPr>
          <a:xfrm>
            <a:off x="609599" y="1557093"/>
            <a:ext cx="10972801" cy="4801906"/>
          </a:xfrm>
          <a:prstGeom prst="rect">
            <a:avLst/>
          </a:prstGeom>
        </p:spPr>
      </p:pic>
      <p:sp>
        <p:nvSpPr>
          <p:cNvPr id="17" name="Title 1">
            <a:extLst>
              <a:ext uri="{FF2B5EF4-FFF2-40B4-BE49-F238E27FC236}">
                <a16:creationId xmlns:a16="http://schemas.microsoft.com/office/drawing/2014/main" id="{186E5ED7-55F0-1CFC-BC9A-BB0B676D5F9D}"/>
              </a:ext>
            </a:extLst>
          </p:cNvPr>
          <p:cNvSpPr>
            <a:spLocks noGrp="1"/>
          </p:cNvSpPr>
          <p:nvPr>
            <p:ph type="title"/>
          </p:nvPr>
        </p:nvSpPr>
        <p:spPr>
          <a:xfrm>
            <a:off x="609600" y="274638"/>
            <a:ext cx="10972800" cy="1143000"/>
          </a:xfrm>
          <a:solidFill>
            <a:srgbClr val="084975"/>
          </a:solidFill>
          <a:ln>
            <a:solidFill>
              <a:srgbClr val="21396B"/>
            </a:solidFill>
          </a:ln>
        </p:spPr>
        <p:txBody>
          <a:bodyPr/>
          <a:lstStyle/>
          <a:p>
            <a:pPr algn="ctr"/>
            <a:r>
              <a:rPr lang="en-US" sz="4400" dirty="0">
                <a:solidFill>
                  <a:schemeClr val="bg1"/>
                </a:solidFill>
                <a:latin typeface="+mn-lt"/>
              </a:rPr>
              <a:t>Member Details (NCP)</a:t>
            </a:r>
            <a:r>
              <a:rPr lang="en-US" dirty="0">
                <a:solidFill>
                  <a:schemeClr val="bg1"/>
                </a:solidFill>
              </a:rPr>
              <a:t>	</a:t>
            </a:r>
          </a:p>
        </p:txBody>
      </p:sp>
      <p:sp>
        <p:nvSpPr>
          <p:cNvPr id="4" name="Arrow: Curved Right 3">
            <a:extLst>
              <a:ext uri="{FF2B5EF4-FFF2-40B4-BE49-F238E27FC236}">
                <a16:creationId xmlns:a16="http://schemas.microsoft.com/office/drawing/2014/main" id="{0257B036-2FB4-A37C-E7F0-EFA9F8DF51F1}"/>
              </a:ext>
            </a:extLst>
          </p:cNvPr>
          <p:cNvSpPr/>
          <p:nvPr/>
        </p:nvSpPr>
        <p:spPr>
          <a:xfrm rot="10800000">
            <a:off x="10743349" y="4780232"/>
            <a:ext cx="643868" cy="80618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Arrow: Curved Right 5">
            <a:extLst>
              <a:ext uri="{FF2B5EF4-FFF2-40B4-BE49-F238E27FC236}">
                <a16:creationId xmlns:a16="http://schemas.microsoft.com/office/drawing/2014/main" id="{185333B0-1744-3206-17B8-276FA81C1199}"/>
              </a:ext>
            </a:extLst>
          </p:cNvPr>
          <p:cNvSpPr/>
          <p:nvPr/>
        </p:nvSpPr>
        <p:spPr>
          <a:xfrm>
            <a:off x="6871063" y="4854705"/>
            <a:ext cx="527740" cy="806188"/>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61418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EC7A30-1478-152E-38C8-7972BCAB9245}"/>
              </a:ext>
            </a:extLst>
          </p:cNvPr>
          <p:cNvSpPr>
            <a:spLocks noGrp="1"/>
          </p:cNvSpPr>
          <p:nvPr>
            <p:ph type="title"/>
          </p:nvPr>
        </p:nvSpPr>
        <p:spPr>
          <a:xfrm>
            <a:off x="388796" y="150811"/>
            <a:ext cx="4231889" cy="1162050"/>
          </a:xfrm>
          <a:solidFill>
            <a:schemeClr val="accent5">
              <a:lumMod val="50000"/>
            </a:schemeClr>
          </a:solidFill>
          <a:ln>
            <a:solidFill>
              <a:srgbClr val="21396B"/>
            </a:solidFill>
          </a:ln>
        </p:spPr>
        <p:txBody>
          <a:bodyPr anchor="t">
            <a:normAutofit fontScale="90000"/>
          </a:bodyPr>
          <a:lstStyle/>
          <a:p>
            <a:pPr algn="ctr"/>
            <a:br>
              <a:rPr lang="en-US" sz="2200" dirty="0">
                <a:solidFill>
                  <a:schemeClr val="bg1"/>
                </a:solidFill>
                <a:latin typeface="+mn-lt"/>
              </a:rPr>
            </a:br>
            <a:r>
              <a:rPr lang="en-US" sz="2400" dirty="0">
                <a:solidFill>
                  <a:schemeClr val="bg1"/>
                </a:solidFill>
                <a:latin typeface="+mn-lt"/>
              </a:rPr>
              <a:t>Minor Child</a:t>
            </a:r>
            <a:br>
              <a:rPr lang="en-US" sz="2400" dirty="0">
                <a:solidFill>
                  <a:schemeClr val="bg1"/>
                </a:solidFill>
                <a:latin typeface="+mn-lt"/>
              </a:rPr>
            </a:br>
            <a:r>
              <a:rPr lang="en-US" sz="2400" dirty="0">
                <a:solidFill>
                  <a:schemeClr val="tx2"/>
                </a:solidFill>
                <a:latin typeface="+mn-lt"/>
              </a:rPr>
              <a:t>Parent Marriage Information</a:t>
            </a:r>
            <a:br>
              <a:rPr lang="en-US" sz="3200" dirty="0">
                <a:solidFill>
                  <a:srgbClr val="002060"/>
                </a:solidFill>
              </a:rPr>
            </a:br>
            <a:endParaRPr lang="en-US" sz="3200" dirty="0">
              <a:solidFill>
                <a:schemeClr val="bg1"/>
              </a:solidFill>
            </a:endParaRPr>
          </a:p>
        </p:txBody>
      </p:sp>
      <p:pic>
        <p:nvPicPr>
          <p:cNvPr id="11" name="Content Placeholder 10" descr="Graphical user interface, application&#10;&#10;AI-generated content may be incorrect.">
            <a:extLst>
              <a:ext uri="{FF2B5EF4-FFF2-40B4-BE49-F238E27FC236}">
                <a16:creationId xmlns:a16="http://schemas.microsoft.com/office/drawing/2014/main" id="{1A554266-306A-3D66-D3CA-0044EEBB2BA7}"/>
              </a:ext>
            </a:extLst>
          </p:cNvPr>
          <p:cNvPicPr>
            <a:picLocks noGrp="1" noChangeAspect="1"/>
          </p:cNvPicPr>
          <p:nvPr>
            <p:ph idx="1"/>
          </p:nvPr>
        </p:nvPicPr>
        <p:blipFill>
          <a:blip r:embed="rId3"/>
          <a:stretch>
            <a:fillRect/>
          </a:stretch>
        </p:blipFill>
        <p:spPr>
          <a:xfrm>
            <a:off x="4916134" y="46170"/>
            <a:ext cx="6511253" cy="6312830"/>
          </a:xfrm>
          <a:prstGeom prst="rect">
            <a:avLst/>
          </a:prstGeom>
        </p:spPr>
      </p:pic>
      <p:sp>
        <p:nvSpPr>
          <p:cNvPr id="9" name="Text Placeholder 8">
            <a:extLst>
              <a:ext uri="{FF2B5EF4-FFF2-40B4-BE49-F238E27FC236}">
                <a16:creationId xmlns:a16="http://schemas.microsoft.com/office/drawing/2014/main" id="{12777032-703A-59E3-C241-0BA31EBC2406}"/>
              </a:ext>
            </a:extLst>
          </p:cNvPr>
          <p:cNvSpPr>
            <a:spLocks noGrp="1"/>
          </p:cNvSpPr>
          <p:nvPr>
            <p:ph type="body" sz="half" idx="2"/>
          </p:nvPr>
        </p:nvSpPr>
        <p:spPr>
          <a:xfrm>
            <a:off x="388796" y="1312861"/>
            <a:ext cx="4231889" cy="1602461"/>
          </a:xfrm>
          <a:ln w="12700">
            <a:solidFill>
              <a:srgbClr val="084975"/>
            </a:solidFill>
          </a:ln>
        </p:spPr>
        <p:txBody>
          <a:bodyPr/>
          <a:lstStyle/>
          <a:p>
            <a:r>
              <a:rPr lang="en-US" sz="2400" b="1" dirty="0">
                <a:solidFill>
                  <a:srgbClr val="002060"/>
                </a:solidFill>
              </a:rPr>
              <a:t>*REQUIRED</a:t>
            </a:r>
          </a:p>
          <a:p>
            <a:pPr marL="285750" indent="-285750">
              <a:buFont typeface="Wingdings" panose="05000000000000000000" pitchFamily="2" charset="2"/>
              <a:buChar char="ü"/>
            </a:pPr>
            <a:r>
              <a:rPr lang="en-US" sz="2500" dirty="0">
                <a:solidFill>
                  <a:srgbClr val="002060"/>
                </a:solidFill>
              </a:rPr>
              <a:t>Wedlock</a:t>
            </a:r>
          </a:p>
          <a:p>
            <a:pPr marL="285750" indent="-285750">
              <a:buFont typeface="Wingdings" panose="05000000000000000000" pitchFamily="2" charset="2"/>
              <a:buChar char="ü"/>
            </a:pPr>
            <a:r>
              <a:rPr lang="en-US" sz="2500" dirty="0">
                <a:solidFill>
                  <a:srgbClr val="002060"/>
                </a:solidFill>
              </a:rPr>
              <a:t>Did bio father sign Ack?</a:t>
            </a:r>
          </a:p>
          <a:p>
            <a:endParaRPr lang="en-US" sz="2400" dirty="0">
              <a:solidFill>
                <a:srgbClr val="002060"/>
              </a:solidFill>
            </a:endParaRPr>
          </a:p>
        </p:txBody>
      </p:sp>
      <p:pic>
        <p:nvPicPr>
          <p:cNvPr id="2" name="Picture 1">
            <a:extLst>
              <a:ext uri="{FF2B5EF4-FFF2-40B4-BE49-F238E27FC236}">
                <a16:creationId xmlns:a16="http://schemas.microsoft.com/office/drawing/2014/main" id="{201C3C61-57CA-9B41-DC30-B82530CDAFDF}"/>
              </a:ext>
            </a:extLst>
          </p:cNvPr>
          <p:cNvPicPr>
            <a:picLocks noChangeAspect="1"/>
          </p:cNvPicPr>
          <p:nvPr/>
        </p:nvPicPr>
        <p:blipFill>
          <a:blip r:embed="rId4"/>
          <a:stretch>
            <a:fillRect/>
          </a:stretch>
        </p:blipFill>
        <p:spPr>
          <a:xfrm>
            <a:off x="388796" y="3173506"/>
            <a:ext cx="4231889" cy="3185494"/>
          </a:xfrm>
          <a:prstGeom prst="rect">
            <a:avLst/>
          </a:prstGeom>
        </p:spPr>
      </p:pic>
    </p:spTree>
    <p:extLst>
      <p:ext uri="{BB962C8B-B14F-4D97-AF65-F5344CB8AC3E}">
        <p14:creationId xmlns:p14="http://schemas.microsoft.com/office/powerpoint/2010/main" val="1425026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F52D-AE1D-73FE-5E01-EA20B6461D60}"/>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58C7B630-8BDB-11CF-D9AB-4C66594AEF2B}"/>
              </a:ext>
            </a:extLst>
          </p:cNvPr>
          <p:cNvSpPr>
            <a:spLocks noGrp="1"/>
          </p:cNvSpPr>
          <p:nvPr>
            <p:ph type="title"/>
          </p:nvPr>
        </p:nvSpPr>
        <p:spPr>
          <a:xfrm>
            <a:off x="609600" y="274638"/>
            <a:ext cx="10972800" cy="1143000"/>
          </a:xfrm>
          <a:solidFill>
            <a:srgbClr val="084975"/>
          </a:solidFill>
        </p:spPr>
        <p:txBody>
          <a:bodyPr>
            <a:normAutofit/>
          </a:bodyPr>
          <a:lstStyle/>
          <a:p>
            <a:pPr algn="ctr"/>
            <a:r>
              <a:rPr lang="en-US" sz="4400" dirty="0">
                <a:solidFill>
                  <a:schemeClr val="bg1"/>
                </a:solidFill>
                <a:latin typeface="+mn-lt"/>
              </a:rPr>
              <a:t>Office Use Only</a:t>
            </a:r>
          </a:p>
        </p:txBody>
      </p:sp>
      <p:sp>
        <p:nvSpPr>
          <p:cNvPr id="4" name="Content Placeholder 3">
            <a:extLst>
              <a:ext uri="{FF2B5EF4-FFF2-40B4-BE49-F238E27FC236}">
                <a16:creationId xmlns:a16="http://schemas.microsoft.com/office/drawing/2014/main" id="{DD1E8F0F-8E57-4AF6-2890-D89DE86E080C}"/>
              </a:ext>
            </a:extLst>
          </p:cNvPr>
          <p:cNvSpPr>
            <a:spLocks noGrp="1"/>
          </p:cNvSpPr>
          <p:nvPr>
            <p:ph idx="1"/>
          </p:nvPr>
        </p:nvSpPr>
        <p:spPr/>
        <p:txBody>
          <a:bodyPr/>
          <a:lstStyle/>
          <a:p>
            <a:endParaRPr lang="en-US"/>
          </a:p>
        </p:txBody>
      </p:sp>
      <p:pic>
        <p:nvPicPr>
          <p:cNvPr id="6" name="Picture 5" descr="Graphical user interface, text, application&#10;&#10;AI-generated content may be incorrect.">
            <a:extLst>
              <a:ext uri="{FF2B5EF4-FFF2-40B4-BE49-F238E27FC236}">
                <a16:creationId xmlns:a16="http://schemas.microsoft.com/office/drawing/2014/main" id="{6C6389B1-F0E7-1A7A-6E24-D63DC6A41050}"/>
              </a:ext>
            </a:extLst>
          </p:cNvPr>
          <p:cNvPicPr>
            <a:picLocks noChangeAspect="1"/>
          </p:cNvPicPr>
          <p:nvPr/>
        </p:nvPicPr>
        <p:blipFill>
          <a:blip r:embed="rId3"/>
          <a:stretch>
            <a:fillRect/>
          </a:stretch>
        </p:blipFill>
        <p:spPr>
          <a:xfrm>
            <a:off x="609600" y="1600199"/>
            <a:ext cx="10943456" cy="4708527"/>
          </a:xfrm>
          <a:prstGeom prst="rect">
            <a:avLst/>
          </a:prstGeom>
          <a:ln>
            <a:solidFill>
              <a:srgbClr val="084975"/>
            </a:solidFill>
          </a:ln>
        </p:spPr>
      </p:pic>
    </p:spTree>
    <p:extLst>
      <p:ext uri="{BB962C8B-B14F-4D97-AF65-F5344CB8AC3E}">
        <p14:creationId xmlns:p14="http://schemas.microsoft.com/office/powerpoint/2010/main" val="1259106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6EF55-F934-0ADC-DF18-D28AB8911B35}"/>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3091CD08-2312-8B71-6BC0-CF3A295EFCE0}"/>
              </a:ext>
            </a:extLst>
          </p:cNvPr>
          <p:cNvSpPr>
            <a:spLocks noGrp="1"/>
          </p:cNvSpPr>
          <p:nvPr>
            <p:ph type="title"/>
          </p:nvPr>
        </p:nvSpPr>
        <p:spPr>
          <a:xfrm>
            <a:off x="609600" y="274638"/>
            <a:ext cx="10972800" cy="1143000"/>
          </a:xfrm>
          <a:solidFill>
            <a:srgbClr val="084975"/>
          </a:solidFill>
        </p:spPr>
        <p:txBody>
          <a:bodyPr>
            <a:normAutofit/>
          </a:bodyPr>
          <a:lstStyle/>
          <a:p>
            <a:pPr algn="ctr"/>
            <a:r>
              <a:rPr lang="en-US" sz="4400" dirty="0">
                <a:solidFill>
                  <a:schemeClr val="bg1"/>
                </a:solidFill>
                <a:latin typeface="+mn-lt"/>
              </a:rPr>
              <a:t>Member Clearance (CP)</a:t>
            </a:r>
          </a:p>
        </p:txBody>
      </p:sp>
      <p:sp>
        <p:nvSpPr>
          <p:cNvPr id="4" name="Content Placeholder 3">
            <a:extLst>
              <a:ext uri="{FF2B5EF4-FFF2-40B4-BE49-F238E27FC236}">
                <a16:creationId xmlns:a16="http://schemas.microsoft.com/office/drawing/2014/main" id="{0AE51B02-1864-A062-D2CA-D97B8B9DEE80}"/>
              </a:ext>
            </a:extLst>
          </p:cNvPr>
          <p:cNvSpPr>
            <a:spLocks noGrp="1"/>
          </p:cNvSpPr>
          <p:nvPr>
            <p:ph idx="1"/>
          </p:nvPr>
        </p:nvSpPr>
        <p:spPr/>
        <p:txBody>
          <a:bodyPr/>
          <a:lstStyle/>
          <a:p>
            <a:endParaRPr lang="en-US"/>
          </a:p>
        </p:txBody>
      </p:sp>
      <p:pic>
        <p:nvPicPr>
          <p:cNvPr id="3" name="Picture 2" descr="Text&#10;&#10;AI-generated content may be incorrect.">
            <a:extLst>
              <a:ext uri="{FF2B5EF4-FFF2-40B4-BE49-F238E27FC236}">
                <a16:creationId xmlns:a16="http://schemas.microsoft.com/office/drawing/2014/main" id="{E8ED2557-6ACB-5468-EA73-F530F5D08F3E}"/>
              </a:ext>
            </a:extLst>
          </p:cNvPr>
          <p:cNvPicPr>
            <a:picLocks noChangeAspect="1"/>
          </p:cNvPicPr>
          <p:nvPr/>
        </p:nvPicPr>
        <p:blipFill>
          <a:blip r:embed="rId3"/>
          <a:stretch>
            <a:fillRect/>
          </a:stretch>
        </p:blipFill>
        <p:spPr>
          <a:xfrm>
            <a:off x="609600" y="1417639"/>
            <a:ext cx="10972800" cy="4928078"/>
          </a:xfrm>
          <a:prstGeom prst="rect">
            <a:avLst/>
          </a:prstGeom>
          <a:solidFill>
            <a:srgbClr val="A8C6EE"/>
          </a:solidFill>
        </p:spPr>
      </p:pic>
      <p:sp>
        <p:nvSpPr>
          <p:cNvPr id="5" name="Oval 4">
            <a:extLst>
              <a:ext uri="{FF2B5EF4-FFF2-40B4-BE49-F238E27FC236}">
                <a16:creationId xmlns:a16="http://schemas.microsoft.com/office/drawing/2014/main" id="{311D59E4-D712-A263-CE05-EC17789DEE9C}"/>
              </a:ext>
            </a:extLst>
          </p:cNvPr>
          <p:cNvSpPr/>
          <p:nvPr/>
        </p:nvSpPr>
        <p:spPr>
          <a:xfrm>
            <a:off x="9849080" y="4461831"/>
            <a:ext cx="594910" cy="1432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CCD2E09-8395-2F49-F3A1-8455718A0061}"/>
              </a:ext>
            </a:extLst>
          </p:cNvPr>
          <p:cNvSpPr/>
          <p:nvPr/>
        </p:nvSpPr>
        <p:spPr>
          <a:xfrm>
            <a:off x="8306718" y="4605051"/>
            <a:ext cx="1178805" cy="27699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11" name="Connector: Elbow 10">
            <a:extLst>
              <a:ext uri="{FF2B5EF4-FFF2-40B4-BE49-F238E27FC236}">
                <a16:creationId xmlns:a16="http://schemas.microsoft.com/office/drawing/2014/main" id="{70CFFB93-EC78-5B3E-69CF-8C7EA2404ECF}"/>
              </a:ext>
            </a:extLst>
          </p:cNvPr>
          <p:cNvCxnSpPr/>
          <p:nvPr/>
        </p:nvCxnSpPr>
        <p:spPr>
          <a:xfrm rot="16200000" flipH="1">
            <a:off x="4230474" y="3296797"/>
            <a:ext cx="1938969" cy="264405"/>
          </a:xfrm>
          <a:prstGeom prst="bent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Connector: Elbow 12">
            <a:extLst>
              <a:ext uri="{FF2B5EF4-FFF2-40B4-BE49-F238E27FC236}">
                <a16:creationId xmlns:a16="http://schemas.microsoft.com/office/drawing/2014/main" id="{3ED4359A-000B-A009-9C24-240603B0F4C7}"/>
              </a:ext>
            </a:extLst>
          </p:cNvPr>
          <p:cNvCxnSpPr/>
          <p:nvPr/>
        </p:nvCxnSpPr>
        <p:spPr>
          <a:xfrm rot="5400000">
            <a:off x="5702606" y="3289911"/>
            <a:ext cx="1848081" cy="187287"/>
          </a:xfrm>
          <a:prstGeom prst="bent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0063614-19CF-2FA9-E1B3-A9CE685B7F6C}"/>
              </a:ext>
            </a:extLst>
          </p:cNvPr>
          <p:cNvSpPr txBox="1"/>
          <p:nvPr/>
        </p:nvSpPr>
        <p:spPr>
          <a:xfrm>
            <a:off x="9086850" y="5627144"/>
            <a:ext cx="1783080" cy="369332"/>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81D56DBC-C8CE-765A-28FF-340C28F1E0E6}"/>
              </a:ext>
            </a:extLst>
          </p:cNvPr>
          <p:cNvSpPr txBox="1"/>
          <p:nvPr/>
        </p:nvSpPr>
        <p:spPr>
          <a:xfrm>
            <a:off x="4944735" y="4428780"/>
            <a:ext cx="774853" cy="215444"/>
          </a:xfrm>
          <a:prstGeom prst="rect">
            <a:avLst/>
          </a:prstGeom>
          <a:solidFill>
            <a:srgbClr val="A8C6EE"/>
          </a:solidFill>
          <a:ln>
            <a:solidFill>
              <a:srgbClr val="9DC3E6"/>
            </a:solidFill>
          </a:ln>
        </p:spPr>
        <p:txBody>
          <a:bodyPr wrap="square" rtlCol="0">
            <a:spAutoFit/>
          </a:bodyPr>
          <a:lstStyle/>
          <a:p>
            <a:r>
              <a:rPr lang="en-US" sz="800" dirty="0">
                <a:solidFill>
                  <a:srgbClr val="21396B"/>
                </a:solidFill>
              </a:rPr>
              <a:t>8/17/1999</a:t>
            </a:r>
          </a:p>
        </p:txBody>
      </p:sp>
    </p:spTree>
    <p:extLst>
      <p:ext uri="{BB962C8B-B14F-4D97-AF65-F5344CB8AC3E}">
        <p14:creationId xmlns:p14="http://schemas.microsoft.com/office/powerpoint/2010/main" val="333402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89FE8-AAF0-0B6D-C5EF-4663F1D2D4D8}"/>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6F9EA929-ECDC-A5B5-D9CA-AF1437824123}"/>
              </a:ext>
            </a:extLst>
          </p:cNvPr>
          <p:cNvSpPr>
            <a:spLocks noGrp="1"/>
          </p:cNvSpPr>
          <p:nvPr>
            <p:ph type="title"/>
          </p:nvPr>
        </p:nvSpPr>
        <p:spPr>
          <a:xfrm>
            <a:off x="609600" y="274638"/>
            <a:ext cx="10972800" cy="1143000"/>
          </a:xfrm>
          <a:solidFill>
            <a:srgbClr val="084975"/>
          </a:solidFill>
        </p:spPr>
        <p:txBody>
          <a:bodyPr>
            <a:normAutofit/>
          </a:bodyPr>
          <a:lstStyle/>
          <a:p>
            <a:pPr algn="ctr"/>
            <a:r>
              <a:rPr lang="en-US" sz="4400" dirty="0">
                <a:solidFill>
                  <a:schemeClr val="bg1"/>
                </a:solidFill>
                <a:latin typeface="+mn-lt"/>
              </a:rPr>
              <a:t>Member Clearance (CP)</a:t>
            </a:r>
          </a:p>
        </p:txBody>
      </p:sp>
      <p:pic>
        <p:nvPicPr>
          <p:cNvPr id="12" name="Content Placeholder 11" descr="Graphical user interface, application&#10;&#10;AI-generated content may be incorrect.">
            <a:extLst>
              <a:ext uri="{FF2B5EF4-FFF2-40B4-BE49-F238E27FC236}">
                <a16:creationId xmlns:a16="http://schemas.microsoft.com/office/drawing/2014/main" id="{EA9761D5-31B9-42B9-2642-56BBB17775D0}"/>
              </a:ext>
            </a:extLst>
          </p:cNvPr>
          <p:cNvPicPr>
            <a:picLocks noGrp="1" noChangeAspect="1"/>
          </p:cNvPicPr>
          <p:nvPr>
            <p:ph idx="1"/>
          </p:nvPr>
        </p:nvPicPr>
        <p:blipFill>
          <a:blip r:embed="rId3"/>
          <a:stretch>
            <a:fillRect/>
          </a:stretch>
        </p:blipFill>
        <p:spPr>
          <a:xfrm>
            <a:off x="609600" y="3863181"/>
            <a:ext cx="10745700" cy="2457793"/>
          </a:xfrm>
          <a:prstGeom prst="rect">
            <a:avLst/>
          </a:prstGeom>
        </p:spPr>
      </p:pic>
      <p:pic>
        <p:nvPicPr>
          <p:cNvPr id="15" name="Picture 14">
            <a:extLst>
              <a:ext uri="{FF2B5EF4-FFF2-40B4-BE49-F238E27FC236}">
                <a16:creationId xmlns:a16="http://schemas.microsoft.com/office/drawing/2014/main" id="{C0AC2667-9A9F-5A14-8FA5-9E34E3B60C56}"/>
              </a:ext>
            </a:extLst>
          </p:cNvPr>
          <p:cNvPicPr>
            <a:picLocks noChangeAspect="1"/>
          </p:cNvPicPr>
          <p:nvPr/>
        </p:nvPicPr>
        <p:blipFill>
          <a:blip r:embed="rId4"/>
          <a:stretch>
            <a:fillRect/>
          </a:stretch>
        </p:blipFill>
        <p:spPr>
          <a:xfrm>
            <a:off x="3750958" y="1656146"/>
            <a:ext cx="4481257" cy="2987505"/>
          </a:xfrm>
          <a:prstGeom prst="rect">
            <a:avLst/>
          </a:prstGeom>
        </p:spPr>
      </p:pic>
      <p:sp>
        <p:nvSpPr>
          <p:cNvPr id="2" name="Arrow: Down 1">
            <a:extLst>
              <a:ext uri="{FF2B5EF4-FFF2-40B4-BE49-F238E27FC236}">
                <a16:creationId xmlns:a16="http://schemas.microsoft.com/office/drawing/2014/main" id="{448C7C17-7AD4-75B0-8006-7E1D2BE925C5}"/>
              </a:ext>
            </a:extLst>
          </p:cNvPr>
          <p:cNvSpPr/>
          <p:nvPr/>
        </p:nvSpPr>
        <p:spPr>
          <a:xfrm>
            <a:off x="429904" y="1822408"/>
            <a:ext cx="2709081" cy="2040773"/>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No Match </a:t>
            </a:r>
            <a:r>
              <a:rPr lang="en-US" dirty="0"/>
              <a:t>“Select” Create New Individual</a:t>
            </a:r>
          </a:p>
        </p:txBody>
      </p:sp>
    </p:spTree>
    <p:extLst>
      <p:ext uri="{BB962C8B-B14F-4D97-AF65-F5344CB8AC3E}">
        <p14:creationId xmlns:p14="http://schemas.microsoft.com/office/powerpoint/2010/main" val="1547311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1F53-7550-73AA-99EC-067874031DE9}"/>
              </a:ext>
            </a:extLst>
          </p:cNvPr>
          <p:cNvSpPr>
            <a:spLocks noGrp="1"/>
          </p:cNvSpPr>
          <p:nvPr>
            <p:ph idx="1"/>
          </p:nvPr>
        </p:nvSpPr>
        <p:spPr>
          <a:xfrm>
            <a:off x="1457256" y="3079087"/>
            <a:ext cx="15377938" cy="3164771"/>
          </a:xfrm>
        </p:spPr>
        <p:txBody>
          <a:bodyPr/>
          <a:lstStyle/>
          <a:p>
            <a:endParaRPr lang="en-US" dirty="0"/>
          </a:p>
        </p:txBody>
      </p:sp>
      <p:pic>
        <p:nvPicPr>
          <p:cNvPr id="1026" name="image_0">
            <a:extLst>
              <a:ext uri="{FF2B5EF4-FFF2-40B4-BE49-F238E27FC236}">
                <a16:creationId xmlns:a16="http://schemas.microsoft.com/office/drawing/2014/main" id="{E8750A52-3B68-0764-6882-5415AF8E5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50043"/>
            <a:ext cx="10972799" cy="477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A3E1CC30-8F29-FBEC-3D9A-94FA840162AF}"/>
              </a:ext>
            </a:extLst>
          </p:cNvPr>
          <p:cNvSpPr>
            <a:spLocks noGrp="1"/>
          </p:cNvSpPr>
          <p:nvPr>
            <p:ph type="title"/>
          </p:nvPr>
        </p:nvSpPr>
        <p:spPr>
          <a:xfrm>
            <a:off x="609600" y="274638"/>
            <a:ext cx="10972800" cy="1143000"/>
          </a:xfrm>
          <a:solidFill>
            <a:srgbClr val="084975"/>
          </a:solidFill>
        </p:spPr>
        <p:txBody>
          <a:bodyPr>
            <a:normAutofit/>
          </a:bodyPr>
          <a:lstStyle/>
          <a:p>
            <a:pPr algn="ctr"/>
            <a:r>
              <a:rPr lang="en-US" sz="4400" dirty="0">
                <a:solidFill>
                  <a:schemeClr val="bg1"/>
                </a:solidFill>
                <a:latin typeface="+mn-lt"/>
              </a:rPr>
              <a:t>Member Clearance (CP)</a:t>
            </a:r>
          </a:p>
        </p:txBody>
      </p:sp>
    </p:spTree>
    <p:extLst>
      <p:ext uri="{BB962C8B-B14F-4D97-AF65-F5344CB8AC3E}">
        <p14:creationId xmlns:p14="http://schemas.microsoft.com/office/powerpoint/2010/main" val="2191798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BF226C-5993-EB0F-7D94-1B79A1DADAF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23B4B21-677C-98B9-EC36-B61896738246}"/>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22378" t="5797" r="21820"/>
          <a:stretch>
            <a:fillRect/>
          </a:stretch>
        </p:blipFill>
        <p:spPr bwMode="auto">
          <a:xfrm>
            <a:off x="609600" y="274638"/>
            <a:ext cx="10972800" cy="6174930"/>
          </a:xfrm>
          <a:prstGeom prst="rect">
            <a:avLst/>
          </a:prstGeom>
          <a:noFill/>
          <a:ln>
            <a:noFill/>
          </a:ln>
          <a:extLs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593DE5E2-E6C0-F4E0-746F-87A0A96715DB}"/>
              </a:ext>
            </a:extLst>
          </p:cNvPr>
          <p:cNvSpPr>
            <a:spLocks noGrp="1"/>
          </p:cNvSpPr>
          <p:nvPr>
            <p:ph type="title"/>
          </p:nvPr>
        </p:nvSpPr>
        <p:spPr>
          <a:xfrm>
            <a:off x="609600" y="274638"/>
            <a:ext cx="10972800" cy="1143000"/>
          </a:xfrm>
          <a:solidFill>
            <a:srgbClr val="084975"/>
          </a:solidFill>
        </p:spPr>
        <p:txBody>
          <a:bodyPr>
            <a:normAutofit/>
          </a:bodyPr>
          <a:lstStyle/>
          <a:p>
            <a:pPr algn="ctr"/>
            <a:r>
              <a:rPr lang="en-US" sz="4400" dirty="0">
                <a:solidFill>
                  <a:schemeClr val="bg1"/>
                </a:solidFill>
                <a:latin typeface="+mn-lt"/>
              </a:rPr>
              <a:t>PERSON COMPARISON</a:t>
            </a:r>
          </a:p>
        </p:txBody>
      </p:sp>
    </p:spTree>
    <p:extLst>
      <p:ext uri="{BB962C8B-B14F-4D97-AF65-F5344CB8AC3E}">
        <p14:creationId xmlns:p14="http://schemas.microsoft.com/office/powerpoint/2010/main" val="2244662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52420-31BE-820D-ACF0-B21908FAFE28}"/>
              </a:ext>
            </a:extLst>
          </p:cNvPr>
          <p:cNvSpPr>
            <a:spLocks noGrp="1"/>
          </p:cNvSpPr>
          <p:nvPr>
            <p:ph type="title"/>
          </p:nvPr>
        </p:nvSpPr>
        <p:spPr>
          <a:solidFill>
            <a:schemeClr val="accent5">
              <a:lumMod val="50000"/>
            </a:schemeClr>
          </a:solidFill>
        </p:spPr>
        <p:txBody>
          <a:bodyPr>
            <a:normAutofit/>
          </a:bodyPr>
          <a:lstStyle/>
          <a:p>
            <a:pPr algn="ctr"/>
            <a:r>
              <a:rPr lang="en-US" sz="4400" dirty="0">
                <a:solidFill>
                  <a:schemeClr val="bg1"/>
                </a:solidFill>
                <a:latin typeface="+mn-lt"/>
              </a:rPr>
              <a:t>Member Clearance (NCP)</a:t>
            </a:r>
            <a:endParaRPr lang="en-US" sz="4400" dirty="0">
              <a:latin typeface="+mn-lt"/>
            </a:endParaRPr>
          </a:p>
        </p:txBody>
      </p:sp>
      <p:pic>
        <p:nvPicPr>
          <p:cNvPr id="4" name="Content Placeholder 3">
            <a:extLst>
              <a:ext uri="{FF2B5EF4-FFF2-40B4-BE49-F238E27FC236}">
                <a16:creationId xmlns:a16="http://schemas.microsoft.com/office/drawing/2014/main" id="{DF0D721E-CFC7-5851-8585-A955C6D39E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10972800" cy="4841154"/>
          </a:xfrm>
          <a:prstGeom prst="rect">
            <a:avLst/>
          </a:prstGeom>
          <a:noFill/>
          <a:ln>
            <a:noFill/>
          </a:ln>
        </p:spPr>
      </p:pic>
      <p:sp>
        <p:nvSpPr>
          <p:cNvPr id="5" name="Text Box 2">
            <a:extLst>
              <a:ext uri="{FF2B5EF4-FFF2-40B4-BE49-F238E27FC236}">
                <a16:creationId xmlns:a16="http://schemas.microsoft.com/office/drawing/2014/main" id="{202F0305-D668-C221-8187-2EC586993CFB}"/>
              </a:ext>
            </a:extLst>
          </p:cNvPr>
          <p:cNvSpPr txBox="1"/>
          <p:nvPr/>
        </p:nvSpPr>
        <p:spPr>
          <a:xfrm>
            <a:off x="3174125" y="4267200"/>
            <a:ext cx="1345324" cy="381493"/>
          </a:xfrm>
          <a:prstGeom prst="rect">
            <a:avLst/>
          </a:prstGeom>
          <a:solidFill>
            <a:srgbClr val="A8C6EE"/>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9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Mickey Mouse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FCA8D0F-09B0-EB5E-6FEC-083F3B9A5E22}"/>
              </a:ext>
            </a:extLst>
          </p:cNvPr>
          <p:cNvSpPr txBox="1"/>
          <p:nvPr/>
        </p:nvSpPr>
        <p:spPr>
          <a:xfrm>
            <a:off x="6018882" y="4321330"/>
            <a:ext cx="910728" cy="253916"/>
          </a:xfrm>
          <a:prstGeom prst="rect">
            <a:avLst/>
          </a:prstGeom>
          <a:solidFill>
            <a:srgbClr val="A8C6EE"/>
          </a:solidFill>
        </p:spPr>
        <p:txBody>
          <a:bodyPr wrap="square" rtlCol="0">
            <a:spAutoFit/>
          </a:bodyPr>
          <a:lstStyle/>
          <a:p>
            <a:r>
              <a:rPr lang="en-US" sz="1050" dirty="0">
                <a:solidFill>
                  <a:schemeClr val="bg2">
                    <a:lumMod val="10000"/>
                  </a:schemeClr>
                </a:solidFill>
              </a:rPr>
              <a:t>999-99-9999</a:t>
            </a:r>
          </a:p>
        </p:txBody>
      </p:sp>
      <p:sp>
        <p:nvSpPr>
          <p:cNvPr id="8" name="Oval 7">
            <a:extLst>
              <a:ext uri="{FF2B5EF4-FFF2-40B4-BE49-F238E27FC236}">
                <a16:creationId xmlns:a16="http://schemas.microsoft.com/office/drawing/2014/main" id="{64DF7FA4-CDA0-72AD-4798-48A35A3DC5B1}"/>
              </a:ext>
            </a:extLst>
          </p:cNvPr>
          <p:cNvSpPr/>
          <p:nvPr/>
        </p:nvSpPr>
        <p:spPr>
          <a:xfrm>
            <a:off x="6018882" y="4267200"/>
            <a:ext cx="910728" cy="381493"/>
          </a:xfrm>
          <a:prstGeom prst="ellipse">
            <a:avLst/>
          </a:prstGeom>
          <a:noFill/>
          <a:ln>
            <a:solidFill>
              <a:srgbClr val="FF471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7" name="TextBox 6">
            <a:extLst>
              <a:ext uri="{FF2B5EF4-FFF2-40B4-BE49-F238E27FC236}">
                <a16:creationId xmlns:a16="http://schemas.microsoft.com/office/drawing/2014/main" id="{B72CA358-74DD-D769-8B2D-AC897439F26F}"/>
              </a:ext>
            </a:extLst>
          </p:cNvPr>
          <p:cNvSpPr txBox="1"/>
          <p:nvPr/>
        </p:nvSpPr>
        <p:spPr>
          <a:xfrm>
            <a:off x="3085990" y="4990641"/>
            <a:ext cx="968217" cy="184666"/>
          </a:xfrm>
          <a:prstGeom prst="rect">
            <a:avLst/>
          </a:prstGeom>
          <a:solidFill>
            <a:schemeClr val="tx1"/>
          </a:solidFill>
        </p:spPr>
        <p:txBody>
          <a:bodyPr wrap="square" rtlCol="0">
            <a:spAutoFit/>
          </a:bodyPr>
          <a:lstStyle/>
          <a:p>
            <a:r>
              <a:rPr lang="en-US" sz="600" dirty="0">
                <a:solidFill>
                  <a:schemeClr val="bg2">
                    <a:lumMod val="10000"/>
                  </a:schemeClr>
                </a:solidFill>
              </a:rPr>
              <a:t>999-99-9999</a:t>
            </a:r>
          </a:p>
        </p:txBody>
      </p:sp>
      <p:sp>
        <p:nvSpPr>
          <p:cNvPr id="9" name="TextBox 8">
            <a:extLst>
              <a:ext uri="{FF2B5EF4-FFF2-40B4-BE49-F238E27FC236}">
                <a16:creationId xmlns:a16="http://schemas.microsoft.com/office/drawing/2014/main" id="{11149289-6657-0641-6557-1B60DE5A686B}"/>
              </a:ext>
            </a:extLst>
          </p:cNvPr>
          <p:cNvSpPr txBox="1"/>
          <p:nvPr/>
        </p:nvSpPr>
        <p:spPr>
          <a:xfrm>
            <a:off x="3393194" y="4637105"/>
            <a:ext cx="661013" cy="182562"/>
          </a:xfrm>
          <a:prstGeom prst="rect">
            <a:avLst/>
          </a:prstGeom>
          <a:solidFill>
            <a:srgbClr val="A8C6EE"/>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88A5DE28-436E-D57C-D41B-14B5E2A18712}"/>
              </a:ext>
            </a:extLst>
          </p:cNvPr>
          <p:cNvSpPr txBox="1"/>
          <p:nvPr/>
        </p:nvSpPr>
        <p:spPr>
          <a:xfrm>
            <a:off x="8009263" y="4907908"/>
            <a:ext cx="3150824" cy="69978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23619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50499D8-8F7E-AC12-3394-F041C9537336}"/>
              </a:ext>
            </a:extLst>
          </p:cNvPr>
          <p:cNvSpPr/>
          <p:nvPr/>
        </p:nvSpPr>
        <p:spPr>
          <a:xfrm>
            <a:off x="609601" y="441250"/>
            <a:ext cx="10958622" cy="765545"/>
          </a:xfrm>
          <a:prstGeom prst="rect">
            <a:avLst/>
          </a:prstGeom>
          <a:gradFill>
            <a:gsLst>
              <a:gs pos="0">
                <a:schemeClr val="accent5">
                  <a:lumMod val="50000"/>
                </a:schemeClr>
              </a:gs>
              <a:gs pos="100000">
                <a:srgbClr val="084975"/>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t>Where Do Applications Come From?</a:t>
            </a:r>
            <a:endParaRPr lang="en-US" sz="4000" b="1" dirty="0">
              <a:latin typeface="+mj-lt"/>
            </a:endParaRPr>
          </a:p>
        </p:txBody>
      </p:sp>
      <p:sp>
        <p:nvSpPr>
          <p:cNvPr id="18" name="Content Placeholder 2">
            <a:extLst>
              <a:ext uri="{FF2B5EF4-FFF2-40B4-BE49-F238E27FC236}">
                <a16:creationId xmlns:a16="http://schemas.microsoft.com/office/drawing/2014/main" id="{190C8F49-9D43-90FA-05A0-180FCB07445A}"/>
              </a:ext>
            </a:extLst>
          </p:cNvPr>
          <p:cNvSpPr>
            <a:spLocks noGrp="1"/>
          </p:cNvSpPr>
          <p:nvPr>
            <p:ph type="body" sz="half" idx="2"/>
          </p:nvPr>
        </p:nvSpPr>
        <p:spPr>
          <a:xfrm>
            <a:off x="609601" y="1936376"/>
            <a:ext cx="4011084" cy="4189788"/>
          </a:xfrm>
          <a:ln w="28575">
            <a:solidFill>
              <a:srgbClr val="084975"/>
            </a:solidFill>
          </a:ln>
        </p:spPr>
        <p:txBody>
          <a:bodyPr lIns="91440" rIns="182880">
            <a:normAutofit fontScale="77500" lnSpcReduction="20000"/>
          </a:bodyPr>
          <a:lstStyle/>
          <a:p>
            <a:pPr defTabSz="274320">
              <a:spcBef>
                <a:spcPts val="600"/>
              </a:spcBef>
            </a:pPr>
            <a:r>
              <a:rPr lang="en-US" sz="3600" b="1" dirty="0">
                <a:solidFill>
                  <a:schemeClr val="accent1">
                    <a:lumMod val="50000"/>
                  </a:schemeClr>
                </a:solidFill>
              </a:rPr>
              <a:t>Paper</a:t>
            </a:r>
            <a:r>
              <a:rPr lang="en-US" sz="3600" dirty="0">
                <a:solidFill>
                  <a:schemeClr val="accent1">
                    <a:lumMod val="50000"/>
                  </a:schemeClr>
                </a:solidFill>
              </a:rPr>
              <a:t> </a:t>
            </a:r>
          </a:p>
          <a:p>
            <a:pPr marL="571500" indent="-548640" defTabSz="274320">
              <a:lnSpc>
                <a:spcPct val="70000"/>
              </a:lnSpc>
              <a:spcBef>
                <a:spcPts val="600"/>
              </a:spcBef>
              <a:buFont typeface="Wingdings" panose="05000000000000000000" pitchFamily="2" charset="2"/>
              <a:buChar char="q"/>
            </a:pPr>
            <a:r>
              <a:rPr lang="en-US" sz="3600" dirty="0">
                <a:solidFill>
                  <a:schemeClr val="accent1">
                    <a:lumMod val="50000"/>
                  </a:schemeClr>
                </a:solidFill>
              </a:rPr>
              <a:t>P000010011</a:t>
            </a:r>
          </a:p>
          <a:p>
            <a:pPr defTabSz="274320">
              <a:spcBef>
                <a:spcPts val="600"/>
              </a:spcBef>
            </a:pPr>
            <a:r>
              <a:rPr lang="en-US" sz="3600" b="1" dirty="0">
                <a:solidFill>
                  <a:schemeClr val="accent1">
                    <a:lumMod val="50000"/>
                  </a:schemeClr>
                </a:solidFill>
              </a:rPr>
              <a:t>Online Café</a:t>
            </a:r>
          </a:p>
          <a:p>
            <a:pPr marL="571500" indent="-571500" defTabSz="274320">
              <a:spcBef>
                <a:spcPts val="600"/>
              </a:spcBef>
              <a:buFont typeface="Wingdings" panose="05000000000000000000" pitchFamily="2" charset="2"/>
              <a:buChar char="q"/>
            </a:pPr>
            <a:r>
              <a:rPr lang="en-US" sz="3600" dirty="0">
                <a:solidFill>
                  <a:schemeClr val="accent1">
                    <a:lumMod val="50000"/>
                  </a:schemeClr>
                </a:solidFill>
              </a:rPr>
              <a:t>6042273266-01</a:t>
            </a:r>
          </a:p>
          <a:p>
            <a:pPr defTabSz="274320">
              <a:spcBef>
                <a:spcPts val="600"/>
              </a:spcBef>
            </a:pPr>
            <a:r>
              <a:rPr lang="en-US" sz="3600" b="1" dirty="0">
                <a:solidFill>
                  <a:schemeClr val="accent1">
                    <a:lumMod val="50000"/>
                  </a:schemeClr>
                </a:solidFill>
              </a:rPr>
              <a:t>IV-A Referral</a:t>
            </a:r>
          </a:p>
          <a:p>
            <a:pPr marL="571500" indent="-571500" defTabSz="274320">
              <a:spcBef>
                <a:spcPts val="600"/>
              </a:spcBef>
              <a:buFont typeface="Wingdings" panose="05000000000000000000" pitchFamily="2" charset="2"/>
              <a:buChar char="q"/>
            </a:pPr>
            <a:r>
              <a:rPr lang="en-US" sz="3600" dirty="0">
                <a:solidFill>
                  <a:schemeClr val="accent1">
                    <a:lumMod val="50000"/>
                  </a:schemeClr>
                </a:solidFill>
              </a:rPr>
              <a:t>A000009155</a:t>
            </a:r>
          </a:p>
          <a:p>
            <a:pPr defTabSz="274320">
              <a:spcBef>
                <a:spcPts val="600"/>
              </a:spcBef>
            </a:pPr>
            <a:r>
              <a:rPr lang="en-US" sz="3600" b="1" dirty="0">
                <a:solidFill>
                  <a:schemeClr val="accent1">
                    <a:lumMod val="50000"/>
                  </a:schemeClr>
                </a:solidFill>
              </a:rPr>
              <a:t>IV-E Referral</a:t>
            </a:r>
          </a:p>
          <a:p>
            <a:pPr marL="571500" indent="-571500" defTabSz="274320">
              <a:spcBef>
                <a:spcPts val="600"/>
              </a:spcBef>
              <a:buFont typeface="Wingdings" panose="05000000000000000000" pitchFamily="2" charset="2"/>
              <a:buChar char="q"/>
            </a:pPr>
            <a:r>
              <a:rPr lang="en-US" sz="3600" dirty="0">
                <a:solidFill>
                  <a:schemeClr val="accent1">
                    <a:lumMod val="50000"/>
                  </a:schemeClr>
                </a:solidFill>
              </a:rPr>
              <a:t>DCFS email box</a:t>
            </a:r>
          </a:p>
          <a:p>
            <a:pPr defTabSz="274320">
              <a:spcBef>
                <a:spcPts val="600"/>
              </a:spcBef>
            </a:pPr>
            <a:r>
              <a:rPr lang="en-US" sz="3600" b="1" dirty="0">
                <a:solidFill>
                  <a:schemeClr val="accent1">
                    <a:lumMod val="50000"/>
                  </a:schemeClr>
                </a:solidFill>
              </a:rPr>
              <a:t>Medicaid</a:t>
            </a:r>
          </a:p>
          <a:p>
            <a:pPr marL="571500" indent="-571500" defTabSz="274320">
              <a:spcBef>
                <a:spcPts val="600"/>
              </a:spcBef>
              <a:buFont typeface="Wingdings" panose="05000000000000000000" pitchFamily="2" charset="2"/>
              <a:buChar char="q"/>
            </a:pPr>
            <a:r>
              <a:rPr lang="en-US" sz="3600" dirty="0">
                <a:solidFill>
                  <a:schemeClr val="accent1">
                    <a:lumMod val="50000"/>
                  </a:schemeClr>
                </a:solidFill>
              </a:rPr>
              <a:t>M000009155</a:t>
            </a:r>
          </a:p>
          <a:p>
            <a:pPr marL="571500" indent="-571500" defTabSz="274320">
              <a:spcBef>
                <a:spcPts val="600"/>
              </a:spcBef>
              <a:buFont typeface="Arial" panose="020B0604020202020204" pitchFamily="34" charset="0"/>
              <a:buChar char="•"/>
            </a:pPr>
            <a:endParaRPr lang="en-US" sz="3600" b="1" dirty="0">
              <a:solidFill>
                <a:schemeClr val="accent1">
                  <a:lumMod val="50000"/>
                </a:schemeClr>
              </a:solidFill>
            </a:endParaRPr>
          </a:p>
          <a:p>
            <a:pPr defTabSz="274320">
              <a:spcBef>
                <a:spcPts val="600"/>
              </a:spcBef>
            </a:pPr>
            <a:endParaRPr lang="en-US" sz="4000" dirty="0">
              <a:solidFill>
                <a:schemeClr val="accent1">
                  <a:lumMod val="50000"/>
                </a:schemeClr>
              </a:solidFill>
            </a:endParaRPr>
          </a:p>
        </p:txBody>
      </p:sp>
      <p:pic>
        <p:nvPicPr>
          <p:cNvPr id="12" name="Content Placeholder 11">
            <a:extLst>
              <a:ext uri="{FF2B5EF4-FFF2-40B4-BE49-F238E27FC236}">
                <a16:creationId xmlns:a16="http://schemas.microsoft.com/office/drawing/2014/main" id="{A2EA285F-6FCB-4127-B6FB-C4708CEF6B41}"/>
              </a:ext>
            </a:extLst>
          </p:cNvPr>
          <p:cNvPicPr>
            <a:picLocks noGrp="1" noChangeAspect="1"/>
          </p:cNvPicPr>
          <p:nvPr>
            <p:ph idx="1"/>
          </p:nvPr>
        </p:nvPicPr>
        <p:blipFill>
          <a:blip r:embed="rId2"/>
          <a:stretch>
            <a:fillRect/>
          </a:stretch>
        </p:blipFill>
        <p:spPr>
          <a:xfrm>
            <a:off x="4767263" y="1362635"/>
            <a:ext cx="6815137" cy="4763528"/>
          </a:xfrm>
          <a:prstGeom prst="rect">
            <a:avLst/>
          </a:prstGeom>
        </p:spPr>
      </p:pic>
      <p:sp>
        <p:nvSpPr>
          <p:cNvPr id="2" name="TextBox 1">
            <a:extLst>
              <a:ext uri="{FF2B5EF4-FFF2-40B4-BE49-F238E27FC236}">
                <a16:creationId xmlns:a16="http://schemas.microsoft.com/office/drawing/2014/main" id="{1ACC9147-E179-2AD8-647B-D2ADD3018E14}"/>
              </a:ext>
            </a:extLst>
          </p:cNvPr>
          <p:cNvSpPr txBox="1"/>
          <p:nvPr/>
        </p:nvSpPr>
        <p:spPr>
          <a:xfrm>
            <a:off x="609601" y="1362635"/>
            <a:ext cx="4011084" cy="523220"/>
          </a:xfrm>
          <a:prstGeom prst="rect">
            <a:avLst/>
          </a:prstGeom>
          <a:solidFill>
            <a:srgbClr val="00B050"/>
          </a:solidFill>
          <a:ln>
            <a:solidFill>
              <a:srgbClr val="63AC3C"/>
            </a:solidFill>
          </a:ln>
        </p:spPr>
        <p:txBody>
          <a:bodyPr wrap="square" rtlCol="0">
            <a:spAutoFit/>
          </a:bodyPr>
          <a:lstStyle/>
          <a:p>
            <a:pPr algn="ctr"/>
            <a:r>
              <a:rPr lang="en-US" sz="2800" b="1" dirty="0">
                <a:solidFill>
                  <a:schemeClr val="bg1"/>
                </a:solidFill>
              </a:rPr>
              <a:t>Application</a:t>
            </a:r>
            <a:r>
              <a:rPr lang="en-US" sz="2800" b="1" dirty="0">
                <a:solidFill>
                  <a:srgbClr val="00B050"/>
                </a:solidFill>
              </a:rPr>
              <a:t> </a:t>
            </a:r>
            <a:r>
              <a:rPr lang="en-US" sz="2800" b="1" dirty="0">
                <a:solidFill>
                  <a:schemeClr val="bg1"/>
                </a:solidFill>
              </a:rPr>
              <a:t>Examples</a:t>
            </a:r>
          </a:p>
        </p:txBody>
      </p:sp>
    </p:spTree>
    <p:extLst>
      <p:ext uri="{BB962C8B-B14F-4D97-AF65-F5344CB8AC3E}">
        <p14:creationId xmlns:p14="http://schemas.microsoft.com/office/powerpoint/2010/main" val="2122566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178B4-7463-08B3-A150-6B420C67F813}"/>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6B41E34E-6FCF-2DFE-3166-5A2105565E27}"/>
              </a:ext>
            </a:extLst>
          </p:cNvPr>
          <p:cNvSpPr>
            <a:spLocks noGrp="1"/>
          </p:cNvSpPr>
          <p:nvPr>
            <p:ph type="title"/>
          </p:nvPr>
        </p:nvSpPr>
        <p:spPr>
          <a:xfrm>
            <a:off x="395785" y="273050"/>
            <a:ext cx="4224900" cy="1162050"/>
          </a:xfrm>
          <a:solidFill>
            <a:schemeClr val="accent5">
              <a:lumMod val="50000"/>
            </a:schemeClr>
          </a:solidFill>
        </p:spPr>
        <p:txBody>
          <a:bodyPr anchor="b">
            <a:normAutofit/>
          </a:bodyPr>
          <a:lstStyle/>
          <a:p>
            <a:pPr algn="ctr"/>
            <a:r>
              <a:rPr lang="en-US" sz="3200" dirty="0">
                <a:solidFill>
                  <a:schemeClr val="bg1"/>
                </a:solidFill>
                <a:latin typeface="+mn-lt"/>
              </a:rPr>
              <a:t>Member Data Collection</a:t>
            </a:r>
          </a:p>
        </p:txBody>
      </p:sp>
      <p:sp>
        <p:nvSpPr>
          <p:cNvPr id="22" name="Text Placeholder 3">
            <a:extLst>
              <a:ext uri="{FF2B5EF4-FFF2-40B4-BE49-F238E27FC236}">
                <a16:creationId xmlns:a16="http://schemas.microsoft.com/office/drawing/2014/main" id="{4C605E95-66FC-1079-6B75-30CA2912B9AA}"/>
              </a:ext>
            </a:extLst>
          </p:cNvPr>
          <p:cNvSpPr>
            <a:spLocks noGrp="1"/>
          </p:cNvSpPr>
          <p:nvPr>
            <p:ph type="body" sz="half" idx="2"/>
          </p:nvPr>
        </p:nvSpPr>
        <p:spPr>
          <a:xfrm>
            <a:off x="395785" y="1435100"/>
            <a:ext cx="4224900" cy="2167415"/>
          </a:xfrm>
        </p:spPr>
        <p:txBody>
          <a:bodyPr>
            <a:normAutofit lnSpcReduction="10000"/>
          </a:bodyPr>
          <a:lstStyle/>
          <a:p>
            <a:pPr marL="457200" indent="-457200">
              <a:buFont typeface="Arial" panose="020B0604020202020204" pitchFamily="34" charset="0"/>
              <a:buChar char="•"/>
            </a:pPr>
            <a:r>
              <a:rPr lang="en-US" sz="3600" b="1" dirty="0">
                <a:solidFill>
                  <a:schemeClr val="accent5">
                    <a:lumMod val="50000"/>
                  </a:schemeClr>
                </a:solidFill>
              </a:rPr>
              <a:t>Re-Clear-NCP</a:t>
            </a:r>
          </a:p>
          <a:p>
            <a:pPr marL="742950" lvl="1" indent="-285750">
              <a:buFont typeface="Wingdings" panose="05000000000000000000" pitchFamily="2" charset="2"/>
              <a:buChar char="ü"/>
            </a:pPr>
            <a:r>
              <a:rPr lang="en-US" sz="3000" dirty="0">
                <a:solidFill>
                  <a:schemeClr val="accent5">
                    <a:lumMod val="50000"/>
                  </a:schemeClr>
                </a:solidFill>
              </a:rPr>
              <a:t> Add SS#</a:t>
            </a:r>
          </a:p>
          <a:p>
            <a:pPr marL="742950" lvl="1" indent="-285750">
              <a:buFont typeface="Wingdings" panose="05000000000000000000" pitchFamily="2" charset="2"/>
              <a:buChar char="ü"/>
            </a:pPr>
            <a:r>
              <a:rPr lang="en-US" sz="3000" dirty="0">
                <a:solidFill>
                  <a:schemeClr val="accent5">
                    <a:lumMod val="50000"/>
                  </a:schemeClr>
                </a:solidFill>
              </a:rPr>
              <a:t>Select Verification</a:t>
            </a:r>
          </a:p>
          <a:p>
            <a:pPr marL="1371600" lvl="2" indent="-457200">
              <a:buFont typeface="Arial" panose="020B0604020202020204" pitchFamily="34" charset="0"/>
              <a:buChar char="•"/>
            </a:pPr>
            <a:r>
              <a:rPr lang="en-US" sz="2800" dirty="0">
                <a:solidFill>
                  <a:schemeClr val="accent5">
                    <a:lumMod val="50000"/>
                  </a:schemeClr>
                </a:solidFill>
              </a:rPr>
              <a:t>Restricted Data</a:t>
            </a:r>
          </a:p>
        </p:txBody>
      </p:sp>
      <p:pic>
        <p:nvPicPr>
          <p:cNvPr id="10" name="Picture 9">
            <a:extLst>
              <a:ext uri="{FF2B5EF4-FFF2-40B4-BE49-F238E27FC236}">
                <a16:creationId xmlns:a16="http://schemas.microsoft.com/office/drawing/2014/main" id="{77EB746C-DCD2-BBDA-5D33-974892060084}"/>
              </a:ext>
            </a:extLst>
          </p:cNvPr>
          <p:cNvPicPr>
            <a:picLocks noChangeAspect="1"/>
          </p:cNvPicPr>
          <p:nvPr/>
        </p:nvPicPr>
        <p:blipFill>
          <a:blip r:embed="rId3"/>
          <a:stretch>
            <a:fillRect/>
          </a:stretch>
        </p:blipFill>
        <p:spPr>
          <a:xfrm>
            <a:off x="395785" y="3602515"/>
            <a:ext cx="4224900" cy="2810838"/>
          </a:xfrm>
          <a:prstGeom prst="rect">
            <a:avLst/>
          </a:prstGeom>
        </p:spPr>
      </p:pic>
      <p:pic>
        <p:nvPicPr>
          <p:cNvPr id="13" name="Content Placeholder 12" descr="Graphical user interface&#10;&#10;AI-generated content may be incorrect.">
            <a:extLst>
              <a:ext uri="{FF2B5EF4-FFF2-40B4-BE49-F238E27FC236}">
                <a16:creationId xmlns:a16="http://schemas.microsoft.com/office/drawing/2014/main" id="{1F8177F9-86E6-5C44-47C3-FEC8DF7C0FFF}"/>
              </a:ext>
            </a:extLst>
          </p:cNvPr>
          <p:cNvPicPr>
            <a:picLocks noGrp="1" noChangeAspect="1"/>
          </p:cNvPicPr>
          <p:nvPr>
            <p:ph idx="1"/>
          </p:nvPr>
        </p:nvPicPr>
        <p:blipFill>
          <a:blip r:embed="rId4"/>
          <a:stretch>
            <a:fillRect/>
          </a:stretch>
        </p:blipFill>
        <p:spPr>
          <a:xfrm>
            <a:off x="5343181" y="0"/>
            <a:ext cx="5761821" cy="6312665"/>
          </a:xfrm>
          <a:prstGeom prst="rect">
            <a:avLst/>
          </a:prstGeom>
          <a:ln>
            <a:solidFill>
              <a:srgbClr val="FF4713"/>
            </a:solidFill>
          </a:ln>
        </p:spPr>
      </p:pic>
      <p:sp>
        <p:nvSpPr>
          <p:cNvPr id="8" name="Oval 7">
            <a:extLst>
              <a:ext uri="{FF2B5EF4-FFF2-40B4-BE49-F238E27FC236}">
                <a16:creationId xmlns:a16="http://schemas.microsoft.com/office/drawing/2014/main" id="{DB4F7CA3-A90F-A85C-A4A1-31EF4F8384C5}"/>
              </a:ext>
            </a:extLst>
          </p:cNvPr>
          <p:cNvSpPr/>
          <p:nvPr/>
        </p:nvSpPr>
        <p:spPr>
          <a:xfrm>
            <a:off x="9641756" y="3409482"/>
            <a:ext cx="1364342" cy="449943"/>
          </a:xfrm>
          <a:prstGeom prst="ellipse">
            <a:avLst/>
          </a:prstGeom>
          <a:noFill/>
          <a:ln w="28575">
            <a:solidFill>
              <a:srgbClr val="FF471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Left-Right 10">
            <a:extLst>
              <a:ext uri="{FF2B5EF4-FFF2-40B4-BE49-F238E27FC236}">
                <a16:creationId xmlns:a16="http://schemas.microsoft.com/office/drawing/2014/main" id="{4414869F-10D7-901D-B7CF-6D544118C3A7}"/>
              </a:ext>
            </a:extLst>
          </p:cNvPr>
          <p:cNvSpPr/>
          <p:nvPr/>
        </p:nvSpPr>
        <p:spPr>
          <a:xfrm>
            <a:off x="8800155" y="5007934"/>
            <a:ext cx="727113" cy="253388"/>
          </a:xfrm>
          <a:prstGeom prst="lef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32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BAF80-494F-FC75-92B9-1608CCEA840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8B9A906-AB5D-07B5-B6D8-DEE57291AD54}"/>
              </a:ext>
            </a:extLst>
          </p:cNvPr>
          <p:cNvPicPr>
            <a:picLocks noChangeAspect="1"/>
          </p:cNvPicPr>
          <p:nvPr/>
        </p:nvPicPr>
        <p:blipFill>
          <a:blip r:embed="rId3"/>
          <a:stretch>
            <a:fillRect/>
          </a:stretch>
        </p:blipFill>
        <p:spPr>
          <a:xfrm>
            <a:off x="714704" y="1513491"/>
            <a:ext cx="10174014" cy="4792716"/>
          </a:xfrm>
          <a:prstGeom prst="rect">
            <a:avLst/>
          </a:prstGeom>
          <a:noFill/>
        </p:spPr>
      </p:pic>
      <p:sp>
        <p:nvSpPr>
          <p:cNvPr id="11" name="Title 1">
            <a:extLst>
              <a:ext uri="{FF2B5EF4-FFF2-40B4-BE49-F238E27FC236}">
                <a16:creationId xmlns:a16="http://schemas.microsoft.com/office/drawing/2014/main" id="{0FDB963E-06E0-35A8-64BC-06E5EB2CFE4C}"/>
              </a:ext>
            </a:extLst>
          </p:cNvPr>
          <p:cNvSpPr>
            <a:spLocks noGrp="1"/>
          </p:cNvSpPr>
          <p:nvPr>
            <p:ph type="title"/>
          </p:nvPr>
        </p:nvSpPr>
        <p:spPr>
          <a:xfrm>
            <a:off x="609600" y="274638"/>
            <a:ext cx="10972800" cy="1143000"/>
          </a:xfrm>
          <a:solidFill>
            <a:schemeClr val="accent5">
              <a:lumMod val="50000"/>
            </a:schemeClr>
          </a:solidFill>
        </p:spPr>
        <p:txBody>
          <a:bodyPr/>
          <a:lstStyle/>
          <a:p>
            <a:pPr algn="ctr"/>
            <a:r>
              <a:rPr lang="en-US" dirty="0">
                <a:solidFill>
                  <a:schemeClr val="bg1"/>
                </a:solidFill>
              </a:rPr>
              <a:t>Case Composition review</a:t>
            </a:r>
            <a:endParaRPr lang="en-US" dirty="0"/>
          </a:p>
        </p:txBody>
      </p:sp>
    </p:spTree>
    <p:extLst>
      <p:ext uri="{BB962C8B-B14F-4D97-AF65-F5344CB8AC3E}">
        <p14:creationId xmlns:p14="http://schemas.microsoft.com/office/powerpoint/2010/main" val="2223250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F1F9-99A0-E5AA-9933-68C2E6749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B36ED-39C6-9A72-5133-CAA8EA598186}"/>
              </a:ext>
            </a:extLst>
          </p:cNvPr>
          <p:cNvSpPr>
            <a:spLocks noGrp="1"/>
          </p:cNvSpPr>
          <p:nvPr>
            <p:ph type="title"/>
          </p:nvPr>
        </p:nvSpPr>
        <p:spPr>
          <a:solidFill>
            <a:srgbClr val="084975"/>
          </a:solidFill>
          <a:ln>
            <a:solidFill>
              <a:schemeClr val="accent1">
                <a:lumMod val="50000"/>
              </a:schemeClr>
            </a:solidFill>
          </a:ln>
        </p:spPr>
        <p:txBody>
          <a:bodyPr>
            <a:normAutofit/>
          </a:bodyPr>
          <a:lstStyle/>
          <a:p>
            <a:pPr algn="ctr"/>
            <a:r>
              <a:rPr lang="en-US" dirty="0">
                <a:solidFill>
                  <a:schemeClr val="bg1"/>
                </a:solidFill>
                <a:latin typeface="+mn-lt"/>
              </a:rPr>
              <a:t>Interview? yes or no!</a:t>
            </a:r>
          </a:p>
        </p:txBody>
      </p:sp>
      <p:sp>
        <p:nvSpPr>
          <p:cNvPr id="3" name="Text Placeholder 2">
            <a:extLst>
              <a:ext uri="{FF2B5EF4-FFF2-40B4-BE49-F238E27FC236}">
                <a16:creationId xmlns:a16="http://schemas.microsoft.com/office/drawing/2014/main" id="{1BF72FE1-297C-A417-F8AB-704317A68393}"/>
              </a:ext>
            </a:extLst>
          </p:cNvPr>
          <p:cNvSpPr>
            <a:spLocks noGrp="1"/>
          </p:cNvSpPr>
          <p:nvPr>
            <p:ph type="body" idx="1"/>
          </p:nvPr>
        </p:nvSpPr>
        <p:spPr>
          <a:xfrm>
            <a:off x="609600" y="1535113"/>
            <a:ext cx="7124242" cy="639762"/>
          </a:xfrm>
          <a:solidFill>
            <a:srgbClr val="00B050"/>
          </a:solidFill>
          <a:ln>
            <a:solidFill>
              <a:srgbClr val="084975"/>
            </a:solidFill>
          </a:ln>
        </p:spPr>
        <p:txBody>
          <a:bodyPr>
            <a:normAutofit lnSpcReduction="10000"/>
          </a:bodyPr>
          <a:lstStyle/>
          <a:p>
            <a:pPr algn="ctr"/>
            <a:r>
              <a:rPr lang="en-US" sz="2800" dirty="0">
                <a:solidFill>
                  <a:schemeClr val="bg1"/>
                </a:solidFill>
              </a:rPr>
              <a:t>G-168 Required Document</a:t>
            </a:r>
          </a:p>
        </p:txBody>
      </p:sp>
      <p:sp>
        <p:nvSpPr>
          <p:cNvPr id="5" name="Content Placeholder 4">
            <a:extLst>
              <a:ext uri="{FF2B5EF4-FFF2-40B4-BE49-F238E27FC236}">
                <a16:creationId xmlns:a16="http://schemas.microsoft.com/office/drawing/2014/main" id="{E6DE19E1-E0D2-3C94-4F90-83CF756F4047}"/>
              </a:ext>
            </a:extLst>
          </p:cNvPr>
          <p:cNvSpPr>
            <a:spLocks noGrp="1"/>
          </p:cNvSpPr>
          <p:nvPr>
            <p:ph sz="half" idx="2"/>
          </p:nvPr>
        </p:nvSpPr>
        <p:spPr>
          <a:xfrm>
            <a:off x="609600" y="2174875"/>
            <a:ext cx="7124241" cy="3951288"/>
          </a:xfrm>
          <a:ln/>
        </p:spPr>
        <p:style>
          <a:lnRef idx="2">
            <a:schemeClr val="accent6"/>
          </a:lnRef>
          <a:fillRef idx="1">
            <a:schemeClr val="lt1"/>
          </a:fillRef>
          <a:effectRef idx="0">
            <a:schemeClr val="accent6"/>
          </a:effectRef>
          <a:fontRef idx="minor">
            <a:schemeClr val="dk1"/>
          </a:fontRef>
        </p:style>
        <p:txBody>
          <a:bodyPr>
            <a:normAutofit lnSpcReduction="10000"/>
          </a:bodyPr>
          <a:lstStyle/>
          <a:p>
            <a:r>
              <a:rPr lang="en-US" dirty="0">
                <a:solidFill>
                  <a:schemeClr val="accent5">
                    <a:lumMod val="50000"/>
                  </a:schemeClr>
                </a:solidFill>
              </a:rPr>
              <a:t>Application</a:t>
            </a:r>
          </a:p>
          <a:p>
            <a:pPr lvl="1"/>
            <a:r>
              <a:rPr lang="en-US" dirty="0">
                <a:solidFill>
                  <a:schemeClr val="accent5">
                    <a:lumMod val="50000"/>
                  </a:schemeClr>
                </a:solidFill>
              </a:rPr>
              <a:t>IV-A Referral-4NCP </a:t>
            </a:r>
            <a:r>
              <a:rPr lang="en-US" dirty="0">
                <a:solidFill>
                  <a:srgbClr val="00B050"/>
                </a:solidFill>
              </a:rPr>
              <a:t>(FileNet)</a:t>
            </a:r>
            <a:endParaRPr lang="en-US" dirty="0">
              <a:solidFill>
                <a:schemeClr val="accent5">
                  <a:lumMod val="50000"/>
                </a:schemeClr>
              </a:solidFill>
            </a:endParaRPr>
          </a:p>
          <a:p>
            <a:pPr lvl="1"/>
            <a:r>
              <a:rPr lang="en-US" dirty="0">
                <a:solidFill>
                  <a:schemeClr val="accent5">
                    <a:lumMod val="50000"/>
                  </a:schemeClr>
                </a:solidFill>
              </a:rPr>
              <a:t>Online Application </a:t>
            </a:r>
            <a:r>
              <a:rPr lang="en-US" dirty="0">
                <a:solidFill>
                  <a:srgbClr val="00B050"/>
                </a:solidFill>
              </a:rPr>
              <a:t>(Café-PDF, FileNet)</a:t>
            </a:r>
            <a:endParaRPr lang="en-US" dirty="0">
              <a:solidFill>
                <a:schemeClr val="accent5">
                  <a:lumMod val="50000"/>
                </a:schemeClr>
              </a:solidFill>
            </a:endParaRPr>
          </a:p>
          <a:p>
            <a:r>
              <a:rPr lang="en-US" dirty="0">
                <a:solidFill>
                  <a:schemeClr val="accent5">
                    <a:lumMod val="50000"/>
                  </a:schemeClr>
                </a:solidFill>
              </a:rPr>
              <a:t>Birth Certificate </a:t>
            </a:r>
            <a:r>
              <a:rPr lang="en-US" dirty="0">
                <a:solidFill>
                  <a:srgbClr val="00B050"/>
                </a:solidFill>
              </a:rPr>
              <a:t>(LEERS, FileNet)</a:t>
            </a:r>
            <a:endParaRPr lang="en-US" dirty="0">
              <a:solidFill>
                <a:schemeClr val="accent5">
                  <a:lumMod val="50000"/>
                </a:schemeClr>
              </a:solidFill>
            </a:endParaRPr>
          </a:p>
          <a:p>
            <a:r>
              <a:rPr lang="en-US" dirty="0">
                <a:solidFill>
                  <a:schemeClr val="accent5">
                    <a:lumMod val="50000"/>
                  </a:schemeClr>
                </a:solidFill>
              </a:rPr>
              <a:t>Child Support Order </a:t>
            </a:r>
            <a:r>
              <a:rPr lang="en-US" dirty="0">
                <a:solidFill>
                  <a:srgbClr val="00B050"/>
                </a:solidFill>
              </a:rPr>
              <a:t>(Clerk Connect)</a:t>
            </a:r>
            <a:endParaRPr lang="en-US" dirty="0">
              <a:solidFill>
                <a:schemeClr val="accent5">
                  <a:lumMod val="50000"/>
                </a:schemeClr>
              </a:solidFill>
            </a:endParaRPr>
          </a:p>
          <a:p>
            <a:r>
              <a:rPr lang="en-US" dirty="0">
                <a:solidFill>
                  <a:schemeClr val="accent5">
                    <a:lumMod val="50000"/>
                  </a:schemeClr>
                </a:solidFill>
              </a:rPr>
              <a:t>Paternity Affidavit </a:t>
            </a:r>
          </a:p>
          <a:p>
            <a:pPr lvl="1"/>
            <a:r>
              <a:rPr lang="en-US" dirty="0">
                <a:solidFill>
                  <a:schemeClr val="accent5">
                    <a:lumMod val="50000"/>
                  </a:schemeClr>
                </a:solidFill>
              </a:rPr>
              <a:t>Paternity Not Established</a:t>
            </a:r>
          </a:p>
          <a:p>
            <a:r>
              <a:rPr lang="en-US" dirty="0">
                <a:solidFill>
                  <a:schemeClr val="accent5">
                    <a:lumMod val="50000"/>
                  </a:schemeClr>
                </a:solidFill>
              </a:rPr>
              <a:t>Income Verification</a:t>
            </a:r>
            <a:r>
              <a:rPr lang="en-US" dirty="0">
                <a:solidFill>
                  <a:srgbClr val="00B050"/>
                </a:solidFill>
              </a:rPr>
              <a:t> (Work#, LWC, FPLS, LASES-INSE)</a:t>
            </a:r>
          </a:p>
          <a:p>
            <a:r>
              <a:rPr lang="en-US" dirty="0">
                <a:solidFill>
                  <a:schemeClr val="accent5">
                    <a:lumMod val="50000"/>
                  </a:schemeClr>
                </a:solidFill>
              </a:rPr>
              <a:t>Proof of Expenses </a:t>
            </a:r>
            <a:r>
              <a:rPr lang="en-US" dirty="0">
                <a:solidFill>
                  <a:srgbClr val="00B050"/>
                </a:solidFill>
              </a:rPr>
              <a:t>(Phone Call-expenses?)</a:t>
            </a:r>
          </a:p>
          <a:p>
            <a:r>
              <a:rPr lang="en-US" dirty="0">
                <a:solidFill>
                  <a:schemeClr val="accent5">
                    <a:lumMod val="50000"/>
                  </a:schemeClr>
                </a:solidFill>
              </a:rPr>
              <a:t>Arrears Affidavit </a:t>
            </a:r>
            <a:r>
              <a:rPr lang="en-US" dirty="0">
                <a:solidFill>
                  <a:srgbClr val="00B050"/>
                </a:solidFill>
              </a:rPr>
              <a:t>(Civil order?)</a:t>
            </a:r>
          </a:p>
        </p:txBody>
      </p:sp>
      <p:sp>
        <p:nvSpPr>
          <p:cNvPr id="6" name="Content Placeholder 5">
            <a:extLst>
              <a:ext uri="{FF2B5EF4-FFF2-40B4-BE49-F238E27FC236}">
                <a16:creationId xmlns:a16="http://schemas.microsoft.com/office/drawing/2014/main" id="{BBAD3474-C10A-D0CD-39CB-4018A061A368}"/>
              </a:ext>
            </a:extLst>
          </p:cNvPr>
          <p:cNvSpPr>
            <a:spLocks noGrp="1"/>
          </p:cNvSpPr>
          <p:nvPr>
            <p:ph sz="quarter" idx="4"/>
          </p:nvPr>
        </p:nvSpPr>
        <p:spPr>
          <a:xfrm>
            <a:off x="8108413" y="4230477"/>
            <a:ext cx="3473988" cy="1895686"/>
          </a:xfrm>
          <a:ln>
            <a:solidFill>
              <a:srgbClr val="00B050"/>
            </a:solidFill>
          </a:ln>
        </p:spPr>
        <p:txBody>
          <a:bodyPr>
            <a:normAutofit lnSpcReduction="10000"/>
          </a:bodyPr>
          <a:lstStyle/>
          <a:p>
            <a:r>
              <a:rPr lang="en-US" dirty="0">
                <a:solidFill>
                  <a:srgbClr val="002060"/>
                </a:solidFill>
              </a:rPr>
              <a:t>Driver License</a:t>
            </a:r>
          </a:p>
          <a:p>
            <a:r>
              <a:rPr lang="en-US" dirty="0">
                <a:solidFill>
                  <a:srgbClr val="002060"/>
                </a:solidFill>
              </a:rPr>
              <a:t>State Issued ID</a:t>
            </a:r>
          </a:p>
          <a:p>
            <a:r>
              <a:rPr lang="en-US" dirty="0">
                <a:solidFill>
                  <a:srgbClr val="002060"/>
                </a:solidFill>
              </a:rPr>
              <a:t>Marriage License</a:t>
            </a:r>
          </a:p>
          <a:p>
            <a:r>
              <a:rPr lang="en-US" dirty="0">
                <a:solidFill>
                  <a:srgbClr val="002060"/>
                </a:solidFill>
              </a:rPr>
              <a:t>Divorce Decree</a:t>
            </a:r>
          </a:p>
        </p:txBody>
      </p:sp>
      <p:pic>
        <p:nvPicPr>
          <p:cNvPr id="41" name="Picture 40">
            <a:extLst>
              <a:ext uri="{FF2B5EF4-FFF2-40B4-BE49-F238E27FC236}">
                <a16:creationId xmlns:a16="http://schemas.microsoft.com/office/drawing/2014/main" id="{D129D9DA-2CFD-0AD3-98A3-D0A62CD37B72}"/>
              </a:ext>
            </a:extLst>
          </p:cNvPr>
          <p:cNvPicPr>
            <a:picLocks noChangeAspect="1"/>
          </p:cNvPicPr>
          <p:nvPr/>
        </p:nvPicPr>
        <p:blipFill>
          <a:blip r:embed="rId3"/>
          <a:stretch>
            <a:fillRect/>
          </a:stretch>
        </p:blipFill>
        <p:spPr>
          <a:xfrm>
            <a:off x="5575995" y="2400683"/>
            <a:ext cx="2495694" cy="2138038"/>
          </a:xfrm>
          <a:prstGeom prst="rect">
            <a:avLst/>
          </a:prstGeom>
        </p:spPr>
      </p:pic>
      <p:sp>
        <p:nvSpPr>
          <p:cNvPr id="4" name="Text Placeholder 3">
            <a:extLst>
              <a:ext uri="{FF2B5EF4-FFF2-40B4-BE49-F238E27FC236}">
                <a16:creationId xmlns:a16="http://schemas.microsoft.com/office/drawing/2014/main" id="{9DEA2A81-D593-C739-9D36-D9C45EB0ACD2}"/>
              </a:ext>
            </a:extLst>
          </p:cNvPr>
          <p:cNvSpPr>
            <a:spLocks noGrp="1"/>
          </p:cNvSpPr>
          <p:nvPr>
            <p:ph type="body" sz="quarter" idx="3"/>
          </p:nvPr>
        </p:nvSpPr>
        <p:spPr>
          <a:xfrm>
            <a:off x="8108414" y="3469702"/>
            <a:ext cx="3473988" cy="757237"/>
          </a:xfrm>
          <a:solidFill>
            <a:srgbClr val="084975"/>
          </a:solidFill>
          <a:ln>
            <a:solidFill>
              <a:srgbClr val="00B050"/>
            </a:solidFill>
          </a:ln>
        </p:spPr>
        <p:txBody>
          <a:bodyPr>
            <a:normAutofit lnSpcReduction="10000"/>
          </a:bodyPr>
          <a:lstStyle/>
          <a:p>
            <a:pPr algn="ctr"/>
            <a:r>
              <a:rPr lang="en-US" dirty="0">
                <a:solidFill>
                  <a:schemeClr val="bg1"/>
                </a:solidFill>
              </a:rPr>
              <a:t>Beneficial But Not Essential</a:t>
            </a:r>
          </a:p>
        </p:txBody>
      </p:sp>
      <p:sp>
        <p:nvSpPr>
          <p:cNvPr id="42" name="Speech Bubble: Oval 41">
            <a:extLst>
              <a:ext uri="{FF2B5EF4-FFF2-40B4-BE49-F238E27FC236}">
                <a16:creationId xmlns:a16="http://schemas.microsoft.com/office/drawing/2014/main" id="{342CB15E-DF38-E3C7-C3B5-9C799899E032}"/>
              </a:ext>
            </a:extLst>
          </p:cNvPr>
          <p:cNvSpPr/>
          <p:nvPr/>
        </p:nvSpPr>
        <p:spPr>
          <a:xfrm rot="594697">
            <a:off x="7171978" y="1400069"/>
            <a:ext cx="3316077" cy="1549610"/>
          </a:xfrm>
          <a:prstGeom prst="wedgeEllipse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60"/>
                </a:solidFill>
              </a:rPr>
              <a:t>Can you locate this information without the applicant?</a:t>
            </a:r>
            <a:r>
              <a:rPr lang="en-US" dirty="0"/>
              <a:t>?</a:t>
            </a:r>
          </a:p>
        </p:txBody>
      </p:sp>
    </p:spTree>
    <p:extLst>
      <p:ext uri="{BB962C8B-B14F-4D97-AF65-F5344CB8AC3E}">
        <p14:creationId xmlns:p14="http://schemas.microsoft.com/office/powerpoint/2010/main" val="587120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5A81E7-38B9-4955-7D21-5533313D9B64}"/>
              </a:ext>
            </a:extLst>
          </p:cNvPr>
          <p:cNvPicPr>
            <a:picLocks noChangeAspect="1"/>
          </p:cNvPicPr>
          <p:nvPr/>
        </p:nvPicPr>
        <p:blipFill>
          <a:blip r:embed="rId3"/>
          <a:stretch>
            <a:fillRect/>
          </a:stretch>
        </p:blipFill>
        <p:spPr>
          <a:xfrm>
            <a:off x="2187388" y="3601382"/>
            <a:ext cx="2108605" cy="2853206"/>
          </a:xfrm>
          <a:prstGeom prst="rect">
            <a:avLst/>
          </a:prstGeom>
        </p:spPr>
      </p:pic>
      <p:sp>
        <p:nvSpPr>
          <p:cNvPr id="11" name="Title 1">
            <a:extLst>
              <a:ext uri="{FF2B5EF4-FFF2-40B4-BE49-F238E27FC236}">
                <a16:creationId xmlns:a16="http://schemas.microsoft.com/office/drawing/2014/main" id="{7D9EEEE2-E513-F7F6-F0AF-88243AC73D3E}"/>
              </a:ext>
            </a:extLst>
          </p:cNvPr>
          <p:cNvSpPr>
            <a:spLocks noGrp="1"/>
          </p:cNvSpPr>
          <p:nvPr>
            <p:ph type="title"/>
          </p:nvPr>
        </p:nvSpPr>
        <p:spPr>
          <a:xfrm>
            <a:off x="609601" y="274638"/>
            <a:ext cx="5384799" cy="1143000"/>
          </a:xfrm>
          <a:solidFill>
            <a:srgbClr val="21396B"/>
          </a:solidFill>
          <a:ln>
            <a:solidFill>
              <a:srgbClr val="21396B"/>
            </a:solidFill>
          </a:ln>
        </p:spPr>
        <p:txBody>
          <a:bodyPr anchor="ctr">
            <a:normAutofit/>
          </a:bodyPr>
          <a:lstStyle/>
          <a:p>
            <a:pPr algn="ctr"/>
            <a:r>
              <a:rPr lang="en-US" dirty="0">
                <a:solidFill>
                  <a:schemeClr val="bg1"/>
                </a:solidFill>
                <a:latin typeface="+mn-lt"/>
              </a:rPr>
              <a:t>Case Confirmation</a:t>
            </a:r>
          </a:p>
        </p:txBody>
      </p:sp>
      <p:sp>
        <p:nvSpPr>
          <p:cNvPr id="4" name="Text Placeholder 3">
            <a:extLst>
              <a:ext uri="{FF2B5EF4-FFF2-40B4-BE49-F238E27FC236}">
                <a16:creationId xmlns:a16="http://schemas.microsoft.com/office/drawing/2014/main" id="{B5864277-A8A0-76B6-3220-7B8D25054BCB}"/>
              </a:ext>
            </a:extLst>
          </p:cNvPr>
          <p:cNvSpPr>
            <a:spLocks noGrp="1"/>
          </p:cNvSpPr>
          <p:nvPr>
            <p:ph sz="half" idx="1"/>
          </p:nvPr>
        </p:nvSpPr>
        <p:spPr>
          <a:xfrm>
            <a:off x="609600" y="1488141"/>
            <a:ext cx="5384800" cy="2043953"/>
          </a:xfrm>
          <a:ln w="38100">
            <a:solidFill>
              <a:srgbClr val="00B050"/>
            </a:solidFill>
          </a:ln>
        </p:spPr>
        <p:txBody>
          <a:bodyPr>
            <a:normAutofit/>
          </a:bodyPr>
          <a:lstStyle/>
          <a:p>
            <a:pPr marL="0" indent="0" algn="ctr">
              <a:buNone/>
            </a:pPr>
            <a:r>
              <a:rPr lang="en-US" sz="3200" dirty="0">
                <a:solidFill>
                  <a:srgbClr val="21396B"/>
                </a:solidFill>
              </a:rPr>
              <a:t>Is an interview Required? </a:t>
            </a:r>
          </a:p>
          <a:p>
            <a:pPr lvl="1">
              <a:buFont typeface="Wingdings" panose="05000000000000000000" pitchFamily="2" charset="2"/>
              <a:buChar char="ü"/>
            </a:pPr>
            <a:r>
              <a:rPr lang="en-US" sz="2800" dirty="0">
                <a:solidFill>
                  <a:srgbClr val="21396B"/>
                </a:solidFill>
              </a:rPr>
              <a:t>If no, select: </a:t>
            </a:r>
            <a:r>
              <a:rPr lang="en-US" sz="2800" dirty="0">
                <a:solidFill>
                  <a:srgbClr val="00B050"/>
                </a:solidFill>
              </a:rPr>
              <a:t>NO</a:t>
            </a:r>
          </a:p>
          <a:p>
            <a:pPr lvl="2"/>
            <a:r>
              <a:rPr lang="en-US" sz="2400" dirty="0">
                <a:solidFill>
                  <a:srgbClr val="21396B"/>
                </a:solidFill>
              </a:rPr>
              <a:t>Click Case Composition</a:t>
            </a:r>
          </a:p>
          <a:p>
            <a:pPr lvl="2"/>
            <a:r>
              <a:rPr lang="en-US" sz="2400" dirty="0">
                <a:solidFill>
                  <a:srgbClr val="21396B"/>
                </a:solidFill>
              </a:rPr>
              <a:t>Work Status: Complete</a:t>
            </a:r>
          </a:p>
          <a:p>
            <a:pPr marL="457200" lvl="1" indent="0">
              <a:buNone/>
            </a:pPr>
            <a:endParaRPr lang="en-US" dirty="0">
              <a:solidFill>
                <a:srgbClr val="21396B"/>
              </a:solidFill>
            </a:endParaRPr>
          </a:p>
        </p:txBody>
      </p:sp>
      <p:pic>
        <p:nvPicPr>
          <p:cNvPr id="2" name="Picture 1">
            <a:extLst>
              <a:ext uri="{FF2B5EF4-FFF2-40B4-BE49-F238E27FC236}">
                <a16:creationId xmlns:a16="http://schemas.microsoft.com/office/drawing/2014/main" id="{58B0961D-595B-A162-4CDA-C24EC992CE6E}"/>
              </a:ext>
            </a:extLst>
          </p:cNvPr>
          <p:cNvPicPr>
            <a:picLocks noChangeAspect="1"/>
          </p:cNvPicPr>
          <p:nvPr/>
        </p:nvPicPr>
        <p:blipFill>
          <a:blip r:embed="rId4"/>
          <a:stretch>
            <a:fillRect/>
          </a:stretch>
        </p:blipFill>
        <p:spPr>
          <a:xfrm>
            <a:off x="6096000" y="274638"/>
            <a:ext cx="5939325" cy="6027010"/>
          </a:xfrm>
          <a:prstGeom prst="rect">
            <a:avLst/>
          </a:prstGeom>
          <a:noFill/>
        </p:spPr>
      </p:pic>
      <p:sp>
        <p:nvSpPr>
          <p:cNvPr id="5" name="Hexagon 4">
            <a:extLst>
              <a:ext uri="{FF2B5EF4-FFF2-40B4-BE49-F238E27FC236}">
                <a16:creationId xmlns:a16="http://schemas.microsoft.com/office/drawing/2014/main" id="{9781CC5B-4D1B-7B09-493A-59AD8415133B}"/>
              </a:ext>
            </a:extLst>
          </p:cNvPr>
          <p:cNvSpPr/>
          <p:nvPr/>
        </p:nvSpPr>
        <p:spPr>
          <a:xfrm>
            <a:off x="10372165" y="5226424"/>
            <a:ext cx="71717" cy="71717"/>
          </a:xfrm>
          <a:prstGeom prst="hexagon">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C146D3-E1AC-BEAD-2369-2377D6AB9FA6}"/>
              </a:ext>
            </a:extLst>
          </p:cNvPr>
          <p:cNvSpPr txBox="1"/>
          <p:nvPr/>
        </p:nvSpPr>
        <p:spPr>
          <a:xfrm>
            <a:off x="10999694" y="481803"/>
            <a:ext cx="681318" cy="200055"/>
          </a:xfrm>
          <a:prstGeom prst="rect">
            <a:avLst/>
          </a:prstGeom>
          <a:solidFill>
            <a:srgbClr val="FBF8EB"/>
          </a:solidFill>
        </p:spPr>
        <p:txBody>
          <a:bodyPr wrap="square" rtlCol="0">
            <a:spAutoFit/>
          </a:bodyPr>
          <a:lstStyle/>
          <a:p>
            <a:r>
              <a:rPr lang="en-US" sz="700" dirty="0">
                <a:solidFill>
                  <a:schemeClr val="bg2">
                    <a:lumMod val="10000"/>
                  </a:schemeClr>
                </a:solidFill>
              </a:rPr>
              <a:t>Complete</a:t>
            </a:r>
          </a:p>
        </p:txBody>
      </p:sp>
      <p:sp>
        <p:nvSpPr>
          <p:cNvPr id="9" name="Arrow: Left 8">
            <a:extLst>
              <a:ext uri="{FF2B5EF4-FFF2-40B4-BE49-F238E27FC236}">
                <a16:creationId xmlns:a16="http://schemas.microsoft.com/office/drawing/2014/main" id="{CB89A7E4-BEAB-F783-25CE-A488ED2954D6}"/>
              </a:ext>
            </a:extLst>
          </p:cNvPr>
          <p:cNvSpPr/>
          <p:nvPr/>
        </p:nvSpPr>
        <p:spPr>
          <a:xfrm>
            <a:off x="10697882" y="5136776"/>
            <a:ext cx="277906" cy="251011"/>
          </a:xfrm>
          <a:prstGeom prst="lef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6D5EE7-0300-6C2E-F6D4-0F9C636B1C84}"/>
              </a:ext>
            </a:extLst>
          </p:cNvPr>
          <p:cNvSpPr/>
          <p:nvPr/>
        </p:nvSpPr>
        <p:spPr>
          <a:xfrm>
            <a:off x="10999694" y="394987"/>
            <a:ext cx="681318" cy="32273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11173A24-4129-E50A-7360-6C608B10DF53}"/>
              </a:ext>
            </a:extLst>
          </p:cNvPr>
          <p:cNvSpPr/>
          <p:nvPr/>
        </p:nvSpPr>
        <p:spPr>
          <a:xfrm>
            <a:off x="7055224" y="1730189"/>
            <a:ext cx="600635" cy="430305"/>
          </a:xfrm>
          <a:prstGeom prst="lef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FA671-7E9B-D2B5-DF8D-7CC31A2E4FB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CA1639-4188-9101-D9A9-CD5B2273E852}"/>
              </a:ext>
            </a:extLst>
          </p:cNvPr>
          <p:cNvPicPr>
            <a:picLocks noChangeAspect="1"/>
          </p:cNvPicPr>
          <p:nvPr/>
        </p:nvPicPr>
        <p:blipFill>
          <a:blip r:embed="rId3"/>
          <a:stretch>
            <a:fillRect/>
          </a:stretch>
        </p:blipFill>
        <p:spPr>
          <a:xfrm>
            <a:off x="2187388" y="3601382"/>
            <a:ext cx="2108605" cy="2853206"/>
          </a:xfrm>
          <a:prstGeom prst="rect">
            <a:avLst/>
          </a:prstGeom>
        </p:spPr>
      </p:pic>
      <p:sp>
        <p:nvSpPr>
          <p:cNvPr id="11" name="Title 1">
            <a:extLst>
              <a:ext uri="{FF2B5EF4-FFF2-40B4-BE49-F238E27FC236}">
                <a16:creationId xmlns:a16="http://schemas.microsoft.com/office/drawing/2014/main" id="{D5FD7F7A-BD3F-C792-49C5-B728C6664DF1}"/>
              </a:ext>
            </a:extLst>
          </p:cNvPr>
          <p:cNvSpPr>
            <a:spLocks noGrp="1"/>
          </p:cNvSpPr>
          <p:nvPr>
            <p:ph type="title"/>
          </p:nvPr>
        </p:nvSpPr>
        <p:spPr>
          <a:xfrm>
            <a:off x="609601" y="274638"/>
            <a:ext cx="5384799" cy="1143000"/>
          </a:xfrm>
          <a:solidFill>
            <a:srgbClr val="21396B"/>
          </a:solidFill>
          <a:ln>
            <a:solidFill>
              <a:srgbClr val="21396B"/>
            </a:solidFill>
          </a:ln>
        </p:spPr>
        <p:txBody>
          <a:bodyPr anchor="ctr">
            <a:normAutofit/>
          </a:bodyPr>
          <a:lstStyle/>
          <a:p>
            <a:pPr algn="ctr"/>
            <a:r>
              <a:rPr lang="en-US" dirty="0">
                <a:solidFill>
                  <a:schemeClr val="bg1"/>
                </a:solidFill>
                <a:latin typeface="+mn-lt"/>
              </a:rPr>
              <a:t>Case Confirmation</a:t>
            </a:r>
          </a:p>
        </p:txBody>
      </p:sp>
      <p:sp>
        <p:nvSpPr>
          <p:cNvPr id="4" name="Text Placeholder 3">
            <a:extLst>
              <a:ext uri="{FF2B5EF4-FFF2-40B4-BE49-F238E27FC236}">
                <a16:creationId xmlns:a16="http://schemas.microsoft.com/office/drawing/2014/main" id="{0B9A26A8-945C-8BBC-E331-2DE297FE9AB4}"/>
              </a:ext>
            </a:extLst>
          </p:cNvPr>
          <p:cNvSpPr>
            <a:spLocks noGrp="1"/>
          </p:cNvSpPr>
          <p:nvPr>
            <p:ph sz="half" idx="1"/>
          </p:nvPr>
        </p:nvSpPr>
        <p:spPr>
          <a:xfrm>
            <a:off x="609600" y="1488141"/>
            <a:ext cx="5384800" cy="2043953"/>
          </a:xfrm>
          <a:ln w="38100">
            <a:solidFill>
              <a:srgbClr val="00B050"/>
            </a:solidFill>
          </a:ln>
        </p:spPr>
        <p:txBody>
          <a:bodyPr>
            <a:normAutofit fontScale="70000" lnSpcReduction="20000"/>
          </a:bodyPr>
          <a:lstStyle/>
          <a:p>
            <a:pPr marL="0" indent="0" algn="ctr">
              <a:buNone/>
            </a:pPr>
            <a:r>
              <a:rPr lang="en-US" sz="3200" dirty="0">
                <a:solidFill>
                  <a:srgbClr val="21396B"/>
                </a:solidFill>
              </a:rPr>
              <a:t>Is an interview Required? </a:t>
            </a:r>
          </a:p>
          <a:p>
            <a:pPr lvl="1">
              <a:buFont typeface="Wingdings" panose="05000000000000000000" pitchFamily="2" charset="2"/>
              <a:buChar char="ü"/>
            </a:pPr>
            <a:r>
              <a:rPr lang="en-US" sz="2800" dirty="0">
                <a:solidFill>
                  <a:srgbClr val="21396B"/>
                </a:solidFill>
              </a:rPr>
              <a:t>If Yes, select: </a:t>
            </a:r>
            <a:r>
              <a:rPr lang="en-US" sz="2800" dirty="0">
                <a:solidFill>
                  <a:srgbClr val="00B050"/>
                </a:solidFill>
              </a:rPr>
              <a:t>YES</a:t>
            </a:r>
          </a:p>
          <a:p>
            <a:pPr lvl="2"/>
            <a:r>
              <a:rPr lang="en-US" sz="2600" dirty="0">
                <a:solidFill>
                  <a:srgbClr val="21396B"/>
                </a:solidFill>
              </a:rPr>
              <a:t>Click-Appointment Scheduling</a:t>
            </a:r>
          </a:p>
          <a:p>
            <a:pPr lvl="3"/>
            <a:r>
              <a:rPr lang="en-US" sz="2400" dirty="0">
                <a:solidFill>
                  <a:srgbClr val="21396B"/>
                </a:solidFill>
              </a:rPr>
              <a:t>Schedule LASESWEB</a:t>
            </a:r>
          </a:p>
          <a:p>
            <a:pPr lvl="2"/>
            <a:r>
              <a:rPr lang="en-US" sz="2600" dirty="0">
                <a:solidFill>
                  <a:srgbClr val="21396B"/>
                </a:solidFill>
              </a:rPr>
              <a:t>Has an Interview Appointment been scheduled? </a:t>
            </a:r>
            <a:r>
              <a:rPr lang="en-US" sz="2600" dirty="0">
                <a:solidFill>
                  <a:srgbClr val="00B050"/>
                </a:solidFill>
              </a:rPr>
              <a:t>YES</a:t>
            </a:r>
            <a:endParaRPr lang="en-US" sz="2600" dirty="0">
              <a:solidFill>
                <a:srgbClr val="21396B"/>
              </a:solidFill>
            </a:endParaRPr>
          </a:p>
          <a:p>
            <a:pPr lvl="2"/>
            <a:r>
              <a:rPr lang="en-US" sz="2600" dirty="0">
                <a:solidFill>
                  <a:srgbClr val="21396B"/>
                </a:solidFill>
              </a:rPr>
              <a:t>Work Status: Pending Interview</a:t>
            </a:r>
          </a:p>
          <a:p>
            <a:pPr marL="914400" lvl="2" indent="0">
              <a:buNone/>
            </a:pPr>
            <a:endParaRPr lang="en-US" sz="2600" dirty="0">
              <a:solidFill>
                <a:srgbClr val="21396B"/>
              </a:solidFill>
            </a:endParaRPr>
          </a:p>
          <a:p>
            <a:pPr marL="457200" lvl="1" indent="0">
              <a:buNone/>
            </a:pPr>
            <a:endParaRPr lang="en-US" dirty="0">
              <a:solidFill>
                <a:srgbClr val="21396B"/>
              </a:solidFill>
            </a:endParaRPr>
          </a:p>
        </p:txBody>
      </p:sp>
      <p:pic>
        <p:nvPicPr>
          <p:cNvPr id="2" name="Picture 1">
            <a:extLst>
              <a:ext uri="{FF2B5EF4-FFF2-40B4-BE49-F238E27FC236}">
                <a16:creationId xmlns:a16="http://schemas.microsoft.com/office/drawing/2014/main" id="{51C77DD2-7EED-F74B-E917-571FF1A37790}"/>
              </a:ext>
            </a:extLst>
          </p:cNvPr>
          <p:cNvPicPr>
            <a:picLocks noChangeAspect="1"/>
          </p:cNvPicPr>
          <p:nvPr/>
        </p:nvPicPr>
        <p:blipFill>
          <a:blip r:embed="rId4"/>
          <a:stretch>
            <a:fillRect/>
          </a:stretch>
        </p:blipFill>
        <p:spPr>
          <a:xfrm>
            <a:off x="6096000" y="274638"/>
            <a:ext cx="5939325" cy="6027010"/>
          </a:xfrm>
          <a:prstGeom prst="rect">
            <a:avLst/>
          </a:prstGeom>
          <a:noFill/>
        </p:spPr>
      </p:pic>
      <p:sp>
        <p:nvSpPr>
          <p:cNvPr id="6" name="TextBox 5">
            <a:extLst>
              <a:ext uri="{FF2B5EF4-FFF2-40B4-BE49-F238E27FC236}">
                <a16:creationId xmlns:a16="http://schemas.microsoft.com/office/drawing/2014/main" id="{2E592F05-AF09-6231-2013-63C2709685A4}"/>
              </a:ext>
            </a:extLst>
          </p:cNvPr>
          <p:cNvSpPr txBox="1"/>
          <p:nvPr/>
        </p:nvSpPr>
        <p:spPr>
          <a:xfrm>
            <a:off x="10999693" y="481803"/>
            <a:ext cx="896471" cy="200055"/>
          </a:xfrm>
          <a:prstGeom prst="rect">
            <a:avLst/>
          </a:prstGeom>
          <a:solidFill>
            <a:srgbClr val="FBF8EB"/>
          </a:solidFill>
        </p:spPr>
        <p:txBody>
          <a:bodyPr wrap="square" rtlCol="0">
            <a:spAutoFit/>
          </a:bodyPr>
          <a:lstStyle/>
          <a:p>
            <a:r>
              <a:rPr lang="en-US" sz="700" dirty="0">
                <a:solidFill>
                  <a:schemeClr val="bg2">
                    <a:lumMod val="10000"/>
                  </a:schemeClr>
                </a:solidFill>
              </a:rPr>
              <a:t>Pending interview</a:t>
            </a:r>
          </a:p>
        </p:txBody>
      </p:sp>
      <p:sp>
        <p:nvSpPr>
          <p:cNvPr id="9" name="Arrow: Left 8">
            <a:extLst>
              <a:ext uri="{FF2B5EF4-FFF2-40B4-BE49-F238E27FC236}">
                <a16:creationId xmlns:a16="http://schemas.microsoft.com/office/drawing/2014/main" id="{3AB8B3EC-AA83-73B9-6FBD-9CFFCC994686}"/>
              </a:ext>
            </a:extLst>
          </p:cNvPr>
          <p:cNvSpPr/>
          <p:nvPr/>
        </p:nvSpPr>
        <p:spPr>
          <a:xfrm rot="10800000">
            <a:off x="9720730" y="5154706"/>
            <a:ext cx="277906" cy="251011"/>
          </a:xfrm>
          <a:prstGeom prst="lef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45A5FA-D5C9-8123-658D-2C46F18C3210}"/>
              </a:ext>
            </a:extLst>
          </p:cNvPr>
          <p:cNvSpPr/>
          <p:nvPr/>
        </p:nvSpPr>
        <p:spPr>
          <a:xfrm>
            <a:off x="10999694" y="394987"/>
            <a:ext cx="896470" cy="32273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37B2A2FA-3678-E2D6-D204-4C34B3A2F3EB}"/>
              </a:ext>
            </a:extLst>
          </p:cNvPr>
          <p:cNvSpPr/>
          <p:nvPr/>
        </p:nvSpPr>
        <p:spPr>
          <a:xfrm>
            <a:off x="10112188" y="5244353"/>
            <a:ext cx="80683" cy="62753"/>
          </a:xfrm>
          <a:prstGeom prst="hexagon">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3C932CF-D5A4-D315-278D-F91584D856DC}"/>
              </a:ext>
            </a:extLst>
          </p:cNvPr>
          <p:cNvPicPr>
            <a:picLocks noChangeAspect="1"/>
          </p:cNvPicPr>
          <p:nvPr/>
        </p:nvPicPr>
        <p:blipFill>
          <a:blip r:embed="rId5"/>
          <a:stretch>
            <a:fillRect/>
          </a:stretch>
        </p:blipFill>
        <p:spPr>
          <a:xfrm>
            <a:off x="9740300" y="5405718"/>
            <a:ext cx="371888" cy="347502"/>
          </a:xfrm>
          <a:prstGeom prst="rect">
            <a:avLst/>
          </a:prstGeom>
        </p:spPr>
      </p:pic>
      <p:pic>
        <p:nvPicPr>
          <p:cNvPr id="8" name="Picture 7">
            <a:extLst>
              <a:ext uri="{FF2B5EF4-FFF2-40B4-BE49-F238E27FC236}">
                <a16:creationId xmlns:a16="http://schemas.microsoft.com/office/drawing/2014/main" id="{3A895484-B23A-5DE6-65D0-A3BEC781C834}"/>
              </a:ext>
            </a:extLst>
          </p:cNvPr>
          <p:cNvPicPr>
            <a:picLocks noChangeAspect="1"/>
          </p:cNvPicPr>
          <p:nvPr/>
        </p:nvPicPr>
        <p:blipFill>
          <a:blip r:embed="rId5"/>
          <a:stretch>
            <a:fillRect/>
          </a:stretch>
        </p:blipFill>
        <p:spPr>
          <a:xfrm>
            <a:off x="9563321" y="5753220"/>
            <a:ext cx="371888" cy="347502"/>
          </a:xfrm>
          <a:prstGeom prst="rect">
            <a:avLst/>
          </a:prstGeom>
        </p:spPr>
      </p:pic>
    </p:spTree>
    <p:extLst>
      <p:ext uri="{BB962C8B-B14F-4D97-AF65-F5344CB8AC3E}">
        <p14:creationId xmlns:p14="http://schemas.microsoft.com/office/powerpoint/2010/main" val="694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87A6E-20F6-D5D9-5738-EFB8EB2B7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F593E1-E14B-17F0-C46A-2FD7BC9F7499}"/>
              </a:ext>
            </a:extLst>
          </p:cNvPr>
          <p:cNvSpPr>
            <a:spLocks noGrp="1"/>
          </p:cNvSpPr>
          <p:nvPr>
            <p:ph type="title"/>
          </p:nvPr>
        </p:nvSpPr>
        <p:spPr>
          <a:solidFill>
            <a:schemeClr val="accent5">
              <a:lumMod val="50000"/>
            </a:schemeClr>
          </a:solidFill>
        </p:spPr>
        <p:txBody>
          <a:bodyPr>
            <a:normAutofit/>
          </a:bodyPr>
          <a:lstStyle/>
          <a:p>
            <a:pPr algn="ctr"/>
            <a:r>
              <a:rPr lang="en-US" sz="5400" dirty="0">
                <a:solidFill>
                  <a:schemeClr val="bg1"/>
                </a:solidFill>
                <a:latin typeface="+mn-lt"/>
              </a:rPr>
              <a:t>TIDBITS</a:t>
            </a:r>
            <a:endParaRPr lang="en-US" sz="5400" dirty="0">
              <a:latin typeface="+mn-lt"/>
            </a:endParaRPr>
          </a:p>
        </p:txBody>
      </p:sp>
      <p:sp>
        <p:nvSpPr>
          <p:cNvPr id="3" name="Text Placeholder 2">
            <a:extLst>
              <a:ext uri="{FF2B5EF4-FFF2-40B4-BE49-F238E27FC236}">
                <a16:creationId xmlns:a16="http://schemas.microsoft.com/office/drawing/2014/main" id="{D5D3066B-0B70-88BC-0006-E89763BFDF07}"/>
              </a:ext>
            </a:extLst>
          </p:cNvPr>
          <p:cNvSpPr>
            <a:spLocks noGrp="1"/>
          </p:cNvSpPr>
          <p:nvPr>
            <p:ph type="body" idx="1"/>
          </p:nvPr>
        </p:nvSpPr>
        <p:spPr>
          <a:solidFill>
            <a:srgbClr val="00B050"/>
          </a:solidFill>
        </p:spPr>
        <p:txBody>
          <a:bodyPr/>
          <a:lstStyle/>
          <a:p>
            <a:pPr algn="ctr"/>
            <a:endParaRPr lang="en-US" dirty="0">
              <a:solidFill>
                <a:schemeClr val="bg1"/>
              </a:solidFill>
            </a:endParaRPr>
          </a:p>
        </p:txBody>
      </p:sp>
      <p:sp>
        <p:nvSpPr>
          <p:cNvPr id="6" name="Content Placeholder 5">
            <a:extLst>
              <a:ext uri="{FF2B5EF4-FFF2-40B4-BE49-F238E27FC236}">
                <a16:creationId xmlns:a16="http://schemas.microsoft.com/office/drawing/2014/main" id="{CB22C466-A708-C06B-0DC7-255EFAB40886}"/>
              </a:ext>
            </a:extLst>
          </p:cNvPr>
          <p:cNvSpPr>
            <a:spLocks noGrp="1"/>
          </p:cNvSpPr>
          <p:nvPr>
            <p:ph sz="half" idx="2"/>
          </p:nvPr>
        </p:nvSpPr>
        <p:spPr>
          <a:xfrm>
            <a:off x="609600" y="2174875"/>
            <a:ext cx="5386917" cy="4083050"/>
          </a:xfrm>
        </p:spPr>
        <p:txBody>
          <a:bodyPr/>
          <a:lstStyle/>
          <a:p>
            <a:r>
              <a:rPr lang="en-US" dirty="0">
                <a:solidFill>
                  <a:srgbClr val="21396B"/>
                </a:solidFill>
              </a:rPr>
              <a:t>Duplicate SS#</a:t>
            </a:r>
          </a:p>
          <a:p>
            <a:r>
              <a:rPr lang="en-US" dirty="0">
                <a:solidFill>
                  <a:srgbClr val="21396B"/>
                </a:solidFill>
              </a:rPr>
              <a:t>Duplicate application w/same NCP, different children</a:t>
            </a:r>
          </a:p>
          <a:p>
            <a:r>
              <a:rPr lang="en-US" dirty="0">
                <a:solidFill>
                  <a:srgbClr val="21396B"/>
                </a:solidFill>
              </a:rPr>
              <a:t>CALO, if it is an IVA referral, case will be “pending”, use </a:t>
            </a:r>
            <a:r>
              <a:rPr lang="en-US" dirty="0" err="1">
                <a:solidFill>
                  <a:srgbClr val="21396B"/>
                </a:solidFill>
              </a:rPr>
              <a:t>LASESWeb</a:t>
            </a:r>
            <a:r>
              <a:rPr lang="en-US" dirty="0">
                <a:solidFill>
                  <a:srgbClr val="21396B"/>
                </a:solidFill>
              </a:rPr>
              <a:t> to make your CALO</a:t>
            </a:r>
          </a:p>
          <a:p>
            <a:r>
              <a:rPr lang="en-US" dirty="0">
                <a:solidFill>
                  <a:srgbClr val="21396B"/>
                </a:solidFill>
              </a:rPr>
              <a:t>Be sure all documents are linked to the CP/NCP/Child(ren) member, ss# and case#</a:t>
            </a:r>
          </a:p>
        </p:txBody>
      </p:sp>
      <p:sp>
        <p:nvSpPr>
          <p:cNvPr id="4" name="Text Placeholder 3">
            <a:extLst>
              <a:ext uri="{FF2B5EF4-FFF2-40B4-BE49-F238E27FC236}">
                <a16:creationId xmlns:a16="http://schemas.microsoft.com/office/drawing/2014/main" id="{73A98FA9-39EF-D663-1386-5C7AFA0026C1}"/>
              </a:ext>
            </a:extLst>
          </p:cNvPr>
          <p:cNvSpPr>
            <a:spLocks noGrp="1"/>
          </p:cNvSpPr>
          <p:nvPr>
            <p:ph type="body" sz="quarter" idx="3"/>
          </p:nvPr>
        </p:nvSpPr>
        <p:spPr>
          <a:solidFill>
            <a:srgbClr val="00B050"/>
          </a:solidFill>
        </p:spPr>
        <p:txBody>
          <a:bodyPr>
            <a:normAutofit/>
          </a:bodyPr>
          <a:lstStyle/>
          <a:p>
            <a:pPr algn="ctr"/>
            <a:r>
              <a:rPr lang="en-US" sz="2800" dirty="0">
                <a:solidFill>
                  <a:schemeClr val="bg1"/>
                </a:solidFill>
              </a:rPr>
              <a:t>MY DASHBOARD VS ICONS</a:t>
            </a:r>
          </a:p>
        </p:txBody>
      </p:sp>
      <p:pic>
        <p:nvPicPr>
          <p:cNvPr id="8" name="Content Placeholder 7">
            <a:extLst>
              <a:ext uri="{FF2B5EF4-FFF2-40B4-BE49-F238E27FC236}">
                <a16:creationId xmlns:a16="http://schemas.microsoft.com/office/drawing/2014/main" id="{0B9F0607-5A47-3487-6A10-27994879B1E3}"/>
              </a:ext>
            </a:extLst>
          </p:cNvPr>
          <p:cNvPicPr>
            <a:picLocks noGrp="1" noChangeAspect="1"/>
          </p:cNvPicPr>
          <p:nvPr>
            <p:ph sz="quarter" idx="4"/>
          </p:nvPr>
        </p:nvPicPr>
        <p:blipFill>
          <a:blip r:embed="rId3"/>
          <a:stretch>
            <a:fillRect/>
          </a:stretch>
        </p:blipFill>
        <p:spPr>
          <a:xfrm>
            <a:off x="6193368" y="2174875"/>
            <a:ext cx="5389032" cy="4083050"/>
          </a:xfrm>
          <a:prstGeom prst="rect">
            <a:avLst/>
          </a:prstGeom>
        </p:spPr>
      </p:pic>
    </p:spTree>
    <p:extLst>
      <p:ext uri="{BB962C8B-B14F-4D97-AF65-F5344CB8AC3E}">
        <p14:creationId xmlns:p14="http://schemas.microsoft.com/office/powerpoint/2010/main" val="2949997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610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F1F9-99A0-E5AA-9933-68C2E6749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B36ED-39C6-9A72-5133-CAA8EA598186}"/>
              </a:ext>
            </a:extLst>
          </p:cNvPr>
          <p:cNvSpPr>
            <a:spLocks noGrp="1"/>
          </p:cNvSpPr>
          <p:nvPr>
            <p:ph type="title"/>
          </p:nvPr>
        </p:nvSpPr>
        <p:spPr>
          <a:xfrm>
            <a:off x="609600" y="274638"/>
            <a:ext cx="10972800" cy="1143000"/>
          </a:xfrm>
          <a:solidFill>
            <a:srgbClr val="21396B"/>
          </a:solidFill>
        </p:spPr>
        <p:txBody>
          <a:bodyPr anchor="ctr">
            <a:normAutofit/>
          </a:bodyPr>
          <a:lstStyle/>
          <a:p>
            <a:pPr algn="ctr"/>
            <a:r>
              <a:rPr lang="en-US" dirty="0">
                <a:solidFill>
                  <a:schemeClr val="tx1"/>
                </a:solidFill>
                <a:latin typeface="+mn-lt"/>
              </a:rPr>
              <a:t>Step prior to clearing application</a:t>
            </a:r>
          </a:p>
        </p:txBody>
      </p:sp>
      <p:pic>
        <p:nvPicPr>
          <p:cNvPr id="8" name="Content Placeholder 7" descr="A person sitting at a desk&#10;&#10;AI-generated content may be incorrect.">
            <a:extLst>
              <a:ext uri="{FF2B5EF4-FFF2-40B4-BE49-F238E27FC236}">
                <a16:creationId xmlns:a16="http://schemas.microsoft.com/office/drawing/2014/main" id="{EC15B425-33C9-2EFA-4A98-4587AC17092C}"/>
              </a:ext>
            </a:extLst>
          </p:cNvPr>
          <p:cNvPicPr>
            <a:picLocks noGrp="1" noChangeAspect="1"/>
          </p:cNvPicPr>
          <p:nvPr>
            <p:ph sz="half" idx="1"/>
          </p:nvPr>
        </p:nvPicPr>
        <p:blipFill>
          <a:blip r:embed="rId3"/>
          <a:stretch>
            <a:fillRect/>
          </a:stretch>
        </p:blipFill>
        <p:spPr>
          <a:xfrm>
            <a:off x="609600" y="2066005"/>
            <a:ext cx="5384800" cy="3594354"/>
          </a:xfrm>
          <a:prstGeom prst="rect">
            <a:avLst/>
          </a:prstGeom>
          <a:noFill/>
          <a:ln>
            <a:solidFill>
              <a:srgbClr val="00B050"/>
            </a:solidFill>
          </a:ln>
        </p:spPr>
      </p:pic>
      <p:sp>
        <p:nvSpPr>
          <p:cNvPr id="5" name="Content Placeholder 4">
            <a:extLst>
              <a:ext uri="{FF2B5EF4-FFF2-40B4-BE49-F238E27FC236}">
                <a16:creationId xmlns:a16="http://schemas.microsoft.com/office/drawing/2014/main" id="{E6DE19E1-E0D2-3C94-4F90-83CF756F4047}"/>
              </a:ext>
            </a:extLst>
          </p:cNvPr>
          <p:cNvSpPr>
            <a:spLocks noGrp="1"/>
          </p:cNvSpPr>
          <p:nvPr>
            <p:ph sz="half" idx="2"/>
          </p:nvPr>
        </p:nvSpPr>
        <p:spPr>
          <a:xfrm>
            <a:off x="6197600" y="1600201"/>
            <a:ext cx="5384800" cy="4525963"/>
          </a:xfrm>
          <a:ln>
            <a:solidFill>
              <a:srgbClr val="00B050"/>
            </a:solidFill>
          </a:ln>
        </p:spPr>
        <p:txBody>
          <a:bodyPr>
            <a:normAutofit/>
          </a:bodyPr>
          <a:lstStyle/>
          <a:p>
            <a:r>
              <a:rPr lang="en-US" b="1" dirty="0">
                <a:solidFill>
                  <a:srgbClr val="21396B"/>
                </a:solidFill>
              </a:rPr>
              <a:t>Investigate</a:t>
            </a:r>
          </a:p>
          <a:p>
            <a:pPr lvl="1"/>
            <a:r>
              <a:rPr lang="en-US" sz="2800" dirty="0">
                <a:solidFill>
                  <a:srgbClr val="21396B"/>
                </a:solidFill>
              </a:rPr>
              <a:t>AOP (FileNet)</a:t>
            </a:r>
          </a:p>
          <a:p>
            <a:pPr lvl="1"/>
            <a:r>
              <a:rPr lang="en-US" sz="2800" dirty="0">
                <a:solidFill>
                  <a:srgbClr val="21396B"/>
                </a:solidFill>
              </a:rPr>
              <a:t>Leers (LASESWEB)</a:t>
            </a:r>
          </a:p>
          <a:p>
            <a:pPr lvl="1"/>
            <a:r>
              <a:rPr lang="en-US" sz="2800" dirty="0">
                <a:solidFill>
                  <a:srgbClr val="21396B"/>
                </a:solidFill>
              </a:rPr>
              <a:t>Parties exist in LASES?</a:t>
            </a:r>
          </a:p>
          <a:p>
            <a:r>
              <a:rPr lang="en-US" b="1" dirty="0">
                <a:solidFill>
                  <a:srgbClr val="21396B"/>
                </a:solidFill>
              </a:rPr>
              <a:t>Application Signed?</a:t>
            </a:r>
          </a:p>
          <a:p>
            <a:pPr lvl="1"/>
            <a:r>
              <a:rPr lang="en-US" sz="2800" dirty="0">
                <a:solidFill>
                  <a:srgbClr val="21396B"/>
                </a:solidFill>
              </a:rPr>
              <a:t>Electronic-Cafe</a:t>
            </a:r>
          </a:p>
          <a:p>
            <a:pPr lvl="1"/>
            <a:r>
              <a:rPr lang="en-US" sz="2800" dirty="0">
                <a:solidFill>
                  <a:srgbClr val="21396B"/>
                </a:solidFill>
              </a:rPr>
              <a:t>Manual-Paper</a:t>
            </a:r>
          </a:p>
          <a:p>
            <a:pPr lvl="1"/>
            <a:r>
              <a:rPr lang="en-US" sz="2800" dirty="0">
                <a:solidFill>
                  <a:srgbClr val="21396B"/>
                </a:solidFill>
              </a:rPr>
              <a:t>4NCP-Referral</a:t>
            </a:r>
          </a:p>
        </p:txBody>
      </p:sp>
    </p:spTree>
    <p:extLst>
      <p:ext uri="{BB962C8B-B14F-4D97-AF65-F5344CB8AC3E}">
        <p14:creationId xmlns:p14="http://schemas.microsoft.com/office/powerpoint/2010/main" val="3019575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BFF2E-909D-6A4E-5C9B-20CD91FD11AD}"/>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4DD8F8CB-DE9B-9902-6301-61DBF7C347D5}"/>
              </a:ext>
            </a:extLst>
          </p:cNvPr>
          <p:cNvSpPr>
            <a:spLocks noGrp="1"/>
          </p:cNvSpPr>
          <p:nvPr>
            <p:ph type="body" sz="half" idx="2"/>
          </p:nvPr>
        </p:nvSpPr>
        <p:spPr>
          <a:xfrm>
            <a:off x="609600" y="1435101"/>
            <a:ext cx="4075454" cy="4691063"/>
          </a:xfrm>
          <a:ln w="28575">
            <a:solidFill>
              <a:srgbClr val="084975"/>
            </a:solidFill>
          </a:ln>
        </p:spPr>
        <p:txBody>
          <a:bodyPr>
            <a:normAutofit/>
          </a:bodyPr>
          <a:lstStyle/>
          <a:p>
            <a:pPr marL="342900" indent="-342900">
              <a:buFont typeface="Wingdings" panose="05000000000000000000" pitchFamily="2" charset="2"/>
              <a:buChar char="ü"/>
            </a:pPr>
            <a:r>
              <a:rPr lang="en-US" sz="2800" b="1" dirty="0">
                <a:solidFill>
                  <a:srgbClr val="084975"/>
                </a:solidFill>
              </a:rPr>
              <a:t>LASES</a:t>
            </a:r>
            <a:r>
              <a:rPr lang="en-US" sz="2800" dirty="0">
                <a:solidFill>
                  <a:srgbClr val="084975"/>
                </a:solidFill>
              </a:rPr>
              <a:t> </a:t>
            </a:r>
          </a:p>
          <a:p>
            <a:pPr marL="914400" lvl="1" indent="-457200">
              <a:buFont typeface="Wingdings" panose="05000000000000000000" pitchFamily="2" charset="2"/>
              <a:buChar char="Ø"/>
            </a:pPr>
            <a:r>
              <a:rPr lang="en-US" sz="2800" dirty="0">
                <a:solidFill>
                  <a:srgbClr val="084975"/>
                </a:solidFill>
              </a:rPr>
              <a:t>NASI-DOB &amp; Name</a:t>
            </a:r>
          </a:p>
          <a:p>
            <a:pPr marL="342900" indent="-342900">
              <a:buFont typeface="Wingdings" panose="05000000000000000000" pitchFamily="2" charset="2"/>
              <a:buChar char="ü"/>
            </a:pPr>
            <a:r>
              <a:rPr lang="en-US" sz="2800" b="1" dirty="0">
                <a:solidFill>
                  <a:srgbClr val="084975"/>
                </a:solidFill>
              </a:rPr>
              <a:t>FILENET</a:t>
            </a:r>
          </a:p>
          <a:p>
            <a:pPr marL="914400" lvl="1" indent="-457200">
              <a:buFont typeface="Wingdings" panose="05000000000000000000" pitchFamily="2" charset="2"/>
              <a:buChar char="Ø"/>
            </a:pPr>
            <a:r>
              <a:rPr lang="en-US" sz="2800" dirty="0">
                <a:solidFill>
                  <a:srgbClr val="084975"/>
                </a:solidFill>
              </a:rPr>
              <a:t>AOP</a:t>
            </a:r>
          </a:p>
          <a:p>
            <a:pPr marL="457200" indent="-457200">
              <a:buFont typeface="Wingdings" panose="05000000000000000000" pitchFamily="2" charset="2"/>
              <a:buChar char="ü"/>
            </a:pPr>
            <a:r>
              <a:rPr lang="en-US" sz="3000" b="1" dirty="0">
                <a:solidFill>
                  <a:srgbClr val="084975"/>
                </a:solidFill>
              </a:rPr>
              <a:t>LEERS</a:t>
            </a:r>
          </a:p>
          <a:p>
            <a:pPr marL="914400" lvl="1" indent="-457200">
              <a:buFont typeface="Wingdings" panose="05000000000000000000" pitchFamily="2" charset="2"/>
              <a:buChar char="Ø"/>
            </a:pPr>
            <a:r>
              <a:rPr lang="en-US" sz="2800" dirty="0">
                <a:solidFill>
                  <a:srgbClr val="084975"/>
                </a:solidFill>
              </a:rPr>
              <a:t>Certificate Live Birth</a:t>
            </a:r>
          </a:p>
          <a:p>
            <a:pPr marL="342900" indent="-342900">
              <a:buFont typeface="Wingdings" panose="05000000000000000000" pitchFamily="2" charset="2"/>
              <a:buChar char="ü"/>
            </a:pPr>
            <a:r>
              <a:rPr lang="en-US" sz="2800" b="1" dirty="0">
                <a:solidFill>
                  <a:srgbClr val="084975"/>
                </a:solidFill>
              </a:rPr>
              <a:t>LITE</a:t>
            </a:r>
          </a:p>
          <a:p>
            <a:pPr marL="342900" indent="-342900">
              <a:buFont typeface="Wingdings" panose="05000000000000000000" pitchFamily="2" charset="2"/>
              <a:buChar char="ü"/>
            </a:pPr>
            <a:r>
              <a:rPr lang="en-US" sz="2800" b="1" dirty="0">
                <a:solidFill>
                  <a:srgbClr val="084975"/>
                </a:solidFill>
              </a:rPr>
              <a:t>LAMEDS</a:t>
            </a:r>
          </a:p>
          <a:p>
            <a:pPr marL="914400" lvl="1" indent="-457200">
              <a:buFont typeface="Wingdings" panose="05000000000000000000" pitchFamily="2" charset="2"/>
              <a:buChar char="Ø"/>
            </a:pPr>
            <a:r>
              <a:rPr lang="en-US" sz="2800" dirty="0">
                <a:solidFill>
                  <a:srgbClr val="084975"/>
                </a:solidFill>
              </a:rPr>
              <a:t>Supervisor </a:t>
            </a:r>
            <a:r>
              <a:rPr lang="en-US" sz="2800" dirty="0"/>
              <a:t> </a:t>
            </a:r>
          </a:p>
        </p:txBody>
      </p:sp>
      <p:sp>
        <p:nvSpPr>
          <p:cNvPr id="3" name="Title 2">
            <a:extLst>
              <a:ext uri="{FF2B5EF4-FFF2-40B4-BE49-F238E27FC236}">
                <a16:creationId xmlns:a16="http://schemas.microsoft.com/office/drawing/2014/main" id="{FDCFDB6C-DA42-D744-5B37-7977ECFB3182}"/>
              </a:ext>
            </a:extLst>
          </p:cNvPr>
          <p:cNvSpPr>
            <a:spLocks noGrp="1"/>
          </p:cNvSpPr>
          <p:nvPr>
            <p:ph type="title"/>
          </p:nvPr>
        </p:nvSpPr>
        <p:spPr>
          <a:xfrm>
            <a:off x="609600" y="273050"/>
            <a:ext cx="4075454" cy="1162050"/>
          </a:xfrm>
          <a:prstGeom prst="rect">
            <a:avLst/>
          </a:prstGeom>
          <a:gradFill>
            <a:gsLst>
              <a:gs pos="0">
                <a:schemeClr val="accent5">
                  <a:lumMod val="50000"/>
                </a:schemeClr>
              </a:gs>
              <a:gs pos="100000">
                <a:srgbClr val="084975"/>
              </a:gs>
            </a:gsLst>
          </a:gra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3600" dirty="0">
                <a:solidFill>
                  <a:schemeClr val="bg1"/>
                </a:solidFill>
              </a:rPr>
              <a:t>Missing info??</a:t>
            </a:r>
          </a:p>
        </p:txBody>
      </p:sp>
      <p:pic>
        <p:nvPicPr>
          <p:cNvPr id="6" name="Picture 5" descr="Graphical user interface, application&#10;&#10;AI-generated content may be incorrect.">
            <a:extLst>
              <a:ext uri="{FF2B5EF4-FFF2-40B4-BE49-F238E27FC236}">
                <a16:creationId xmlns:a16="http://schemas.microsoft.com/office/drawing/2014/main" id="{46ACAD50-A0A5-AD4C-E505-9E5EAD64A097}"/>
              </a:ext>
            </a:extLst>
          </p:cNvPr>
          <p:cNvPicPr>
            <a:picLocks noChangeAspect="1"/>
          </p:cNvPicPr>
          <p:nvPr/>
        </p:nvPicPr>
        <p:blipFill>
          <a:blip r:embed="rId2"/>
          <a:stretch>
            <a:fillRect/>
          </a:stretch>
        </p:blipFill>
        <p:spPr>
          <a:xfrm>
            <a:off x="4876800" y="273051"/>
            <a:ext cx="6338047" cy="6047067"/>
          </a:xfrm>
          <a:prstGeom prst="rect">
            <a:avLst/>
          </a:prstGeom>
          <a:noFill/>
        </p:spPr>
      </p:pic>
      <p:pic>
        <p:nvPicPr>
          <p:cNvPr id="4" name="Picture 3">
            <a:extLst>
              <a:ext uri="{FF2B5EF4-FFF2-40B4-BE49-F238E27FC236}">
                <a16:creationId xmlns:a16="http://schemas.microsoft.com/office/drawing/2014/main" id="{EE476F47-B237-CF9D-B7D0-1DF12C612C4A}"/>
              </a:ext>
            </a:extLst>
          </p:cNvPr>
          <p:cNvPicPr>
            <a:picLocks noChangeAspect="1"/>
          </p:cNvPicPr>
          <p:nvPr/>
        </p:nvPicPr>
        <p:blipFill>
          <a:blip r:embed="rId3"/>
          <a:stretch>
            <a:fillRect/>
          </a:stretch>
        </p:blipFill>
        <p:spPr>
          <a:xfrm>
            <a:off x="9534959" y="4614088"/>
            <a:ext cx="1871634" cy="1036410"/>
          </a:xfrm>
          <a:prstGeom prst="rect">
            <a:avLst/>
          </a:prstGeom>
        </p:spPr>
      </p:pic>
    </p:spTree>
    <p:extLst>
      <p:ext uri="{BB962C8B-B14F-4D97-AF65-F5344CB8AC3E}">
        <p14:creationId xmlns:p14="http://schemas.microsoft.com/office/powerpoint/2010/main" val="64325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9ABDE-48E5-3512-F80E-C0D53DE0C690}"/>
            </a:ext>
          </a:extLst>
        </p:cNvPr>
        <p:cNvGrpSpPr/>
        <p:nvPr/>
      </p:nvGrpSpPr>
      <p:grpSpPr>
        <a:xfrm>
          <a:off x="0" y="0"/>
          <a:ext cx="0" cy="0"/>
          <a:chOff x="0" y="0"/>
          <a:chExt cx="0" cy="0"/>
        </a:xfrm>
      </p:grpSpPr>
      <p:pic>
        <p:nvPicPr>
          <p:cNvPr id="5" name="Content Placeholder 4" descr="Graphical user interface, text, application&#10;&#10;AI-generated content may be incorrect.">
            <a:extLst>
              <a:ext uri="{FF2B5EF4-FFF2-40B4-BE49-F238E27FC236}">
                <a16:creationId xmlns:a16="http://schemas.microsoft.com/office/drawing/2014/main" id="{6C70F213-ED3F-0E04-BC61-7442C37B8F11}"/>
              </a:ext>
            </a:extLst>
          </p:cNvPr>
          <p:cNvPicPr>
            <a:picLocks noGrp="1" noChangeAspect="1"/>
          </p:cNvPicPr>
          <p:nvPr>
            <p:ph idx="1"/>
          </p:nvPr>
        </p:nvPicPr>
        <p:blipFill>
          <a:blip r:embed="rId3"/>
          <a:stretch>
            <a:fillRect/>
          </a:stretch>
        </p:blipFill>
        <p:spPr>
          <a:xfrm>
            <a:off x="609600" y="1792156"/>
            <a:ext cx="10972800" cy="4142050"/>
          </a:xfrm>
          <a:prstGeom prst="rect">
            <a:avLst/>
          </a:prstGeom>
        </p:spPr>
      </p:pic>
      <p:sp>
        <p:nvSpPr>
          <p:cNvPr id="17" name="Title 1">
            <a:extLst>
              <a:ext uri="{FF2B5EF4-FFF2-40B4-BE49-F238E27FC236}">
                <a16:creationId xmlns:a16="http://schemas.microsoft.com/office/drawing/2014/main" id="{3480694B-35E2-BD23-A810-ECF921D49204}"/>
              </a:ext>
            </a:extLst>
          </p:cNvPr>
          <p:cNvSpPr>
            <a:spLocks noGrp="1"/>
          </p:cNvSpPr>
          <p:nvPr>
            <p:ph type="title"/>
          </p:nvPr>
        </p:nvSpPr>
        <p:spPr>
          <a:xfrm>
            <a:off x="609600" y="274638"/>
            <a:ext cx="10972800" cy="1143000"/>
          </a:xfrm>
          <a:solidFill>
            <a:srgbClr val="084975"/>
          </a:solidFill>
        </p:spPr>
        <p:txBody>
          <a:bodyPr>
            <a:normAutofit/>
          </a:bodyPr>
          <a:lstStyle/>
          <a:p>
            <a:pPr algn="ctr"/>
            <a:r>
              <a:rPr lang="en-US" sz="4400" dirty="0">
                <a:solidFill>
                  <a:schemeClr val="bg1"/>
                </a:solidFill>
                <a:latin typeface="+mn-lt"/>
              </a:rPr>
              <a:t>Language of Applicant</a:t>
            </a:r>
          </a:p>
        </p:txBody>
      </p:sp>
      <p:sp>
        <p:nvSpPr>
          <p:cNvPr id="13" name="Arrow: Left 12">
            <a:extLst>
              <a:ext uri="{FF2B5EF4-FFF2-40B4-BE49-F238E27FC236}">
                <a16:creationId xmlns:a16="http://schemas.microsoft.com/office/drawing/2014/main" id="{69FC665E-BDA0-60FE-31D7-90074C036385}"/>
              </a:ext>
            </a:extLst>
          </p:cNvPr>
          <p:cNvSpPr/>
          <p:nvPr/>
        </p:nvSpPr>
        <p:spPr>
          <a:xfrm>
            <a:off x="9650536" y="3229462"/>
            <a:ext cx="1776549" cy="2445197"/>
          </a:xfrm>
          <a:prstGeom prst="leftArrow">
            <a:avLst/>
          </a:prstGeom>
          <a:solidFill>
            <a:srgbClr val="08497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Review Online Application</a:t>
            </a:r>
          </a:p>
        </p:txBody>
      </p:sp>
    </p:spTree>
    <p:extLst>
      <p:ext uri="{BB962C8B-B14F-4D97-AF65-F5344CB8AC3E}">
        <p14:creationId xmlns:p14="http://schemas.microsoft.com/office/powerpoint/2010/main" val="1436375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07C1-D642-31A4-60FA-873E0E9B9E7D}"/>
            </a:ext>
          </a:extLst>
        </p:cNvPr>
        <p:cNvGrpSpPr/>
        <p:nvPr/>
      </p:nvGrpSpPr>
      <p:grpSpPr>
        <a:xfrm>
          <a:off x="0" y="0"/>
          <a:ext cx="0" cy="0"/>
          <a:chOff x="0" y="0"/>
          <a:chExt cx="0" cy="0"/>
        </a:xfrm>
      </p:grpSpPr>
      <p:pic>
        <p:nvPicPr>
          <p:cNvPr id="18" name="Content Placeholder 17" descr="Graphical user interface, text, application&#10;&#10;AI-generated content may be incorrect.">
            <a:extLst>
              <a:ext uri="{FF2B5EF4-FFF2-40B4-BE49-F238E27FC236}">
                <a16:creationId xmlns:a16="http://schemas.microsoft.com/office/drawing/2014/main" id="{5FF9208E-1331-394B-B4BC-2E8A33FBDB75}"/>
              </a:ext>
            </a:extLst>
          </p:cNvPr>
          <p:cNvPicPr>
            <a:picLocks noGrp="1" noChangeAspect="1"/>
          </p:cNvPicPr>
          <p:nvPr>
            <p:ph idx="1"/>
          </p:nvPr>
        </p:nvPicPr>
        <p:blipFill>
          <a:blip r:embed="rId3"/>
          <a:stretch>
            <a:fillRect/>
          </a:stretch>
        </p:blipFill>
        <p:spPr>
          <a:xfrm>
            <a:off x="738289" y="1600200"/>
            <a:ext cx="10715421" cy="4525963"/>
          </a:xfrm>
          <a:prstGeom prst="rect">
            <a:avLst/>
          </a:prstGeom>
        </p:spPr>
      </p:pic>
      <p:sp>
        <p:nvSpPr>
          <p:cNvPr id="17" name="Title 1">
            <a:extLst>
              <a:ext uri="{FF2B5EF4-FFF2-40B4-BE49-F238E27FC236}">
                <a16:creationId xmlns:a16="http://schemas.microsoft.com/office/drawing/2014/main" id="{80E814A6-7BCA-EE1D-B4F1-0CEBDFEF10B8}"/>
              </a:ext>
            </a:extLst>
          </p:cNvPr>
          <p:cNvSpPr>
            <a:spLocks noGrp="1"/>
          </p:cNvSpPr>
          <p:nvPr>
            <p:ph type="title"/>
          </p:nvPr>
        </p:nvSpPr>
        <p:spPr>
          <a:xfrm>
            <a:off x="609600" y="274638"/>
            <a:ext cx="10972800" cy="1143000"/>
          </a:xfrm>
          <a:solidFill>
            <a:srgbClr val="084975"/>
          </a:solidFill>
        </p:spPr>
        <p:txBody>
          <a:bodyPr>
            <a:normAutofit/>
          </a:bodyPr>
          <a:lstStyle/>
          <a:p>
            <a:pPr algn="ctr"/>
            <a:r>
              <a:rPr lang="en-US" sz="4400" dirty="0">
                <a:solidFill>
                  <a:schemeClr val="bg1"/>
                </a:solidFill>
                <a:latin typeface="+mn-lt"/>
              </a:rPr>
              <a:t>*Public Assistance Status</a:t>
            </a:r>
          </a:p>
        </p:txBody>
      </p:sp>
      <p:sp>
        <p:nvSpPr>
          <p:cNvPr id="13" name="Arrow: Left 12">
            <a:extLst>
              <a:ext uri="{FF2B5EF4-FFF2-40B4-BE49-F238E27FC236}">
                <a16:creationId xmlns:a16="http://schemas.microsoft.com/office/drawing/2014/main" id="{EE98A552-3349-EC94-146F-372B7534CE15}"/>
              </a:ext>
            </a:extLst>
          </p:cNvPr>
          <p:cNvSpPr/>
          <p:nvPr/>
        </p:nvSpPr>
        <p:spPr>
          <a:xfrm>
            <a:off x="9229344" y="3473908"/>
            <a:ext cx="1776549" cy="1165207"/>
          </a:xfrm>
          <a:prstGeom prst="leftArrow">
            <a:avLst/>
          </a:prstGeom>
          <a:solidFill>
            <a:srgbClr val="08497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27890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45F42-5023-DC1F-C7BE-18F22097E2A9}"/>
            </a:ext>
          </a:extLst>
        </p:cNvPr>
        <p:cNvGrpSpPr/>
        <p:nvPr/>
      </p:nvGrpSpPr>
      <p:grpSpPr>
        <a:xfrm>
          <a:off x="0" y="0"/>
          <a:ext cx="0" cy="0"/>
          <a:chOff x="0" y="0"/>
          <a:chExt cx="0" cy="0"/>
        </a:xfrm>
      </p:grpSpPr>
      <p:pic>
        <p:nvPicPr>
          <p:cNvPr id="5" name="Content Placeholder 4" descr="Graphical user interface, text, application, email&#10;&#10;AI-generated content may be incorrect.">
            <a:extLst>
              <a:ext uri="{FF2B5EF4-FFF2-40B4-BE49-F238E27FC236}">
                <a16:creationId xmlns:a16="http://schemas.microsoft.com/office/drawing/2014/main" id="{5D1EE600-2210-7F15-9882-E9F49301FE38}"/>
              </a:ext>
            </a:extLst>
          </p:cNvPr>
          <p:cNvPicPr>
            <a:picLocks noGrp="1" noChangeAspect="1"/>
          </p:cNvPicPr>
          <p:nvPr>
            <p:ph idx="1"/>
          </p:nvPr>
        </p:nvPicPr>
        <p:blipFill>
          <a:blip r:embed="rId3"/>
          <a:stretch>
            <a:fillRect/>
          </a:stretch>
        </p:blipFill>
        <p:spPr>
          <a:xfrm>
            <a:off x="1002535" y="1600200"/>
            <a:ext cx="10212635" cy="4525963"/>
          </a:xfrm>
          <a:prstGeom prst="rect">
            <a:avLst/>
          </a:prstGeom>
        </p:spPr>
      </p:pic>
      <p:sp>
        <p:nvSpPr>
          <p:cNvPr id="17" name="Title 1">
            <a:extLst>
              <a:ext uri="{FF2B5EF4-FFF2-40B4-BE49-F238E27FC236}">
                <a16:creationId xmlns:a16="http://schemas.microsoft.com/office/drawing/2014/main" id="{71D5BE3B-24C5-A662-5085-92C8F2D6E82A}"/>
              </a:ext>
            </a:extLst>
          </p:cNvPr>
          <p:cNvSpPr>
            <a:spLocks noGrp="1"/>
          </p:cNvSpPr>
          <p:nvPr>
            <p:ph type="title"/>
          </p:nvPr>
        </p:nvSpPr>
        <p:spPr>
          <a:xfrm>
            <a:off x="609600" y="274638"/>
            <a:ext cx="10972800" cy="1143000"/>
          </a:xfrm>
          <a:solidFill>
            <a:srgbClr val="084975"/>
          </a:solidFill>
        </p:spPr>
        <p:txBody>
          <a:bodyPr>
            <a:normAutofit/>
          </a:bodyPr>
          <a:lstStyle/>
          <a:p>
            <a:pPr algn="ctr"/>
            <a:r>
              <a:rPr lang="en-US" sz="4400" dirty="0">
                <a:solidFill>
                  <a:schemeClr val="bg1"/>
                </a:solidFill>
                <a:latin typeface="+mn-lt"/>
              </a:rPr>
              <a:t>*Service Applying For</a:t>
            </a:r>
          </a:p>
        </p:txBody>
      </p:sp>
      <p:sp>
        <p:nvSpPr>
          <p:cNvPr id="13" name="Arrow: Left 12">
            <a:extLst>
              <a:ext uri="{FF2B5EF4-FFF2-40B4-BE49-F238E27FC236}">
                <a16:creationId xmlns:a16="http://schemas.microsoft.com/office/drawing/2014/main" id="{E9E5472D-DE3C-4E2A-311A-070B39D02B35}"/>
              </a:ext>
            </a:extLst>
          </p:cNvPr>
          <p:cNvSpPr/>
          <p:nvPr/>
        </p:nvSpPr>
        <p:spPr>
          <a:xfrm>
            <a:off x="9610779" y="3766517"/>
            <a:ext cx="1776549" cy="1491284"/>
          </a:xfrm>
          <a:prstGeom prst="leftArrow">
            <a:avLst/>
          </a:prstGeom>
          <a:solidFill>
            <a:srgbClr val="08497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Types Services</a:t>
            </a:r>
          </a:p>
        </p:txBody>
      </p:sp>
    </p:spTree>
    <p:extLst>
      <p:ext uri="{BB962C8B-B14F-4D97-AF65-F5344CB8AC3E}">
        <p14:creationId xmlns:p14="http://schemas.microsoft.com/office/powerpoint/2010/main" val="1511693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E2B9-2BF9-1784-46CC-BC72BED96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A1112-4449-15DE-C0DC-F8F0D62CF87D}"/>
              </a:ext>
            </a:extLst>
          </p:cNvPr>
          <p:cNvSpPr>
            <a:spLocks noGrp="1"/>
          </p:cNvSpPr>
          <p:nvPr>
            <p:ph type="title"/>
          </p:nvPr>
        </p:nvSpPr>
        <p:spPr>
          <a:solidFill>
            <a:srgbClr val="084975"/>
          </a:solidFill>
        </p:spPr>
        <p:txBody>
          <a:bodyPr>
            <a:normAutofit/>
          </a:bodyPr>
          <a:lstStyle/>
          <a:p>
            <a:pPr algn="ctr"/>
            <a:r>
              <a:rPr lang="en-US" sz="4800" dirty="0">
                <a:solidFill>
                  <a:schemeClr val="bg1"/>
                </a:solidFill>
                <a:latin typeface="+mn-lt"/>
              </a:rPr>
              <a:t>Policy G-140</a:t>
            </a:r>
          </a:p>
        </p:txBody>
      </p:sp>
      <p:pic>
        <p:nvPicPr>
          <p:cNvPr id="4" name="Content Placeholder 3" descr="Graphical user interface, text, application, email&#10;&#10;AI-generated content may be incorrect.">
            <a:extLst>
              <a:ext uri="{FF2B5EF4-FFF2-40B4-BE49-F238E27FC236}">
                <a16:creationId xmlns:a16="http://schemas.microsoft.com/office/drawing/2014/main" id="{0E9789CB-BAE9-BE90-23DB-BEA588E50A17}"/>
              </a:ext>
            </a:extLst>
          </p:cNvPr>
          <p:cNvPicPr>
            <a:picLocks noGrp="1" noChangeAspect="1"/>
          </p:cNvPicPr>
          <p:nvPr>
            <p:ph idx="1"/>
          </p:nvPr>
        </p:nvPicPr>
        <p:blipFill>
          <a:blip r:embed="rId3"/>
          <a:stretch>
            <a:fillRect/>
          </a:stretch>
        </p:blipFill>
        <p:spPr>
          <a:xfrm>
            <a:off x="601763" y="1600200"/>
            <a:ext cx="10988474" cy="4717473"/>
          </a:xfrm>
          <a:prstGeom prst="rect">
            <a:avLst/>
          </a:prstGeom>
          <a:ln>
            <a:solidFill>
              <a:srgbClr val="5B9BD5">
                <a:lumMod val="50000"/>
              </a:srgbClr>
            </a:solidFill>
          </a:ln>
        </p:spPr>
      </p:pic>
      <p:sp>
        <p:nvSpPr>
          <p:cNvPr id="5" name="Arrow: Left 4">
            <a:extLst>
              <a:ext uri="{FF2B5EF4-FFF2-40B4-BE49-F238E27FC236}">
                <a16:creationId xmlns:a16="http://schemas.microsoft.com/office/drawing/2014/main" id="{9F644A7D-4761-7964-5127-933CBA6B810E}"/>
              </a:ext>
            </a:extLst>
          </p:cNvPr>
          <p:cNvSpPr/>
          <p:nvPr/>
        </p:nvSpPr>
        <p:spPr>
          <a:xfrm>
            <a:off x="8538280" y="2530358"/>
            <a:ext cx="914400" cy="508540"/>
          </a:xfrm>
          <a:prstGeom prst="leftArrow">
            <a:avLst/>
          </a:prstGeom>
          <a:solidFill>
            <a:srgbClr val="0849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Arrow: Left 5">
            <a:extLst>
              <a:ext uri="{FF2B5EF4-FFF2-40B4-BE49-F238E27FC236}">
                <a16:creationId xmlns:a16="http://schemas.microsoft.com/office/drawing/2014/main" id="{D481ECCF-0B2F-0E18-522F-6CA08E69CD12}"/>
              </a:ext>
            </a:extLst>
          </p:cNvPr>
          <p:cNvSpPr/>
          <p:nvPr/>
        </p:nvSpPr>
        <p:spPr>
          <a:xfrm>
            <a:off x="8538279" y="3221460"/>
            <a:ext cx="914400" cy="508540"/>
          </a:xfrm>
          <a:prstGeom prst="lef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353D7E62-143E-347F-7B25-E0D62D9ED1BF}"/>
              </a:ext>
            </a:extLst>
          </p:cNvPr>
          <p:cNvSpPr/>
          <p:nvPr/>
        </p:nvSpPr>
        <p:spPr>
          <a:xfrm>
            <a:off x="9581322" y="4094922"/>
            <a:ext cx="914400" cy="914400"/>
          </a:xfrm>
          <a:prstGeom prst="mathMultiply">
            <a:avLst/>
          </a:prstGeom>
          <a:solidFill>
            <a:srgbClr val="21396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Not</a:t>
            </a:r>
          </a:p>
          <a:p>
            <a:pPr algn="ctr"/>
            <a:r>
              <a:rPr lang="en-US" sz="800" dirty="0"/>
              <a:t>Required</a:t>
            </a:r>
          </a:p>
        </p:txBody>
      </p:sp>
    </p:spTree>
    <p:extLst>
      <p:ext uri="{BB962C8B-B14F-4D97-AF65-F5344CB8AC3E}">
        <p14:creationId xmlns:p14="http://schemas.microsoft.com/office/powerpoint/2010/main" val="4001748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7BD07-D1A2-151E-2173-C59D2D7C99E7}"/>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5DFDC9B4-0140-89E9-A622-3C3D11186F2D}"/>
              </a:ext>
            </a:extLst>
          </p:cNvPr>
          <p:cNvSpPr>
            <a:spLocks noGrp="1"/>
          </p:cNvSpPr>
          <p:nvPr>
            <p:ph type="title"/>
          </p:nvPr>
        </p:nvSpPr>
        <p:spPr>
          <a:xfrm>
            <a:off x="609600" y="274638"/>
            <a:ext cx="10972800" cy="1143000"/>
          </a:xfrm>
          <a:solidFill>
            <a:srgbClr val="084975"/>
          </a:solidFill>
        </p:spPr>
        <p:txBody>
          <a:bodyPr>
            <a:normAutofit/>
          </a:bodyPr>
          <a:lstStyle/>
          <a:p>
            <a:pPr algn="ctr"/>
            <a:r>
              <a:rPr lang="en-US" sz="4400" dirty="0">
                <a:solidFill>
                  <a:schemeClr val="bg1"/>
                </a:solidFill>
                <a:latin typeface="+mn-lt"/>
              </a:rPr>
              <a:t>Member Details (CP)	</a:t>
            </a:r>
          </a:p>
        </p:txBody>
      </p:sp>
      <p:pic>
        <p:nvPicPr>
          <p:cNvPr id="3" name="Content Placeholder 2" descr="Graphical user interface&#10;&#10;AI-generated content may be incorrect.">
            <a:extLst>
              <a:ext uri="{FF2B5EF4-FFF2-40B4-BE49-F238E27FC236}">
                <a16:creationId xmlns:a16="http://schemas.microsoft.com/office/drawing/2014/main" id="{AEE49887-B62A-39A0-4A62-F16E1B1BE1E1}"/>
              </a:ext>
            </a:extLst>
          </p:cNvPr>
          <p:cNvPicPr>
            <a:picLocks noGrp="1" noChangeAspect="1"/>
          </p:cNvPicPr>
          <p:nvPr>
            <p:ph idx="1"/>
          </p:nvPr>
        </p:nvPicPr>
        <p:blipFill>
          <a:blip r:embed="rId3"/>
          <a:stretch>
            <a:fillRect/>
          </a:stretch>
        </p:blipFill>
        <p:spPr>
          <a:xfrm>
            <a:off x="972106" y="1600200"/>
            <a:ext cx="10247788" cy="4525963"/>
          </a:xfrm>
          <a:prstGeom prst="rect">
            <a:avLst/>
          </a:prstGeom>
        </p:spPr>
      </p:pic>
      <p:sp>
        <p:nvSpPr>
          <p:cNvPr id="4" name="Arrow: Curved Right 3">
            <a:extLst>
              <a:ext uri="{FF2B5EF4-FFF2-40B4-BE49-F238E27FC236}">
                <a16:creationId xmlns:a16="http://schemas.microsoft.com/office/drawing/2014/main" id="{7E93CB50-226A-4A8E-1A4D-3B43F3FC40FF}"/>
              </a:ext>
            </a:extLst>
          </p:cNvPr>
          <p:cNvSpPr/>
          <p:nvPr/>
        </p:nvSpPr>
        <p:spPr>
          <a:xfrm rot="10800000">
            <a:off x="10194709" y="4592127"/>
            <a:ext cx="643868" cy="80618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Arrow: Curved Right 5">
            <a:extLst>
              <a:ext uri="{FF2B5EF4-FFF2-40B4-BE49-F238E27FC236}">
                <a16:creationId xmlns:a16="http://schemas.microsoft.com/office/drawing/2014/main" id="{FA084D2F-0D85-8D6C-5C81-865E9C0A18FD}"/>
              </a:ext>
            </a:extLst>
          </p:cNvPr>
          <p:cNvSpPr/>
          <p:nvPr/>
        </p:nvSpPr>
        <p:spPr>
          <a:xfrm>
            <a:off x="6557554" y="4733979"/>
            <a:ext cx="527740" cy="806188"/>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7791679"/>
      </p:ext>
    </p:extLst>
  </p:cSld>
  <p:clrMapOvr>
    <a:masterClrMapping/>
  </p:clrMapOvr>
</p:sld>
</file>

<file path=ppt/theme/theme1.xml><?xml version="1.0" encoding="utf-8"?>
<a:theme xmlns:a="http://schemas.openxmlformats.org/drawingml/2006/main" name="Office Theme">
  <a:themeElements>
    <a:clrScheme name="Custom 5">
      <a:dk1>
        <a:srgbClr val="FFFFFF"/>
      </a:dk1>
      <a:lt1>
        <a:sysClr val="window" lastClr="FFFFFF"/>
      </a:lt1>
      <a:dk2>
        <a:srgbClr val="FFFFFF"/>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CFS">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CFS_Template" id="{1BDBEB9B-2167-4BDB-AE98-AC08F95242FE}" vid="{7580733D-51E3-4253-A10A-6431C6F131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DCFS_Template_Update_May_2022 (1)</Template>
  <TotalTime>2385</TotalTime>
  <Words>827</Words>
  <Application>Microsoft Office PowerPoint</Application>
  <PresentationFormat>Widescreen</PresentationFormat>
  <Paragraphs>156</Paragraphs>
  <Slides>26</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Calibri</vt:lpstr>
      <vt:lpstr>Wingdings</vt:lpstr>
      <vt:lpstr>Office Theme</vt:lpstr>
      <vt:lpstr>Café Applications </vt:lpstr>
      <vt:lpstr>PowerPoint Presentation</vt:lpstr>
      <vt:lpstr>Step prior to clearing application</vt:lpstr>
      <vt:lpstr>Missing info??</vt:lpstr>
      <vt:lpstr>Language of Applicant</vt:lpstr>
      <vt:lpstr>*Public Assistance Status</vt:lpstr>
      <vt:lpstr>*Service Applying For</vt:lpstr>
      <vt:lpstr>Policy G-140</vt:lpstr>
      <vt:lpstr>Member Details (CP) </vt:lpstr>
      <vt:lpstr>Residential info (CP) </vt:lpstr>
      <vt:lpstr>Mailing address (CP) </vt:lpstr>
      <vt:lpstr>Member Details (NCP) </vt:lpstr>
      <vt:lpstr> Minor Child Parent Marriage Information </vt:lpstr>
      <vt:lpstr>Office Use Only</vt:lpstr>
      <vt:lpstr>Member Clearance (CP)</vt:lpstr>
      <vt:lpstr>Member Clearance (CP)</vt:lpstr>
      <vt:lpstr>Member Clearance (CP)</vt:lpstr>
      <vt:lpstr>PERSON COMPARISON</vt:lpstr>
      <vt:lpstr>Member Clearance (NCP)</vt:lpstr>
      <vt:lpstr>Member Data Collection</vt:lpstr>
      <vt:lpstr>Case Composition review</vt:lpstr>
      <vt:lpstr>Interview? yes or no!</vt:lpstr>
      <vt:lpstr>Case Confirmation</vt:lpstr>
      <vt:lpstr>Case Confirmation</vt:lpstr>
      <vt:lpstr>TIDBITS</vt:lpstr>
      <vt:lpstr>PowerPoint Presentation</vt:lpstr>
    </vt:vector>
  </TitlesOfParts>
  <Company>State of 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Jana Lebaron</dc:creator>
  <cp:lastModifiedBy>Jana Lebaron</cp:lastModifiedBy>
  <cp:revision>58</cp:revision>
  <dcterms:created xsi:type="dcterms:W3CDTF">2026-02-13T14:36:43Z</dcterms:created>
  <dcterms:modified xsi:type="dcterms:W3CDTF">2026-02-27T17:26:10Z</dcterms:modified>
</cp:coreProperties>
</file>