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69" r:id="rId3"/>
    <p:sldId id="265" r:id="rId4"/>
    <p:sldId id="258" r:id="rId5"/>
    <p:sldId id="260" r:id="rId6"/>
    <p:sldId id="262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13"/>
    <a:srgbClr val="084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57789-B446-42AA-AB37-A3FD61D0A22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C0BBAF3-CE87-42C3-B7F0-1AB097048E7A}">
      <dgm:prSet phldrT="[Text]" custT="1"/>
      <dgm:spPr/>
      <dgm:t>
        <a:bodyPr/>
        <a:lstStyle/>
        <a:p>
          <a:r>
            <a:rPr lang="en-US" sz="2000" dirty="0">
              <a:solidFill>
                <a:schemeClr val="bg2">
                  <a:lumMod val="10000"/>
                </a:schemeClr>
              </a:solidFill>
            </a:rPr>
            <a:t>Ch. 7 (11 U.S.C.A. §541)</a:t>
          </a:r>
        </a:p>
      </dgm:t>
    </dgm:pt>
    <dgm:pt modelId="{8ADED851-2145-4ABD-93CC-88A89D4E4FD3}" type="parTrans" cxnId="{C2F45684-95F2-4566-A10C-C67756B94F18}">
      <dgm:prSet/>
      <dgm:spPr/>
      <dgm:t>
        <a:bodyPr/>
        <a:lstStyle/>
        <a:p>
          <a:endParaRPr lang="en-US"/>
        </a:p>
      </dgm:t>
    </dgm:pt>
    <dgm:pt modelId="{007C7F18-11BC-41D8-91A3-0812588EE81A}" type="sibTrans" cxnId="{C2F45684-95F2-4566-A10C-C67756B94F18}">
      <dgm:prSet/>
      <dgm:spPr/>
      <dgm:t>
        <a:bodyPr/>
        <a:lstStyle/>
        <a:p>
          <a:endParaRPr lang="en-US"/>
        </a:p>
      </dgm:t>
    </dgm:pt>
    <dgm:pt modelId="{319825C8-4180-4A5F-95BC-E321E5262950}">
      <dgm:prSet phldrT="[Text]" custT="1"/>
      <dgm:spPr/>
      <dgm:t>
        <a:bodyPr/>
        <a:lstStyle/>
        <a:p>
          <a:pPr algn="r"/>
          <a:r>
            <a:rPr lang="en-US" sz="2400" dirty="0"/>
            <a:t>Ch. 13 (11 U.S.C.A §1306)</a:t>
          </a:r>
        </a:p>
      </dgm:t>
    </dgm:pt>
    <dgm:pt modelId="{A6116CAD-80D1-4E55-AF7D-8558CCB4C0A6}" type="parTrans" cxnId="{FC999E36-BD92-4BB2-9EE5-6185F8AC8E91}">
      <dgm:prSet/>
      <dgm:spPr/>
      <dgm:t>
        <a:bodyPr/>
        <a:lstStyle/>
        <a:p>
          <a:endParaRPr lang="en-US"/>
        </a:p>
      </dgm:t>
    </dgm:pt>
    <dgm:pt modelId="{4BA1E2A9-3F19-4DE4-BB6C-09CCF040A127}" type="sibTrans" cxnId="{FC999E36-BD92-4BB2-9EE5-6185F8AC8E91}">
      <dgm:prSet/>
      <dgm:spPr/>
      <dgm:t>
        <a:bodyPr/>
        <a:lstStyle/>
        <a:p>
          <a:endParaRPr lang="en-US"/>
        </a:p>
      </dgm:t>
    </dgm:pt>
    <dgm:pt modelId="{00D906ED-7E2B-406F-9855-ACAFB3F91DD0}" type="pres">
      <dgm:prSet presAssocID="{64057789-B446-42AA-AB37-A3FD61D0A225}" presName="compositeShape" presStyleCnt="0">
        <dgm:presLayoutVars>
          <dgm:chMax val="7"/>
          <dgm:dir/>
          <dgm:resizeHandles val="exact"/>
        </dgm:presLayoutVars>
      </dgm:prSet>
      <dgm:spPr/>
    </dgm:pt>
    <dgm:pt modelId="{3205CB3A-04CF-40AE-88B4-50B10F091249}" type="pres">
      <dgm:prSet presAssocID="{7C0BBAF3-CE87-42C3-B7F0-1AB097048E7A}" presName="circ1" presStyleLbl="vennNode1" presStyleIdx="0" presStyleCnt="2" custScaleX="69725" custScaleY="74093" custLinFactNeighborX="8422" custLinFactNeighborY="-1743"/>
      <dgm:spPr/>
    </dgm:pt>
    <dgm:pt modelId="{FF33FCA5-BEE6-461D-BE20-D240784A7440}" type="pres">
      <dgm:prSet presAssocID="{7C0BBAF3-CE87-42C3-B7F0-1AB097048E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FF9E88-2A00-4359-863D-6DCFC54A0050}" type="pres">
      <dgm:prSet presAssocID="{319825C8-4180-4A5F-95BC-E321E5262950}" presName="circ2" presStyleLbl="vennNode1" presStyleIdx="1" presStyleCnt="2" custScaleX="180180" custScaleY="109521" custLinFactNeighborX="-8422" custLinFactNeighborY="0"/>
      <dgm:spPr/>
    </dgm:pt>
    <dgm:pt modelId="{D4E46FF0-8AAC-41FA-A65D-0024D255BC61}" type="pres">
      <dgm:prSet presAssocID="{319825C8-4180-4A5F-95BC-E321E52629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772B02A-573C-4905-912C-C602184D620B}" type="presOf" srcId="{7C0BBAF3-CE87-42C3-B7F0-1AB097048E7A}" destId="{FF33FCA5-BEE6-461D-BE20-D240784A7440}" srcOrd="1" destOrd="0" presId="urn:microsoft.com/office/officeart/2005/8/layout/venn1"/>
    <dgm:cxn modelId="{FC999E36-BD92-4BB2-9EE5-6185F8AC8E91}" srcId="{64057789-B446-42AA-AB37-A3FD61D0A225}" destId="{319825C8-4180-4A5F-95BC-E321E5262950}" srcOrd="1" destOrd="0" parTransId="{A6116CAD-80D1-4E55-AF7D-8558CCB4C0A6}" sibTransId="{4BA1E2A9-3F19-4DE4-BB6C-09CCF040A127}"/>
    <dgm:cxn modelId="{E3220469-F0FC-4DB9-AF60-F8EF295B9FE2}" type="presOf" srcId="{319825C8-4180-4A5F-95BC-E321E5262950}" destId="{D4E46FF0-8AAC-41FA-A65D-0024D255BC61}" srcOrd="1" destOrd="0" presId="urn:microsoft.com/office/officeart/2005/8/layout/venn1"/>
    <dgm:cxn modelId="{0A56DC51-853D-4C5A-BDBF-5E1334C5A440}" type="presOf" srcId="{7C0BBAF3-CE87-42C3-B7F0-1AB097048E7A}" destId="{3205CB3A-04CF-40AE-88B4-50B10F091249}" srcOrd="0" destOrd="0" presId="urn:microsoft.com/office/officeart/2005/8/layout/venn1"/>
    <dgm:cxn modelId="{C2F45684-95F2-4566-A10C-C67756B94F18}" srcId="{64057789-B446-42AA-AB37-A3FD61D0A225}" destId="{7C0BBAF3-CE87-42C3-B7F0-1AB097048E7A}" srcOrd="0" destOrd="0" parTransId="{8ADED851-2145-4ABD-93CC-88A89D4E4FD3}" sibTransId="{007C7F18-11BC-41D8-91A3-0812588EE81A}"/>
    <dgm:cxn modelId="{22F2D895-D324-456E-8F16-C468A42C8CD6}" type="presOf" srcId="{319825C8-4180-4A5F-95BC-E321E5262950}" destId="{12FF9E88-2A00-4359-863D-6DCFC54A0050}" srcOrd="0" destOrd="0" presId="urn:microsoft.com/office/officeart/2005/8/layout/venn1"/>
    <dgm:cxn modelId="{AFF60FEA-CBBE-4F6F-B5BC-14C43645FC8F}" type="presOf" srcId="{64057789-B446-42AA-AB37-A3FD61D0A225}" destId="{00D906ED-7E2B-406F-9855-ACAFB3F91DD0}" srcOrd="0" destOrd="0" presId="urn:microsoft.com/office/officeart/2005/8/layout/venn1"/>
    <dgm:cxn modelId="{1629A964-AD0A-4D11-B1B6-8135893E6619}" type="presParOf" srcId="{00D906ED-7E2B-406F-9855-ACAFB3F91DD0}" destId="{3205CB3A-04CF-40AE-88B4-50B10F091249}" srcOrd="0" destOrd="0" presId="urn:microsoft.com/office/officeart/2005/8/layout/venn1"/>
    <dgm:cxn modelId="{37FF04E5-48D8-4015-8EF6-73F114679A15}" type="presParOf" srcId="{00D906ED-7E2B-406F-9855-ACAFB3F91DD0}" destId="{FF33FCA5-BEE6-461D-BE20-D240784A7440}" srcOrd="1" destOrd="0" presId="urn:microsoft.com/office/officeart/2005/8/layout/venn1"/>
    <dgm:cxn modelId="{72AAF518-569B-4478-91C9-292E90CE9517}" type="presParOf" srcId="{00D906ED-7E2B-406F-9855-ACAFB3F91DD0}" destId="{12FF9E88-2A00-4359-863D-6DCFC54A0050}" srcOrd="2" destOrd="0" presId="urn:microsoft.com/office/officeart/2005/8/layout/venn1"/>
    <dgm:cxn modelId="{78EF9250-D94C-4E0F-8C32-2214EC88B0AA}" type="presParOf" srcId="{00D906ED-7E2B-406F-9855-ACAFB3F91DD0}" destId="{D4E46FF0-8AAC-41FA-A65D-0024D255BC6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5CB3A-04CF-40AE-88B4-50B10F091249}">
      <dsp:nvSpPr>
        <dsp:cNvPr id="0" name=""/>
        <dsp:cNvSpPr/>
      </dsp:nvSpPr>
      <dsp:spPr>
        <a:xfrm>
          <a:off x="-8" y="686631"/>
          <a:ext cx="2997604" cy="31853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10000"/>
                </a:schemeClr>
              </a:solidFill>
            </a:rPr>
            <a:t>Ch. 7 (11 U.S.C.A. §541)</a:t>
          </a:r>
        </a:p>
      </dsp:txBody>
      <dsp:txXfrm>
        <a:off x="418576" y="1062258"/>
        <a:ext cx="1728348" cy="2434140"/>
      </dsp:txXfrm>
    </dsp:sp>
    <dsp:sp modelId="{12FF9E88-2A00-4359-863D-6DCFC54A0050}">
      <dsp:nvSpPr>
        <dsp:cNvPr id="0" name=""/>
        <dsp:cNvSpPr/>
      </dsp:nvSpPr>
      <dsp:spPr>
        <a:xfrm>
          <a:off x="16" y="9"/>
          <a:ext cx="7746266" cy="47085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Ch. 13 (11 U.S.C.A §1306)</a:t>
          </a:r>
        </a:p>
      </dsp:txBody>
      <dsp:txXfrm>
        <a:off x="2198280" y="555243"/>
        <a:ext cx="4466315" cy="359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64355-DF80-4A61-8A06-30F9233A9BB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9B7D-1BE1-467F-BCE2-03D4CDB1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5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10451"/>
            <a:ext cx="9144000" cy="725873"/>
          </a:xfrm>
          <a:prstGeom prst="rect">
            <a:avLst/>
          </a:prstGeo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36324"/>
            <a:ext cx="6400800" cy="601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subtitle/date</a:t>
            </a:r>
          </a:p>
        </p:txBody>
      </p:sp>
    </p:spTree>
    <p:extLst>
      <p:ext uri="{BB962C8B-B14F-4D97-AF65-F5344CB8AC3E}">
        <p14:creationId xmlns:p14="http://schemas.microsoft.com/office/powerpoint/2010/main" val="104296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26676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20574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24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20574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79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Vers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29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7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Vers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10451"/>
            <a:ext cx="9144000" cy="725873"/>
          </a:xfrm>
          <a:prstGeom prst="rect">
            <a:avLst/>
          </a:prstGeom>
        </p:spPr>
        <p:txBody>
          <a:bodyPr/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36324"/>
            <a:ext cx="6400800" cy="601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SUBTITLE/DATE</a:t>
            </a:r>
          </a:p>
        </p:txBody>
      </p:sp>
    </p:spTree>
    <p:extLst>
      <p:ext uri="{BB962C8B-B14F-4D97-AF65-F5344CB8AC3E}">
        <p14:creationId xmlns:p14="http://schemas.microsoft.com/office/powerpoint/2010/main" val="172290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2057400" indent="-2286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89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here.</a:t>
            </a:r>
          </a:p>
        </p:txBody>
      </p:sp>
    </p:spTree>
    <p:extLst>
      <p:ext uri="{BB962C8B-B14F-4D97-AF65-F5344CB8AC3E}">
        <p14:creationId xmlns:p14="http://schemas.microsoft.com/office/powerpoint/2010/main" val="28744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74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36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534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935163"/>
            <a:ext cx="8229600" cy="42767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1463" y="576263"/>
            <a:ext cx="8756650" cy="5553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43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50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408082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§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Bankruptcy and Child Support Enforcement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01362"/>
          </a:xfrm>
        </p:spPr>
        <p:txBody>
          <a:bodyPr/>
          <a:lstStyle/>
          <a:p>
            <a:r>
              <a:rPr lang="en-US" dirty="0"/>
              <a:t>March 5, 2026</a:t>
            </a:r>
          </a:p>
        </p:txBody>
      </p:sp>
    </p:spTree>
    <p:extLst>
      <p:ext uri="{BB962C8B-B14F-4D97-AF65-F5344CB8AC3E}">
        <p14:creationId xmlns:p14="http://schemas.microsoft.com/office/powerpoint/2010/main" val="310939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3779D-47AC-8849-1A64-27396B308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7823-5E3B-A0E2-D9EC-4E05150C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Automatic Stay Exceptions(11 U.S.C.A. §362(a))</a:t>
            </a:r>
          </a:p>
        </p:txBody>
      </p:sp>
      <p:pic>
        <p:nvPicPr>
          <p:cNvPr id="5" name="Picture 4" descr="Shape, arrow&#10;&#10;AI-generated content may be incorrect.">
            <a:extLst>
              <a:ext uri="{FF2B5EF4-FFF2-40B4-BE49-F238E27FC236}">
                <a16:creationId xmlns:a16="http://schemas.microsoft.com/office/drawing/2014/main" id="{6CBF9FB3-97DB-EB52-2AB4-4B076BAA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11DE-B0AF-B9EC-7A85-7D5C91486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What can CSE do and under what circumstances?</a:t>
            </a:r>
          </a:p>
        </p:txBody>
      </p:sp>
    </p:spTree>
    <p:extLst>
      <p:ext uri="{BB962C8B-B14F-4D97-AF65-F5344CB8AC3E}">
        <p14:creationId xmlns:p14="http://schemas.microsoft.com/office/powerpoint/2010/main" val="143691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ADA7-C199-915A-2799-56BC5543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Confirmed Plan (11 U.S.C.A. §1327)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0BE9C-4D1C-0711-249D-964EFB06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What does it do?</a:t>
            </a:r>
          </a:p>
          <a:p>
            <a:r>
              <a:rPr lang="en-US" dirty="0"/>
              <a:t>How is it different from the automatic stay?</a:t>
            </a:r>
          </a:p>
        </p:txBody>
      </p:sp>
      <p:pic>
        <p:nvPicPr>
          <p:cNvPr id="5" name="Picture 4" descr="A picture containing standing, big cat&#10;&#10;AI-generated content may be incorrect.">
            <a:extLst>
              <a:ext uri="{FF2B5EF4-FFF2-40B4-BE49-F238E27FC236}">
                <a16:creationId xmlns:a16="http://schemas.microsoft.com/office/drawing/2014/main" id="{BF8D81E2-F46E-BE4D-2D20-E4643B7B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78" b="3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65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39E9-F917-CD94-876E-F683D18B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Priority of Debts (11 U.S.C.A. §507)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D720-C8CA-9753-5CC9-5AD25904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have priority?</a:t>
            </a:r>
          </a:p>
          <a:p>
            <a:r>
              <a:rPr lang="en-US" dirty="0"/>
              <a:t>How is child support prioritized?</a:t>
            </a:r>
          </a:p>
          <a:p>
            <a:r>
              <a:rPr lang="en-US" dirty="0"/>
              <a:t>How does priority affect bankruptcy plans?</a:t>
            </a:r>
          </a:p>
        </p:txBody>
      </p:sp>
      <p:pic>
        <p:nvPicPr>
          <p:cNvPr id="5" name="Picture 4" descr="Icon&#10;&#10;AI-generated content may be incorrect.">
            <a:extLst>
              <a:ext uri="{FF2B5EF4-FFF2-40B4-BE49-F238E27FC236}">
                <a16:creationId xmlns:a16="http://schemas.microsoft.com/office/drawing/2014/main" id="{926EFC89-1C22-701E-95D1-C607E1F6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07" y="3295291"/>
            <a:ext cx="3278694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942-DE72-823F-B94D-B3C06106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Discharge (11 U.S.C.A. §523(a)(5))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06622-09A1-5089-79FF-F956CDE6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discharge?</a:t>
            </a:r>
          </a:p>
          <a:p>
            <a:r>
              <a:rPr lang="en-US" dirty="0"/>
              <a:t>How does it affect child support?</a:t>
            </a:r>
          </a:p>
        </p:txBody>
      </p:sp>
      <p:pic>
        <p:nvPicPr>
          <p:cNvPr id="7" name="Picture 6" descr="A picture containing text, person, outdoor&#10;&#10;AI-generated content may be incorrect.">
            <a:extLst>
              <a:ext uri="{FF2B5EF4-FFF2-40B4-BE49-F238E27FC236}">
                <a16:creationId xmlns:a16="http://schemas.microsoft.com/office/drawing/2014/main" id="{CB84AF5F-047D-AB72-3A27-BF394DEA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5" y="3428999"/>
            <a:ext cx="3821861" cy="2676525"/>
          </a:xfrm>
          <a:prstGeom prst="rect">
            <a:avLst/>
          </a:prstGeom>
        </p:spPr>
      </p:pic>
      <p:pic>
        <p:nvPicPr>
          <p:cNvPr id="9" name="Picture 8" descr="A person in a white shirt and black tie&#10;&#10;AI-generated content may be incorrect.">
            <a:extLst>
              <a:ext uri="{FF2B5EF4-FFF2-40B4-BE49-F238E27FC236}">
                <a16:creationId xmlns:a16="http://schemas.microsoft.com/office/drawing/2014/main" id="{A226559B-4298-0B4E-D277-B81A5FD3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06434"/>
            <a:ext cx="4114800" cy="23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EF90-3F36-29FE-7E3E-F4E65888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Appearances in Bankruptcy Courts</a:t>
            </a:r>
          </a:p>
        </p:txBody>
      </p:sp>
      <p:pic>
        <p:nvPicPr>
          <p:cNvPr id="5" name="Picture 4" descr="A picture containing outdoor, sky, building, old&#10;&#10;AI-generated content may be incorrect.">
            <a:extLst>
              <a:ext uri="{FF2B5EF4-FFF2-40B4-BE49-F238E27FC236}">
                <a16:creationId xmlns:a16="http://schemas.microsoft.com/office/drawing/2014/main" id="{02518051-6A21-5654-F883-A86ED2D9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78" r="21527" b="1"/>
          <a:stretch>
            <a:fillRect/>
          </a:stretch>
        </p:blipFill>
        <p:spPr>
          <a:xfrm>
            <a:off x="3575050" y="273050"/>
            <a:ext cx="5111750" cy="585311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98F9-EC8B-14EA-72BF-3A197788B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r>
              <a:rPr lang="en-US" dirty="0"/>
              <a:t>Pub. L. 103-394, title III, §304(g), Oct. 22, 1994, 108 Stat. 4134</a:t>
            </a:r>
          </a:p>
          <a:p>
            <a:r>
              <a:rPr lang="en-US" dirty="0"/>
              <a:t>Who can appear in bankruptcy court for CSE and what are the legal requirements?</a:t>
            </a:r>
          </a:p>
        </p:txBody>
      </p:sp>
    </p:spTree>
    <p:extLst>
      <p:ext uri="{BB962C8B-B14F-4D97-AF65-F5344CB8AC3E}">
        <p14:creationId xmlns:p14="http://schemas.microsoft.com/office/powerpoint/2010/main" val="15269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87B2-E687-436F-EF64-918939BD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E88F-734F-9FD6-ABC1-160832DAE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 Bankruptcy Notices</a:t>
            </a:r>
          </a:p>
          <a:p>
            <a:r>
              <a:rPr lang="en-US" dirty="0"/>
              <a:t>Centralize Proof of Claim Filing</a:t>
            </a:r>
          </a:p>
          <a:p>
            <a:r>
              <a:rPr lang="en-US" dirty="0"/>
              <a:t>Designate CSE Bankruptcy Attorneys</a:t>
            </a:r>
          </a:p>
          <a:p>
            <a:r>
              <a:rPr lang="en-US" dirty="0"/>
              <a:t>Spread the News</a:t>
            </a:r>
          </a:p>
        </p:txBody>
      </p:sp>
    </p:spTree>
    <p:extLst>
      <p:ext uri="{BB962C8B-B14F-4D97-AF65-F5344CB8AC3E}">
        <p14:creationId xmlns:p14="http://schemas.microsoft.com/office/powerpoint/2010/main" val="20154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4894-ACF1-B304-C784-8463572F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D51D-FFF8-C15E-1166-80A7E848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11 U.S.C.A. §101, et seq.</a:t>
            </a:r>
          </a:p>
          <a:p>
            <a:r>
              <a:rPr lang="en-US" dirty="0"/>
              <a:t>Fed. R. </a:t>
            </a:r>
            <a:r>
              <a:rPr lang="en-US" dirty="0" err="1"/>
              <a:t>Bankr</a:t>
            </a:r>
            <a:r>
              <a:rPr lang="en-US" dirty="0"/>
              <a:t>. P. 1001, et seq.</a:t>
            </a:r>
          </a:p>
          <a:p>
            <a:r>
              <a:rPr lang="en-US" i="1" dirty="0"/>
              <a:t>In re </a:t>
            </a:r>
            <a:r>
              <a:rPr lang="en-US" i="1" dirty="0" err="1"/>
              <a:t>McGrahan</a:t>
            </a:r>
            <a:r>
              <a:rPr lang="en-US" dirty="0"/>
              <a:t>, 459 B.R. 869 (1st Cir. B.A.P. 2011)</a:t>
            </a:r>
          </a:p>
          <a:p>
            <a:r>
              <a:rPr lang="en-US" i="1" dirty="0"/>
              <a:t>In re Gonzalez</a:t>
            </a:r>
            <a:r>
              <a:rPr lang="en-US" dirty="0"/>
              <a:t>, 832 F.3d 1251 (11th Cir. 2016)</a:t>
            </a:r>
          </a:p>
          <a:p>
            <a:r>
              <a:rPr lang="en-US" i="1" dirty="0"/>
              <a:t>In re Hutchens</a:t>
            </a:r>
            <a:r>
              <a:rPr lang="en-US" dirty="0"/>
              <a:t>, 480 B.R. 374 (</a:t>
            </a:r>
            <a:r>
              <a:rPr lang="en-US" dirty="0" err="1"/>
              <a:t>Bankr</a:t>
            </a:r>
            <a:r>
              <a:rPr lang="en-US" dirty="0"/>
              <a:t>. M.D. Fla. 2012)</a:t>
            </a:r>
          </a:p>
          <a:p>
            <a:r>
              <a:rPr lang="en-US" i="1" dirty="0"/>
              <a:t>In re Fort</a:t>
            </a:r>
            <a:r>
              <a:rPr lang="en-US" dirty="0"/>
              <a:t>, 412 B.R. 840 (</a:t>
            </a:r>
            <a:r>
              <a:rPr lang="en-US" dirty="0" err="1"/>
              <a:t>Bankr</a:t>
            </a:r>
            <a:r>
              <a:rPr lang="en-US" dirty="0"/>
              <a:t>. W.D. Va. 2009)</a:t>
            </a:r>
          </a:p>
          <a:p>
            <a:r>
              <a:rPr lang="en-US" i="1" dirty="0"/>
              <a:t>In re Worland</a:t>
            </a:r>
            <a:r>
              <a:rPr lang="en-US" dirty="0"/>
              <a:t>, 2009 WL 1707512 (</a:t>
            </a:r>
            <a:r>
              <a:rPr lang="en-US" dirty="0" err="1"/>
              <a:t>Bankr</a:t>
            </a:r>
            <a:r>
              <a:rPr lang="en-US" dirty="0"/>
              <a:t>. S.D. Ind. 2009)</a:t>
            </a:r>
          </a:p>
          <a:p>
            <a:r>
              <a:rPr lang="en-US" dirty="0"/>
              <a:t>Frederick Rudzik, </a:t>
            </a:r>
            <a:r>
              <a:rPr lang="en-US" i="1" dirty="0"/>
              <a:t>Bankruptcy and the Collection of Child Support Obligations</a:t>
            </a:r>
            <a:r>
              <a:rPr lang="en-US" dirty="0"/>
              <a:t> (PowerPoint presentation at the NAAG Bankruptcy Conference) (Sept. 11, 2025).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Hon. Joan N. Feeney,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ptos"/>
              </a:rPr>
              <a:t>Bankruptcy Law Manual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 (5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Aptos"/>
              </a:rPr>
              <a:t>th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 Ed. 2025).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Hon. William Houston Brown,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ptos"/>
              </a:rPr>
              <a:t>Bankruptcy and Domestic Relations Manual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 (2025).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Michaela M. White,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ptos"/>
              </a:rPr>
              <a:t>Bankruptcy and Its Impact on Domestic Relations and Family Law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 (4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Aptos"/>
              </a:rPr>
              <a:t>th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/>
              </a:rPr>
              <a:t> Ed. </a:t>
            </a:r>
            <a:r>
              <a:rPr lang="en-US" sz="3200">
                <a:effectLst/>
                <a:latin typeface="Times New Roman" panose="02020603050405020304" pitchFamily="18" charset="0"/>
                <a:ea typeface="Aptos"/>
              </a:rPr>
              <a:t>2010).</a:t>
            </a:r>
            <a:endParaRPr lang="en-US" sz="3200" dirty="0">
              <a:effectLst/>
              <a:latin typeface="Times New Roman" panose="02020603050405020304" pitchFamily="18" charset="0"/>
              <a:ea typeface="Apto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1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62DB-00C5-53DC-16EA-533892CB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0886-7BC6-A3E8-D6DA-79EB7639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educate CSE staff on bankruptcy concepts, specifically related to Chapters 7 and 13, that are applicable to CSE so that staff know what is legally allowed.</a:t>
            </a:r>
          </a:p>
        </p:txBody>
      </p:sp>
    </p:spTree>
    <p:extLst>
      <p:ext uri="{BB962C8B-B14F-4D97-AF65-F5344CB8AC3E}">
        <p14:creationId xmlns:p14="http://schemas.microsoft.com/office/powerpoint/2010/main" val="310734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0286-9A70-0E35-2339-1D4A1455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Bankruptcy &amp; CSE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C0D6-D82A-FDB4-7B1A-66CF1602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Ch. 7 &amp; 13 bankruptcies most common in CSE</a:t>
            </a:r>
          </a:p>
          <a:p>
            <a:r>
              <a:rPr lang="en-US" dirty="0"/>
              <a:t>Bankruptcy Basics</a:t>
            </a:r>
          </a:p>
          <a:p>
            <a:r>
              <a:rPr lang="en-US" dirty="0"/>
              <a:t>Important Definitions</a:t>
            </a:r>
          </a:p>
          <a:p>
            <a:r>
              <a:rPr lang="en-US" dirty="0"/>
              <a:t>Specific Topics</a:t>
            </a:r>
          </a:p>
          <a:p>
            <a:r>
              <a:rPr lang="en-US" dirty="0"/>
              <a:t>Best Practices for CSE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0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Bankruptcy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Bankruptcy Law</a:t>
            </a:r>
          </a:p>
          <a:p>
            <a:pPr lvl="1"/>
            <a:r>
              <a:rPr lang="en-US" dirty="0"/>
              <a:t>U.S. Bankruptcy Courts</a:t>
            </a:r>
          </a:p>
          <a:p>
            <a:pPr lvl="1"/>
            <a:r>
              <a:rPr lang="en-US" dirty="0"/>
              <a:t>U.S. Bankruptcy Code (11 U.S.C.A. §101, et seq.)</a:t>
            </a:r>
          </a:p>
          <a:p>
            <a:pPr lvl="1"/>
            <a:r>
              <a:rPr lang="en-US" dirty="0"/>
              <a:t>Federal Rules of Bankruptcy Procedure</a:t>
            </a:r>
          </a:p>
          <a:p>
            <a:pPr lvl="1"/>
            <a:r>
              <a:rPr lang="en-US" dirty="0"/>
              <a:t>Local Bankruptcy Rules</a:t>
            </a:r>
          </a:p>
          <a:p>
            <a:pPr lvl="1"/>
            <a:r>
              <a:rPr lang="en-US" dirty="0"/>
              <a:t>Standing Orders of the Bankruptcy Court</a:t>
            </a:r>
          </a:p>
          <a:p>
            <a:pPr lvl="1"/>
            <a:r>
              <a:rPr lang="en-US" dirty="0"/>
              <a:t>Bankruptcy 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C4E-CC88-A043-BA81-1852EFDF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definitions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0C38-8815-C09E-866C-8A31E132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Debtor (11 U.S.C.A. §101(13))</a:t>
            </a:r>
          </a:p>
          <a:p>
            <a:r>
              <a:rPr lang="en-US" dirty="0"/>
              <a:t>Creditor (11 U.S.C.A. §101(10))</a:t>
            </a:r>
          </a:p>
          <a:p>
            <a:r>
              <a:rPr lang="en-US" dirty="0"/>
              <a:t>Trustee</a:t>
            </a:r>
          </a:p>
          <a:p>
            <a:r>
              <a:rPr lang="en-US" dirty="0"/>
              <a:t>Chapter 7 Bankruptcy</a:t>
            </a:r>
          </a:p>
          <a:p>
            <a:r>
              <a:rPr lang="en-US" dirty="0"/>
              <a:t>Chapter 13 Bankruptcy</a:t>
            </a:r>
          </a:p>
          <a:p>
            <a:r>
              <a:rPr lang="en-US" dirty="0"/>
              <a:t>Property of the Estate (11 U.S.C.A. §541)</a:t>
            </a:r>
          </a:p>
        </p:txBody>
      </p:sp>
    </p:spTree>
    <p:extLst>
      <p:ext uri="{BB962C8B-B14F-4D97-AF65-F5344CB8AC3E}">
        <p14:creationId xmlns:p14="http://schemas.microsoft.com/office/powerpoint/2010/main" val="136493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B502C-EF41-B5B0-504C-6ACFA576A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EE1A-8230-E78B-8F47-68852B87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definitions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14A0-E3FB-52DC-BA01-8CEF0733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Stay (11 U.S.C.A. §362)</a:t>
            </a:r>
          </a:p>
          <a:p>
            <a:r>
              <a:rPr lang="en-US" dirty="0"/>
              <a:t>Bankruptcy Plan (11 U.S.C.A. §§1321 and 1322)</a:t>
            </a:r>
          </a:p>
          <a:p>
            <a:r>
              <a:rPr lang="en-US" dirty="0"/>
              <a:t>Domestic Support Obligation (11 U.S.C.A. §101(14A))</a:t>
            </a:r>
          </a:p>
          <a:p>
            <a:r>
              <a:rPr lang="en-US" dirty="0"/>
              <a:t>Discharge (11 U.S.C.A. §524)</a:t>
            </a:r>
          </a:p>
          <a:p>
            <a:r>
              <a:rPr lang="en-US" dirty="0"/>
              <a:t>Proof of Claim (Fed. R. </a:t>
            </a:r>
            <a:r>
              <a:rPr lang="en-US" dirty="0" err="1"/>
              <a:t>Bankr</a:t>
            </a:r>
            <a:r>
              <a:rPr lang="en-US" dirty="0"/>
              <a:t>. P. 3001, 3002)</a:t>
            </a:r>
          </a:p>
        </p:txBody>
      </p:sp>
    </p:spTree>
    <p:extLst>
      <p:ext uri="{BB962C8B-B14F-4D97-AF65-F5344CB8AC3E}">
        <p14:creationId xmlns:p14="http://schemas.microsoft.com/office/powerpoint/2010/main" val="202620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4C4F-1A38-43E0-9DFB-A2FA429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Claim (11 U.S.C.A. §501, </a:t>
            </a:r>
            <a:r>
              <a:rPr lang="en-US" i="1" dirty="0"/>
              <a:t>et seq</a:t>
            </a:r>
            <a:r>
              <a:rPr lang="en-US" dirty="0"/>
              <a:t>.; Fed. R. </a:t>
            </a:r>
            <a:r>
              <a:rPr lang="en-US" dirty="0" err="1"/>
              <a:t>bankr</a:t>
            </a:r>
            <a:r>
              <a:rPr lang="en-US" dirty="0"/>
              <a:t>. P. 3001, 3002)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040F-9773-3B22-2922-F686CBEE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files?</a:t>
            </a:r>
          </a:p>
          <a:p>
            <a:r>
              <a:rPr lang="en-US" dirty="0"/>
              <a:t>What to file?</a:t>
            </a:r>
          </a:p>
          <a:p>
            <a:r>
              <a:rPr lang="en-US" dirty="0"/>
              <a:t>How to file?</a:t>
            </a:r>
          </a:p>
          <a:p>
            <a:r>
              <a:rPr lang="en-US" dirty="0"/>
              <a:t>When to file?</a:t>
            </a:r>
          </a:p>
          <a:p>
            <a:r>
              <a:rPr lang="en-US" dirty="0"/>
              <a:t>Why  file?</a:t>
            </a:r>
          </a:p>
        </p:txBody>
      </p:sp>
    </p:spTree>
    <p:extLst>
      <p:ext uri="{BB962C8B-B14F-4D97-AF65-F5344CB8AC3E}">
        <p14:creationId xmlns:p14="http://schemas.microsoft.com/office/powerpoint/2010/main" val="51446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912-9542-8A5E-7F74-BB5057FF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the Estate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116792-239F-6392-2CC2-5298E1FC3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85945"/>
              </p:ext>
            </p:extLst>
          </p:nvPr>
        </p:nvGraphicFramePr>
        <p:xfrm>
          <a:off x="457200" y="1417638"/>
          <a:ext cx="7746274" cy="470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04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7660-3975-683A-4A3C-92CD08F8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Stay (11 U.S.C.A. §362(a))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48AF-32EA-8CD9-1126-46D274B0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81023"/>
          </a:xfrm>
        </p:spPr>
        <p:txBody>
          <a:bodyPr/>
          <a:lstStyle/>
          <a:p>
            <a:r>
              <a:rPr lang="en-US" dirty="0"/>
              <a:t>What does it do?</a:t>
            </a:r>
          </a:p>
          <a:p>
            <a:r>
              <a:rPr lang="en-US" dirty="0"/>
              <a:t>When and how does it apply?</a:t>
            </a:r>
          </a:p>
        </p:txBody>
      </p:sp>
      <p:pic>
        <p:nvPicPr>
          <p:cNvPr id="5" name="Picture 4" descr="A red and white sign&#10;&#10;AI-generated content may be incorrect.">
            <a:extLst>
              <a:ext uri="{FF2B5EF4-FFF2-40B4-BE49-F238E27FC236}">
                <a16:creationId xmlns:a16="http://schemas.microsoft.com/office/drawing/2014/main" id="{DA7BD104-3F9A-D07D-DCE4-4CA66E97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4" y="2881223"/>
            <a:ext cx="3575649" cy="3429000"/>
          </a:xfrm>
          <a:prstGeom prst="rect">
            <a:avLst/>
          </a:prstGeom>
        </p:spPr>
      </p:pic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BE027898-41B2-AA6B-5AD6-A67DA4C87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037" y="3724274"/>
            <a:ext cx="4572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CF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FS_Template" id="{1BDBEB9B-2167-4BDB-AE98-AC08F95242FE}" vid="{7580733D-51E3-4253-A10A-6431C6F13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DCFS_Template_Update_May_2022</Template>
  <TotalTime>511</TotalTime>
  <Words>750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Bankruptcy and Child Support Enforcement</vt:lpstr>
      <vt:lpstr>Objective</vt:lpstr>
      <vt:lpstr>Bankruptcy &amp; CSE Overview</vt:lpstr>
      <vt:lpstr>Bankruptcy basics</vt:lpstr>
      <vt:lpstr>Important definitions  </vt:lpstr>
      <vt:lpstr>Important definitions (continued)</vt:lpstr>
      <vt:lpstr>Proof of Claim (11 U.S.C.A. §501, et seq.; Fed. R. bankr. P. 3001, 3002)</vt:lpstr>
      <vt:lpstr>Property of the Estate</vt:lpstr>
      <vt:lpstr>Automatic Stay (11 U.S.C.A. §362(a))</vt:lpstr>
      <vt:lpstr>Automatic Stay Exceptions(11 U.S.C.A. §362(a))</vt:lpstr>
      <vt:lpstr>Confirmed Plan (11 U.S.C.A. §1327)</vt:lpstr>
      <vt:lpstr>Priority of Debts (11 U.S.C.A. §507)</vt:lpstr>
      <vt:lpstr>Discharge (11 U.S.C.A. §523(a)(5))</vt:lpstr>
      <vt:lpstr>Appearances in Bankruptcy Courts</vt:lpstr>
      <vt:lpstr>Best Practices</vt:lpstr>
      <vt:lpstr>Sources</vt:lpstr>
      <vt:lpstr>PowerPoint Presentation</vt:lpstr>
    </vt:vector>
  </TitlesOfParts>
  <Company>State of 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Dominick Abrams</dc:creator>
  <cp:lastModifiedBy>Dominick Abrams</cp:lastModifiedBy>
  <cp:revision>3</cp:revision>
  <dcterms:created xsi:type="dcterms:W3CDTF">2026-02-11T19:14:34Z</dcterms:created>
  <dcterms:modified xsi:type="dcterms:W3CDTF">2026-02-13T16:56:35Z</dcterms:modified>
</cp:coreProperties>
</file>