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Lst>
  <p:notesMasterIdLst>
    <p:notesMasterId r:id="rId48"/>
  </p:notesMasterIdLst>
  <p:sldIdLst>
    <p:sldId id="264" r:id="rId4"/>
    <p:sldId id="262" r:id="rId5"/>
    <p:sldId id="268" r:id="rId6"/>
    <p:sldId id="266" r:id="rId7"/>
    <p:sldId id="267" r:id="rId8"/>
    <p:sldId id="263" r:id="rId9"/>
    <p:sldId id="269" r:id="rId10"/>
    <p:sldId id="270" r:id="rId11"/>
    <p:sldId id="308" r:id="rId12"/>
    <p:sldId id="286" r:id="rId13"/>
    <p:sldId id="302" r:id="rId14"/>
    <p:sldId id="271" r:id="rId15"/>
    <p:sldId id="276" r:id="rId16"/>
    <p:sldId id="277" r:id="rId17"/>
    <p:sldId id="275" r:id="rId18"/>
    <p:sldId id="287" r:id="rId19"/>
    <p:sldId id="293" r:id="rId20"/>
    <p:sldId id="274" r:id="rId21"/>
    <p:sldId id="273" r:id="rId22"/>
    <p:sldId id="279" r:id="rId23"/>
    <p:sldId id="272" r:id="rId24"/>
    <p:sldId id="278" r:id="rId25"/>
    <p:sldId id="281" r:id="rId26"/>
    <p:sldId id="280" r:id="rId27"/>
    <p:sldId id="288" r:id="rId28"/>
    <p:sldId id="295" r:id="rId29"/>
    <p:sldId id="299" r:id="rId30"/>
    <p:sldId id="300" r:id="rId31"/>
    <p:sldId id="282" r:id="rId32"/>
    <p:sldId id="289" r:id="rId33"/>
    <p:sldId id="296" r:id="rId34"/>
    <p:sldId id="303" r:id="rId35"/>
    <p:sldId id="283" r:id="rId36"/>
    <p:sldId id="290" r:id="rId37"/>
    <p:sldId id="297" r:id="rId38"/>
    <p:sldId id="304" r:id="rId39"/>
    <p:sldId id="284" r:id="rId40"/>
    <p:sldId id="285" r:id="rId41"/>
    <p:sldId id="301" r:id="rId42"/>
    <p:sldId id="298" r:id="rId43"/>
    <p:sldId id="305" r:id="rId44"/>
    <p:sldId id="309" r:id="rId45"/>
    <p:sldId id="306" r:id="rId46"/>
    <p:sldId id="3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349" autoAdjust="0"/>
  </p:normalViewPr>
  <p:slideViewPr>
    <p:cSldViewPr snapToGrid="0" showGuides="1">
      <p:cViewPr varScale="1">
        <p:scale>
          <a:sx n="69" d="100"/>
          <a:sy n="69" d="100"/>
        </p:scale>
        <p:origin x="2136"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CD9C7-0D84-4CFD-B91A-2F688DD76ABB}"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04886-6DE5-4347-8CF8-0EC7B22CC829}" type="slidenum">
              <a:rPr lang="en-US" smtClean="0"/>
              <a:t>‹#›</a:t>
            </a:fld>
            <a:endParaRPr lang="en-US"/>
          </a:p>
        </p:txBody>
      </p:sp>
    </p:spTree>
    <p:extLst>
      <p:ext uri="{BB962C8B-B14F-4D97-AF65-F5344CB8AC3E}">
        <p14:creationId xmlns:p14="http://schemas.microsoft.com/office/powerpoint/2010/main" val="167796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04886-6DE5-4347-8CF8-0EC7B22CC829}" type="slidenum">
              <a:rPr lang="en-US" smtClean="0"/>
              <a:t>2</a:t>
            </a:fld>
            <a:endParaRPr lang="en-US"/>
          </a:p>
        </p:txBody>
      </p:sp>
    </p:spTree>
    <p:extLst>
      <p:ext uri="{BB962C8B-B14F-4D97-AF65-F5344CB8AC3E}">
        <p14:creationId xmlns:p14="http://schemas.microsoft.com/office/powerpoint/2010/main" val="78555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state fiscal years 2022 through 2025, DCFS did not ensure that all regional staff completed error trends and corrective action plans in accordance with policy.</a:t>
            </a:r>
          </a:p>
          <a:p>
            <a:endParaRPr lang="en-US" dirty="0"/>
          </a:p>
          <a:p>
            <a:r>
              <a:rPr lang="en-US" dirty="0"/>
              <a:t>We found that regional offices did not always develop error trends or corrective action plans and two offices did not develop error trends or corrective action plans at all from the time </a:t>
            </a:r>
            <a:r>
              <a:rPr lang="en-US" dirty="0" err="1"/>
              <a:t>LASESWeb</a:t>
            </a:r>
            <a:r>
              <a:rPr lang="en-US" dirty="0"/>
              <a:t> was launched in April 2021 until January 2025.</a:t>
            </a:r>
          </a:p>
          <a:p>
            <a:endParaRPr lang="en-US" dirty="0"/>
          </a:p>
          <a:p>
            <a:r>
              <a:rPr lang="en-US" dirty="0"/>
              <a:t>In addition, area directors are required by policy to submit a summary of quarterly case reviews to the CSE Director. According to DCFS, these summaries have not been submitted in the past but will be in the future. </a:t>
            </a:r>
          </a:p>
          <a:p>
            <a:endParaRPr lang="en-US" dirty="0"/>
          </a:p>
          <a:p>
            <a:r>
              <a:rPr lang="en-US" b="1" dirty="0"/>
              <a:t>DCFS did not ensure that Program Integration staff conducted DA case reviews in accordance with expectations.</a:t>
            </a:r>
            <a:r>
              <a:rPr lang="en-US" dirty="0"/>
              <a:t> </a:t>
            </a:r>
          </a:p>
          <a:p>
            <a:endParaRPr lang="en-US" dirty="0"/>
          </a:p>
          <a:p>
            <a:r>
              <a:rPr lang="en-US" dirty="0"/>
              <a:t>As of May 2024, each Program Integration staff is expected to review 25 cases per quarter, or 100 cases per year. During state fiscal year 2025, only one (16.7%) of six Program Integration staff achieved that goal.</a:t>
            </a:r>
          </a:p>
          <a:p>
            <a:endParaRPr lang="en-US" dirty="0"/>
          </a:p>
          <a:p>
            <a:r>
              <a:rPr lang="en-US" b="1" dirty="0"/>
              <a:t>In addition, as of September 2025, DCFS had not yet implemented performance-based monitoring for DA Offices.</a:t>
            </a:r>
          </a:p>
          <a:p>
            <a:endParaRPr lang="en-US" dirty="0"/>
          </a:p>
          <a:p>
            <a:r>
              <a:rPr lang="en-US" dirty="0"/>
              <a:t>As of September 2025, no unit is conducting performance-based monitoring of the DA offices relative to the expectations established in the contracts. Case reviews are an important method of assessing DA caseworker performance.</a:t>
            </a:r>
          </a:p>
          <a:p>
            <a:endParaRPr lang="en-US" dirty="0"/>
          </a:p>
        </p:txBody>
      </p:sp>
      <p:sp>
        <p:nvSpPr>
          <p:cNvPr id="4" name="Slide Number Placeholder 3"/>
          <p:cNvSpPr>
            <a:spLocks noGrp="1"/>
          </p:cNvSpPr>
          <p:nvPr>
            <p:ph type="sldNum" sz="quarter" idx="5"/>
          </p:nvPr>
        </p:nvSpPr>
        <p:spPr/>
        <p:txBody>
          <a:bodyPr/>
          <a:lstStyle/>
          <a:p>
            <a:fld id="{C9904886-6DE5-4347-8CF8-0EC7B22CC829}" type="slidenum">
              <a:rPr lang="en-US" smtClean="0"/>
              <a:t>24</a:t>
            </a:fld>
            <a:endParaRPr lang="en-US"/>
          </a:p>
        </p:txBody>
      </p:sp>
    </p:spTree>
    <p:extLst>
      <p:ext uri="{BB962C8B-B14F-4D97-AF65-F5344CB8AC3E}">
        <p14:creationId xmlns:p14="http://schemas.microsoft.com/office/powerpoint/2010/main" val="48113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t">
              <a:buFont typeface="Wingdings" panose="05000000000000000000" pitchFamily="2" charset="2"/>
              <a:buNone/>
            </a:pPr>
            <a:r>
              <a:rPr lang="en-US" sz="1050" b="1" u="sng" strike="noStrike" dirty="0">
                <a:solidFill>
                  <a:srgbClr val="00B0F0"/>
                </a:solidFill>
                <a:effectLst/>
              </a:rPr>
              <a:t>Response #3</a:t>
            </a:r>
          </a:p>
          <a:p>
            <a:pPr algn="l" fontAlgn="t">
              <a:buNone/>
            </a:pPr>
            <a:r>
              <a:rPr lang="en-US" sz="1200" u="none" strike="noStrike" dirty="0">
                <a:solidFill>
                  <a:srgbClr val="0066FF"/>
                </a:solidFill>
                <a:effectLst/>
              </a:rPr>
              <a:t>DCFS is updating policies to require oversight by the Regional Administrators in ensuring case reviews are completed, along with submitting corrective action plans and quarterly case review summaries to CSE State Office. DCFS is developing a compliance report to track completion of case reviews and submissions to monitor regional compliance. CSE Administration is responsible for reviewing the submitted information to identify statewide trends, training needs, and policy revisions, and will incorporate key findings into monthly Program Integration presentations.</a:t>
            </a:r>
          </a:p>
          <a:p>
            <a:pPr marL="342900" indent="-342900" algn="l" fontAlgn="t">
              <a:buFont typeface="Wingdings" panose="05000000000000000000" pitchFamily="2" charset="2"/>
              <a:buChar char="§"/>
            </a:pPr>
            <a:r>
              <a:rPr lang="en-US" sz="1200" u="none" strike="noStrike" dirty="0">
                <a:solidFill>
                  <a:srgbClr val="0066FF"/>
                </a:solidFill>
                <a:effectLst/>
              </a:rPr>
              <a:t>Update policy requiring regional staff to submit corrective action plans (CAPs) to CSE Administration. </a:t>
            </a:r>
          </a:p>
          <a:p>
            <a:pPr marL="342900" indent="-342900" algn="l" fontAlgn="t">
              <a:buFont typeface="Wingdings" panose="05000000000000000000" pitchFamily="2" charset="2"/>
              <a:buChar char="§"/>
            </a:pPr>
            <a:r>
              <a:rPr lang="en-US" sz="1200" u="none" strike="noStrike" dirty="0">
                <a:solidFill>
                  <a:srgbClr val="0066FF"/>
                </a:solidFill>
                <a:effectLst/>
              </a:rPr>
              <a:t>Develop standardized compliance report to track completion to assist regional staff with monitoring compliance.</a:t>
            </a:r>
          </a:p>
          <a:p>
            <a:pPr marL="342900" indent="-342900" algn="l" fontAlgn="t">
              <a:buFont typeface="Wingdings" panose="05000000000000000000" pitchFamily="2" charset="2"/>
              <a:buChar char="§"/>
            </a:pPr>
            <a:r>
              <a:rPr lang="en-US" sz="1200" u="none" strike="noStrike" dirty="0">
                <a:solidFill>
                  <a:srgbClr val="0066FF"/>
                </a:solidFill>
                <a:effectLst/>
              </a:rPr>
              <a:t>Establish tracking system for received CAPs and quarterly summaries.</a:t>
            </a:r>
          </a:p>
          <a:p>
            <a:pPr marL="342900" indent="-342900" algn="l" fontAlgn="t">
              <a:buFont typeface="Wingdings" panose="05000000000000000000" pitchFamily="2" charset="2"/>
              <a:buChar char="§"/>
            </a:pPr>
            <a:r>
              <a:rPr lang="en-US" sz="1200" u="none" strike="noStrike" dirty="0">
                <a:solidFill>
                  <a:srgbClr val="0066FF"/>
                </a:solidFill>
                <a:effectLst/>
              </a:rPr>
              <a:t>Review CAPs quarterly to identify training needs and recurring issues.</a:t>
            </a:r>
          </a:p>
          <a:p>
            <a:pPr marL="342900" indent="-342900" algn="l" fontAlgn="t">
              <a:buFont typeface="Wingdings" panose="05000000000000000000" pitchFamily="2" charset="2"/>
              <a:buChar char="§"/>
            </a:pPr>
            <a:r>
              <a:rPr lang="en-US" sz="1200" u="none" strike="noStrike" dirty="0">
                <a:solidFill>
                  <a:srgbClr val="0066FF"/>
                </a:solidFill>
                <a:effectLst/>
              </a:rPr>
              <a:t>Incorporate findings into monthly Program Integration presentations.</a:t>
            </a: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26</a:t>
            </a:fld>
            <a:endParaRPr lang="en-US"/>
          </a:p>
        </p:txBody>
      </p:sp>
    </p:spTree>
    <p:extLst>
      <p:ext uri="{BB962C8B-B14F-4D97-AF65-F5344CB8AC3E}">
        <p14:creationId xmlns:p14="http://schemas.microsoft.com/office/powerpoint/2010/main" val="347611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Response #4</a:t>
            </a:r>
          </a:p>
          <a:p>
            <a:pPr algn="l" fontAlgn="b">
              <a:buNone/>
            </a:pPr>
            <a:r>
              <a:rPr lang="en-US" sz="1200" b="0" i="0" u="none" strike="noStrike" dirty="0">
                <a:solidFill>
                  <a:srgbClr val="0066FF"/>
                </a:solidFill>
                <a:effectLst/>
                <a:latin typeface="Times New Roman" panose="02020603050405020304" pitchFamily="18" charset="0"/>
              </a:rPr>
              <a:t>DCFS has established the Program Integration Case Review Process to ensure that Program Integration staff meet quarterly review goals. Each staff member shall be required to review DA cases, document findings, and submit quarterly summaries to CSE Administration. CSE Administration will then use the information to identify training needs, policy updates, and systemic issues. Staff compliance shall be monitored through monthly check-ins by CSE Administration.</a:t>
            </a:r>
          </a:p>
          <a:p>
            <a:pPr marL="342900" indent="-342900" algn="l" fontAlgn="b">
              <a:buFont typeface="Wingdings" panose="05000000000000000000" pitchFamily="2" charset="2"/>
              <a:buChar char="§"/>
            </a:pPr>
            <a:r>
              <a:rPr lang="en-US" sz="1200" b="0" i="0" u="none" strike="noStrike" dirty="0">
                <a:solidFill>
                  <a:srgbClr val="0066FF"/>
                </a:solidFill>
                <a:effectLst/>
                <a:latin typeface="Times New Roman" panose="02020603050405020304" pitchFamily="18" charset="0"/>
              </a:rPr>
              <a:t>Finalize and implement Program Integration Case Review Process</a:t>
            </a:r>
          </a:p>
          <a:p>
            <a:pPr marL="342900" indent="-342900" algn="l" fontAlgn="b">
              <a:buFont typeface="Wingdings" panose="05000000000000000000" pitchFamily="2" charset="2"/>
              <a:buChar char="§"/>
            </a:pPr>
            <a:r>
              <a:rPr lang="en-US" sz="1200" b="0" i="0" u="none" strike="noStrike" dirty="0">
                <a:solidFill>
                  <a:srgbClr val="0066FF"/>
                </a:solidFill>
                <a:effectLst/>
                <a:latin typeface="Times New Roman" panose="02020603050405020304" pitchFamily="18" charset="0"/>
              </a:rPr>
              <a:t>Discuss/Develop case review documentation template to coincide with Scope of Services</a:t>
            </a:r>
          </a:p>
          <a:p>
            <a:pPr marL="342900" indent="-342900" algn="l" fontAlgn="b">
              <a:buFont typeface="Wingdings" panose="05000000000000000000" pitchFamily="2" charset="2"/>
              <a:buChar char="§"/>
            </a:pPr>
            <a:r>
              <a:rPr lang="en-US" sz="1200" b="0" i="0" u="none" strike="noStrike" dirty="0">
                <a:solidFill>
                  <a:srgbClr val="0066FF"/>
                </a:solidFill>
                <a:effectLst/>
                <a:latin typeface="Times New Roman" panose="02020603050405020304" pitchFamily="18" charset="0"/>
              </a:rPr>
              <a:t>Establish process for quarterly summary submissions to CSE Administration</a:t>
            </a:r>
          </a:p>
          <a:p>
            <a:endParaRPr lang="en-US" b="1" u="sng" dirty="0"/>
          </a:p>
        </p:txBody>
      </p:sp>
      <p:sp>
        <p:nvSpPr>
          <p:cNvPr id="4" name="Slide Number Placeholder 3"/>
          <p:cNvSpPr>
            <a:spLocks noGrp="1"/>
          </p:cNvSpPr>
          <p:nvPr>
            <p:ph type="sldNum" sz="quarter" idx="5"/>
          </p:nvPr>
        </p:nvSpPr>
        <p:spPr/>
        <p:txBody>
          <a:bodyPr/>
          <a:lstStyle/>
          <a:p>
            <a:fld id="{8475FBAE-9273-45C3-8D79-E054E43C9CFF}" type="slidenum">
              <a:rPr lang="en-US" smtClean="0"/>
              <a:t>27</a:t>
            </a:fld>
            <a:endParaRPr lang="en-US"/>
          </a:p>
        </p:txBody>
      </p:sp>
    </p:spTree>
    <p:extLst>
      <p:ext uri="{BB962C8B-B14F-4D97-AF65-F5344CB8AC3E}">
        <p14:creationId xmlns:p14="http://schemas.microsoft.com/office/powerpoint/2010/main" val="157321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Response #5</a:t>
            </a:r>
          </a:p>
          <a:p>
            <a:pPr algn="l" fontAlgn="ctr">
              <a:buNone/>
            </a:pPr>
            <a:r>
              <a:rPr lang="en-US" sz="1200" u="none" strike="noStrike" dirty="0">
                <a:solidFill>
                  <a:srgbClr val="0066FF"/>
                </a:solidFill>
                <a:effectLst/>
              </a:rPr>
              <a:t>DCFS has reassigned responsibility for performance-based monitoring of DA Offices to the CSE Performance Monitoring Unit, which now manages all contract monitoring. Staff in this unit are proficient in CSE program requirements and contract standards. The unit is developing a structured monitoring process to assess DA compliance with performance standards, deliverables, and outcomes. Implementation of this process will begin prior to State Fiscal Year 2027.</a:t>
            </a:r>
          </a:p>
          <a:p>
            <a:pPr marL="342900" indent="-342900" algn="l" fontAlgn="ctr">
              <a:buFont typeface="Wingdings" panose="05000000000000000000" pitchFamily="2" charset="2"/>
              <a:buChar char="§"/>
            </a:pPr>
            <a:r>
              <a:rPr lang="en-US" sz="1200" b="0" i="0" u="none" strike="noStrike" dirty="0">
                <a:solidFill>
                  <a:srgbClr val="0066FF"/>
                </a:solidFill>
                <a:effectLst/>
                <a:latin typeface="Times New Roman" panose="02020603050405020304" pitchFamily="18" charset="0"/>
              </a:rPr>
              <a:t>Develop structured Performance-Based Monitoring Framework for DA offices</a:t>
            </a:r>
          </a:p>
          <a:p>
            <a:pPr marL="342900" indent="-342900" algn="l" fontAlgn="ctr">
              <a:buFont typeface="Wingdings" panose="05000000000000000000" pitchFamily="2" charset="2"/>
              <a:buChar char="§"/>
            </a:pPr>
            <a:r>
              <a:rPr lang="en-US" sz="1200" b="0" i="0" u="none" strike="noStrike" dirty="0">
                <a:solidFill>
                  <a:srgbClr val="0066FF"/>
                </a:solidFill>
                <a:effectLst/>
                <a:latin typeface="Times New Roman" panose="02020603050405020304" pitchFamily="18" charset="0"/>
              </a:rPr>
              <a:t>Communicate expectations to DA offices</a:t>
            </a: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28</a:t>
            </a:fld>
            <a:endParaRPr lang="en-US"/>
          </a:p>
        </p:txBody>
      </p:sp>
    </p:spTree>
    <p:extLst>
      <p:ext uri="{BB962C8B-B14F-4D97-AF65-F5344CB8AC3E}">
        <p14:creationId xmlns:p14="http://schemas.microsoft.com/office/powerpoint/2010/main" val="97608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DCFS’s </a:t>
            </a:r>
            <a:r>
              <a:rPr lang="en-US" dirty="0" err="1"/>
              <a:t>LASESWeb</a:t>
            </a:r>
            <a:r>
              <a:rPr lang="en-US" dirty="0"/>
              <a:t> system does not accurately reflect whether each case reviewed passed or had errors. </a:t>
            </a:r>
          </a:p>
          <a:p>
            <a:endParaRPr lang="en-US" dirty="0"/>
          </a:p>
          <a:p>
            <a:r>
              <a:rPr lang="en-US" dirty="0"/>
              <a:t>Because we were not able to use </a:t>
            </a:r>
            <a:r>
              <a:rPr lang="en-US" dirty="0" err="1"/>
              <a:t>LASESWeb</a:t>
            </a:r>
            <a:r>
              <a:rPr lang="en-US" dirty="0"/>
              <a:t> data to quantify case review trends over time, we used case review documents and information provided by DCFS to quantify case reviews and errors for state fiscal year 2025. However, we found that this information was also not complete or accurate. </a:t>
            </a:r>
          </a:p>
          <a:p>
            <a:endParaRPr lang="en-US" dirty="0"/>
          </a:p>
          <a:p>
            <a:r>
              <a:rPr lang="en-US" dirty="0"/>
              <a:t>Common Errors -- For example, one reviewer noted that a caseworker had not taken any action on one case for six months, when DCFS has specific timeframe requirements for taking actions on various events occurring during a case. Other review notes indicated that caseworkers were not working tasks and alerts, which are system-generated reminders caseworkers receive via email when action is needed. </a:t>
            </a:r>
          </a:p>
        </p:txBody>
      </p:sp>
      <p:sp>
        <p:nvSpPr>
          <p:cNvPr id="4" name="Slide Number Placeholder 3"/>
          <p:cNvSpPr>
            <a:spLocks noGrp="1"/>
          </p:cNvSpPr>
          <p:nvPr>
            <p:ph type="sldNum" sz="quarter" idx="5"/>
          </p:nvPr>
        </p:nvSpPr>
        <p:spPr/>
        <p:txBody>
          <a:bodyPr/>
          <a:lstStyle/>
          <a:p>
            <a:fld id="{C9904886-6DE5-4347-8CF8-0EC7B22CC829}" type="slidenum">
              <a:rPr lang="en-US" smtClean="0"/>
              <a:t>29</a:t>
            </a:fld>
            <a:endParaRPr lang="en-US"/>
          </a:p>
        </p:txBody>
      </p:sp>
    </p:spTree>
    <p:extLst>
      <p:ext uri="{BB962C8B-B14F-4D97-AF65-F5344CB8AC3E}">
        <p14:creationId xmlns:p14="http://schemas.microsoft.com/office/powerpoint/2010/main" val="48909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Response #6</a:t>
            </a:r>
          </a:p>
          <a:p>
            <a:r>
              <a:rPr lang="en-US" dirty="0"/>
              <a:t>DCFS will identify technological improvements for </a:t>
            </a:r>
            <a:r>
              <a:rPr lang="en-US" dirty="0" err="1"/>
              <a:t>LASESWeb</a:t>
            </a:r>
            <a:r>
              <a:rPr lang="en-US" dirty="0"/>
              <a:t> and provide additional training to ensure that the system is providing accurate, complete and assessable data. </a:t>
            </a:r>
          </a:p>
          <a:p>
            <a:r>
              <a:rPr lang="en-US" dirty="0"/>
              <a:t>Identify and implement system/technical improvements </a:t>
            </a:r>
          </a:p>
          <a:p>
            <a:endParaRPr lang="en-US" dirty="0"/>
          </a:p>
          <a:p>
            <a:r>
              <a:rPr lang="en-US" dirty="0"/>
              <a:t>Response 7: DCFS is refining policies to strengthen oversight of the case review process and ensure consistent identification and reporting of error trends. </a:t>
            </a: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31</a:t>
            </a:fld>
            <a:endParaRPr lang="en-US"/>
          </a:p>
        </p:txBody>
      </p:sp>
    </p:spTree>
    <p:extLst>
      <p:ext uri="{BB962C8B-B14F-4D97-AF65-F5344CB8AC3E}">
        <p14:creationId xmlns:p14="http://schemas.microsoft.com/office/powerpoint/2010/main" val="116601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FA48-7B91-1FAE-757D-6A20FF783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9967-74C4-250F-4956-4E67D3E25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BFB1F-A8B7-5A8F-20B9-F2C4120FEE93}"/>
              </a:ext>
            </a:extLst>
          </p:cNvPr>
          <p:cNvSpPr>
            <a:spLocks noGrp="1"/>
          </p:cNvSpPr>
          <p:nvPr>
            <p:ph type="body" idx="1"/>
          </p:nvPr>
        </p:nvSpPr>
        <p:spPr/>
        <p:txBody>
          <a:bodyPr/>
          <a:lstStyle/>
          <a:p>
            <a:r>
              <a:rPr lang="en-US" b="1" u="sng" dirty="0"/>
              <a:t>Response #7</a:t>
            </a:r>
          </a:p>
          <a:p>
            <a:r>
              <a:rPr lang="en-US" dirty="0"/>
              <a:t>DCFS is refining policies to strengthen oversight of the case review process and ensure consistent identification and reporting of error trends. </a:t>
            </a:r>
          </a:p>
          <a:p>
            <a:endParaRPr lang="en-US" dirty="0"/>
          </a:p>
        </p:txBody>
      </p:sp>
      <p:sp>
        <p:nvSpPr>
          <p:cNvPr id="4" name="Slide Number Placeholder 3">
            <a:extLst>
              <a:ext uri="{FF2B5EF4-FFF2-40B4-BE49-F238E27FC236}">
                <a16:creationId xmlns:a16="http://schemas.microsoft.com/office/drawing/2014/main" id="{71D8060A-4BB6-EEDD-4678-74D46D7670F6}"/>
              </a:ext>
            </a:extLst>
          </p:cNvPr>
          <p:cNvSpPr>
            <a:spLocks noGrp="1"/>
          </p:cNvSpPr>
          <p:nvPr>
            <p:ph type="sldNum" sz="quarter" idx="5"/>
          </p:nvPr>
        </p:nvSpPr>
        <p:spPr/>
        <p:txBody>
          <a:bodyPr/>
          <a:lstStyle/>
          <a:p>
            <a:fld id="{8475FBAE-9273-45C3-8D79-E054E43C9CFF}" type="slidenum">
              <a:rPr lang="en-US" smtClean="0"/>
              <a:t>32</a:t>
            </a:fld>
            <a:endParaRPr lang="en-US"/>
          </a:p>
        </p:txBody>
      </p:sp>
    </p:spTree>
    <p:extLst>
      <p:ext uri="{BB962C8B-B14F-4D97-AF65-F5344CB8AC3E}">
        <p14:creationId xmlns:p14="http://schemas.microsoft.com/office/powerpoint/2010/main" val="269775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DCFS does not require Program Integration staff to report error trends or develop corrective action plans for DA offices.</a:t>
            </a:r>
            <a:r>
              <a:rPr lang="en-US" dirty="0"/>
              <a:t> In contrast, DCFS policy requires that CSE office managers use the results of the regional case reviews to identify error trends specific to their offices. The CSE office managers report the error trends to their area director and then work with the area director to develop corrective action plans to address the trends. </a:t>
            </a:r>
          </a:p>
        </p:txBody>
      </p:sp>
      <p:sp>
        <p:nvSpPr>
          <p:cNvPr id="4" name="Slide Number Placeholder 3"/>
          <p:cNvSpPr>
            <a:spLocks noGrp="1"/>
          </p:cNvSpPr>
          <p:nvPr>
            <p:ph type="sldNum" sz="quarter" idx="5"/>
          </p:nvPr>
        </p:nvSpPr>
        <p:spPr/>
        <p:txBody>
          <a:bodyPr/>
          <a:lstStyle/>
          <a:p>
            <a:fld id="{C9904886-6DE5-4347-8CF8-0EC7B22CC829}" type="slidenum">
              <a:rPr lang="en-US" smtClean="0"/>
              <a:t>33</a:t>
            </a:fld>
            <a:endParaRPr lang="en-US"/>
          </a:p>
        </p:txBody>
      </p:sp>
    </p:spTree>
    <p:extLst>
      <p:ext uri="{BB962C8B-B14F-4D97-AF65-F5344CB8AC3E}">
        <p14:creationId xmlns:p14="http://schemas.microsoft.com/office/powerpoint/2010/main" val="541717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ctr">
              <a:buNone/>
            </a:pPr>
            <a:r>
              <a:rPr lang="en-US" sz="1200" b="1" u="sng" strike="noStrike" dirty="0">
                <a:solidFill>
                  <a:srgbClr val="00B0F0"/>
                </a:solidFill>
                <a:effectLst/>
              </a:rPr>
              <a:t>Responses #8 &amp; #9: </a:t>
            </a:r>
          </a:p>
          <a:p>
            <a:pPr algn="l" fontAlgn="ctr">
              <a:buNone/>
            </a:pPr>
            <a:r>
              <a:rPr lang="en-US" sz="1200" b="1" u="none" strike="noStrike" dirty="0">
                <a:solidFill>
                  <a:srgbClr val="00B0F0"/>
                </a:solidFill>
                <a:effectLst/>
              </a:rPr>
              <a:t># 8</a:t>
            </a:r>
            <a:r>
              <a:rPr lang="en-US" sz="1200" u="none" strike="noStrike" dirty="0">
                <a:solidFill>
                  <a:srgbClr val="00B0F0"/>
                </a:solidFill>
                <a:effectLst/>
              </a:rPr>
              <a:t>:  In conjunction with Recommendation Response 4, DCFS will define the number of cases to be reviewed by Program Integration.</a:t>
            </a:r>
          </a:p>
          <a:p>
            <a:pPr algn="l" fontAlgn="ctr">
              <a:buNone/>
            </a:pPr>
            <a:endParaRPr lang="en-US" sz="1200" u="none" strike="noStrike" dirty="0">
              <a:solidFill>
                <a:srgbClr val="00B0F0"/>
              </a:solidFill>
              <a:effectLst/>
            </a:endParaRPr>
          </a:p>
          <a:p>
            <a:pPr algn="l" fontAlgn="ctr">
              <a:buNone/>
            </a:pPr>
            <a:endParaRPr lang="en-US" sz="1200" b="0" i="0" u="none" strike="noStrike" dirty="0">
              <a:solidFill>
                <a:srgbClr val="00B0F0"/>
              </a:solidFill>
              <a:effectLst/>
              <a:latin typeface="Times New Roman" panose="02020603050405020304" pitchFamily="18" charset="0"/>
            </a:endParaRPr>
          </a:p>
          <a:p>
            <a:pPr algn="l" fontAlgn="ctr">
              <a:buNone/>
            </a:pPr>
            <a:r>
              <a:rPr lang="en-US" sz="1200" b="1" i="0" u="none" strike="noStrike" dirty="0">
                <a:solidFill>
                  <a:srgbClr val="00B0F0"/>
                </a:solidFill>
                <a:effectLst/>
                <a:latin typeface="+mn-lt"/>
              </a:rPr>
              <a:t># 9:  </a:t>
            </a:r>
            <a:r>
              <a:rPr lang="en-US" sz="1200" b="0" i="0" u="none" strike="noStrike" dirty="0">
                <a:solidFill>
                  <a:srgbClr val="00B0F0"/>
                </a:solidFill>
                <a:effectLst/>
                <a:latin typeface="+mn-lt"/>
              </a:rPr>
              <a:t>In conjunction with Recommendation Response 4, DCFS will develop and submit error trends and corrective action plans.</a:t>
            </a:r>
          </a:p>
          <a:p>
            <a:pPr algn="l" fontAlgn="ctr">
              <a:buNone/>
            </a:pPr>
            <a:endParaRPr lang="en-US" sz="800" b="0" i="0" u="none" strike="noStrike" dirty="0">
              <a:solidFill>
                <a:srgbClr val="00B0F0"/>
              </a:solidFill>
              <a:effectLst/>
              <a:latin typeface="+mn-lt"/>
            </a:endParaRPr>
          </a:p>
          <a:p>
            <a:pPr marL="342900" indent="-342900" algn="l" fontAlgn="ctr">
              <a:buFont typeface="Wingdings" panose="05000000000000000000" pitchFamily="2" charset="2"/>
              <a:buChar char="§"/>
            </a:pPr>
            <a:r>
              <a:rPr lang="en-US" sz="1200" b="0" i="0" u="none" strike="noStrike" dirty="0">
                <a:solidFill>
                  <a:srgbClr val="00B0F0"/>
                </a:solidFill>
                <a:effectLst/>
                <a:latin typeface="+mn-lt"/>
              </a:rPr>
              <a:t>Formalize Program Integration error trend and CAP responsibilities in policy.</a:t>
            </a: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35</a:t>
            </a:fld>
            <a:endParaRPr lang="en-US"/>
          </a:p>
        </p:txBody>
      </p:sp>
    </p:spTree>
    <p:extLst>
      <p:ext uri="{BB962C8B-B14F-4D97-AF65-F5344CB8AC3E}">
        <p14:creationId xmlns:p14="http://schemas.microsoft.com/office/powerpoint/2010/main" val="375358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Response #10 </a:t>
            </a:r>
          </a:p>
          <a:p>
            <a:r>
              <a:rPr lang="en-US" sz="1200" b="0" i="0" u="none" strike="noStrike" dirty="0">
                <a:solidFill>
                  <a:srgbClr val="00B0F0"/>
                </a:solidFill>
                <a:effectLst/>
                <a:latin typeface="+mn-lt"/>
              </a:rPr>
              <a:t>In conjunction with Recommendation Responses 4 and 8, DCFS will create policies to monitor Program Integration staff. </a:t>
            </a:r>
            <a:endParaRPr lang="en-US" sz="1050" b="0" i="0" u="none" strike="noStrike" dirty="0">
              <a:solidFill>
                <a:srgbClr val="00B0F0"/>
              </a:solidFill>
              <a:effectLst/>
              <a:latin typeface="+mn-lt"/>
            </a:endParaRPr>
          </a:p>
          <a:p>
            <a:pPr marL="342900" indent="-342900" algn="l" fontAlgn="ctr">
              <a:buFont typeface="Wingdings" panose="05000000000000000000" pitchFamily="2" charset="2"/>
              <a:buChar char="§"/>
            </a:pPr>
            <a:r>
              <a:rPr lang="en-US" sz="1200" b="0" i="0" u="none" strike="noStrike" dirty="0">
                <a:solidFill>
                  <a:srgbClr val="00B0F0"/>
                </a:solidFill>
                <a:effectLst/>
                <a:latin typeface="+mn-lt"/>
              </a:rPr>
              <a:t>Develop policy to monitor Program Integration staff compliance with case review requirements. </a:t>
            </a: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36</a:t>
            </a:fld>
            <a:endParaRPr lang="en-US"/>
          </a:p>
        </p:txBody>
      </p:sp>
    </p:spTree>
    <p:extLst>
      <p:ext uri="{BB962C8B-B14F-4D97-AF65-F5344CB8AC3E}">
        <p14:creationId xmlns:p14="http://schemas.microsoft.com/office/powerpoint/2010/main" val="219798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04886-6DE5-4347-8CF8-0EC7B22CC829}" type="slidenum">
              <a:rPr lang="en-US" smtClean="0"/>
              <a:t>7</a:t>
            </a:fld>
            <a:endParaRPr lang="en-US"/>
          </a:p>
        </p:txBody>
      </p:sp>
    </p:spTree>
    <p:extLst>
      <p:ext uri="{BB962C8B-B14F-4D97-AF65-F5344CB8AC3E}">
        <p14:creationId xmlns:p14="http://schemas.microsoft.com/office/powerpoint/2010/main" val="399994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case review process allows CSE office managers and Program Integration staff to identify and correct errors, DCFS has not established procedures to assess the overall effectiveness of the case review process. As a result, DCFS lacks assurance that case reviews are a reliable tool to monitor compliance, or to identify and resolve errors and error trends, and may be missing opportunities to improve the case review process. </a:t>
            </a:r>
          </a:p>
          <a:p>
            <a:endParaRPr lang="en-US" dirty="0"/>
          </a:p>
          <a:p>
            <a:r>
              <a:rPr lang="en-US" dirty="0"/>
              <a:t>To improve effectiveness of the overall QA process, DCFS should evaluate how case reviews are conducted and consider alternative methods for identifying errors and trends. For instance, a risk-based approach that combines targeted error reports with existing random case reviews may better utilize staff time. </a:t>
            </a:r>
          </a:p>
          <a:p>
            <a:endParaRPr lang="en-US" dirty="0"/>
          </a:p>
          <a:p>
            <a:r>
              <a:rPr lang="en-US" dirty="0"/>
              <a:t>DCFS does not systematically integrate the results of case reviews into efforts to improve program performance of both CSE and DA caseworkers. As a result, the department may not identify systemic weaknesses or implement corrective actions, and training needs and policy gaps may go unaddressed.  According to DCFS, area directors informally communicate issues regional managers identify in their offices; however, DCFS does not routinely review or analyze the results of case reviews statewide. Developing a system to better use those results could help DCFS improve its child support collection rate. </a:t>
            </a:r>
          </a:p>
        </p:txBody>
      </p:sp>
      <p:sp>
        <p:nvSpPr>
          <p:cNvPr id="4" name="Slide Number Placeholder 3"/>
          <p:cNvSpPr>
            <a:spLocks noGrp="1"/>
          </p:cNvSpPr>
          <p:nvPr>
            <p:ph type="sldNum" sz="quarter" idx="5"/>
          </p:nvPr>
        </p:nvSpPr>
        <p:spPr/>
        <p:txBody>
          <a:bodyPr/>
          <a:lstStyle/>
          <a:p>
            <a:fld id="{C9904886-6DE5-4347-8CF8-0EC7B22CC829}" type="slidenum">
              <a:rPr lang="en-US" smtClean="0"/>
              <a:t>37</a:t>
            </a:fld>
            <a:endParaRPr lang="en-US"/>
          </a:p>
        </p:txBody>
      </p:sp>
    </p:spTree>
    <p:extLst>
      <p:ext uri="{BB962C8B-B14F-4D97-AF65-F5344CB8AC3E}">
        <p14:creationId xmlns:p14="http://schemas.microsoft.com/office/powerpoint/2010/main" val="88692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Response #</a:t>
            </a:r>
            <a:r>
              <a:rPr lang="en-US" sz="1200" b="1" u="sng" strike="noStrike" dirty="0">
                <a:solidFill>
                  <a:srgbClr val="00B0F0"/>
                </a:solidFill>
                <a:effectLst/>
                <a:latin typeface="+mn-lt"/>
              </a:rPr>
              <a:t>11</a:t>
            </a:r>
          </a:p>
          <a:p>
            <a:r>
              <a:rPr lang="en-US" sz="1200" u="none" strike="noStrike" dirty="0">
                <a:solidFill>
                  <a:srgbClr val="00B0F0"/>
                </a:solidFill>
                <a:effectLst/>
                <a:latin typeface="+mn-lt"/>
              </a:rPr>
              <a:t>CSE Administration will work with the DCFS Bureau of Audit and Compliance Services, which operates independently of CSE, to evaluate the effectiveness of case review procedures. This partnership will ensure that results are properly analyzed, reported, and used to identify systemic issues, guide training, and inform policy improvements statewide. </a:t>
            </a:r>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40</a:t>
            </a:fld>
            <a:endParaRPr lang="en-US"/>
          </a:p>
        </p:txBody>
      </p:sp>
    </p:spTree>
    <p:extLst>
      <p:ext uri="{BB962C8B-B14F-4D97-AF65-F5344CB8AC3E}">
        <p14:creationId xmlns:p14="http://schemas.microsoft.com/office/powerpoint/2010/main" val="27464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dirty="0">
                <a:solidFill>
                  <a:srgbClr val="00B0F0"/>
                </a:solidFill>
                <a:effectLst/>
                <a:latin typeface="+mn-lt"/>
              </a:rPr>
              <a:t>Response #12</a:t>
            </a:r>
            <a:endParaRPr lang="en-US" sz="1200" b="0" i="0" u="none" strike="noStrike" dirty="0">
              <a:solidFill>
                <a:srgbClr val="00B0F0"/>
              </a:solidFill>
              <a:effectLst/>
              <a:latin typeface="+mn-lt"/>
            </a:endParaRPr>
          </a:p>
          <a:p>
            <a:r>
              <a:rPr lang="en-US" sz="1200" b="0" i="0" u="none" strike="noStrike" dirty="0">
                <a:solidFill>
                  <a:srgbClr val="00B0F0"/>
                </a:solidFill>
                <a:effectLst/>
                <a:latin typeface="+mn-lt"/>
              </a:rPr>
              <a:t>DCFS is currently in the planning phase for procurement of a new child support data system to include automated quality assurance features in the system requirements. These features will include field and cross-field validation, automated trend analysis, and dashboard capabilities to enhance data accuracy, monitoring and program oversight. </a:t>
            </a:r>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41</a:t>
            </a:fld>
            <a:endParaRPr lang="en-US"/>
          </a:p>
        </p:txBody>
      </p:sp>
    </p:spTree>
    <p:extLst>
      <p:ext uri="{BB962C8B-B14F-4D97-AF65-F5344CB8AC3E}">
        <p14:creationId xmlns:p14="http://schemas.microsoft.com/office/powerpoint/2010/main" val="242507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1D1E-85E4-4B29-9DE6-814B6868A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E9459-4C1B-F288-637B-8ADF50FAF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14E21-1D5E-7219-A8CA-A93EF277501E}"/>
              </a:ext>
            </a:extLst>
          </p:cNvPr>
          <p:cNvSpPr>
            <a:spLocks noGrp="1"/>
          </p:cNvSpPr>
          <p:nvPr>
            <p:ph type="body" idx="1"/>
          </p:nvPr>
        </p:nvSpPr>
        <p:spPr/>
        <p:txBody>
          <a:bodyPr/>
          <a:lstStyle/>
          <a:p>
            <a:r>
              <a:rPr lang="en-US" sz="1200" b="1" i="0" u="sng" strike="noStrike" dirty="0">
                <a:solidFill>
                  <a:srgbClr val="00B0F0"/>
                </a:solidFill>
                <a:effectLst/>
                <a:latin typeface="+mn-lt"/>
              </a:rPr>
              <a:t>Response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DCFS is establishing procedures to ensure results from case reviews are systematically analyzed and used to identify recurring issues and systemic weaknesses. The findings will inform targeted corrective actions, training, and policy updates to strengthen program performance and promote continuous improvement statewide.</a:t>
            </a:r>
            <a:endParaRPr lang="en-US" sz="1200" kern="1200" dirty="0">
              <a:solidFill>
                <a:schemeClr val="tx1"/>
              </a:solidFill>
              <a:effectLst/>
              <a:latin typeface="+mn-lt"/>
              <a:ea typeface="+mn-ea"/>
              <a:cs typeface="+mn-cs"/>
            </a:endParaRPr>
          </a:p>
          <a:p>
            <a:endParaRPr lang="en-US" sz="1200" b="0" i="0" u="none" strike="noStrike" dirty="0">
              <a:solidFill>
                <a:srgbClr val="00B0F0"/>
              </a:solidFill>
              <a:effectLst/>
              <a:latin typeface="+mn-lt"/>
            </a:endParaRPr>
          </a:p>
        </p:txBody>
      </p:sp>
      <p:sp>
        <p:nvSpPr>
          <p:cNvPr id="4" name="Slide Number Placeholder 3">
            <a:extLst>
              <a:ext uri="{FF2B5EF4-FFF2-40B4-BE49-F238E27FC236}">
                <a16:creationId xmlns:a16="http://schemas.microsoft.com/office/drawing/2014/main" id="{7A348E75-E631-FF58-A42A-36F90F694E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75FBAE-9273-45C3-8D79-E054E43C9C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9265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discussed today, we’ve taken these recommendations seriously and approached them with clear purpose.</a:t>
            </a:r>
          </a:p>
          <a:p>
            <a:endParaRPr lang="en-US" dirty="0"/>
          </a:p>
          <a:p>
            <a:r>
              <a:rPr lang="en-US" dirty="0"/>
              <a:t>We’re strengthening oversight, clarified accountability, and put structured monitoring processes in place to support consistent performance across the program. This work is about building stronger foundations — not just responding to findings.</a:t>
            </a:r>
          </a:p>
          <a:p>
            <a:endParaRPr lang="en-US" dirty="0"/>
          </a:p>
          <a:p>
            <a:r>
              <a:rPr lang="en-US" dirty="0"/>
              <a:t>As we move forward, staff will begin to see updated and newly published policies that reflect these changes. These updates will provide clearer expectations and more consistent processes across regions.</a:t>
            </a:r>
          </a:p>
          <a:p>
            <a:endParaRPr lang="en-US" dirty="0"/>
          </a:p>
          <a:p>
            <a:r>
              <a:rPr lang="en-US" dirty="0"/>
              <a:t>Our focus now is on implementation — ensuring these improvements are practical, sustainable, and support the important work happening every day in the field.</a:t>
            </a: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43</a:t>
            </a:fld>
            <a:endParaRPr lang="en-US"/>
          </a:p>
        </p:txBody>
      </p:sp>
    </p:spTree>
    <p:extLst>
      <p:ext uri="{BB962C8B-B14F-4D97-AF65-F5344CB8AC3E}">
        <p14:creationId xmlns:p14="http://schemas.microsoft.com/office/powerpoint/2010/main" val="1756040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44</a:t>
            </a:fld>
            <a:endParaRPr lang="en-US"/>
          </a:p>
        </p:txBody>
      </p:sp>
    </p:spTree>
    <p:extLst>
      <p:ext uri="{BB962C8B-B14F-4D97-AF65-F5344CB8AC3E}">
        <p14:creationId xmlns:p14="http://schemas.microsoft.com/office/powerpoint/2010/main" val="345174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D7BE-5777-FB60-C5B4-4C4DE7878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C20B3-22DC-858E-A2CE-B0FD6EBE0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E22F1-B83C-2051-362B-FEE24917388C}"/>
              </a:ext>
            </a:extLst>
          </p:cNvPr>
          <p:cNvSpPr>
            <a:spLocks noGrp="1"/>
          </p:cNvSpPr>
          <p:nvPr>
            <p:ph type="body" idx="1"/>
          </p:nvPr>
        </p:nvSpPr>
        <p:spPr/>
        <p:txBody>
          <a:bodyPr/>
          <a:lstStyle/>
          <a:p>
            <a:r>
              <a:rPr lang="en-US" dirty="0"/>
              <a:t>Nationally, TANF participation has decreased 63.0%, and in Louisiana 26%</a:t>
            </a:r>
          </a:p>
        </p:txBody>
      </p:sp>
      <p:sp>
        <p:nvSpPr>
          <p:cNvPr id="4" name="Slide Number Placeholder 3">
            <a:extLst>
              <a:ext uri="{FF2B5EF4-FFF2-40B4-BE49-F238E27FC236}">
                <a16:creationId xmlns:a16="http://schemas.microsoft.com/office/drawing/2014/main" id="{6562B554-6655-1578-2AD0-9D17A45EE006}"/>
              </a:ext>
            </a:extLst>
          </p:cNvPr>
          <p:cNvSpPr>
            <a:spLocks noGrp="1"/>
          </p:cNvSpPr>
          <p:nvPr>
            <p:ph type="sldNum" sz="quarter" idx="5"/>
          </p:nvPr>
        </p:nvSpPr>
        <p:spPr/>
        <p:txBody>
          <a:bodyPr/>
          <a:lstStyle/>
          <a:p>
            <a:fld id="{C9904886-6DE5-4347-8CF8-0EC7B22CC829}" type="slidenum">
              <a:rPr lang="en-US" smtClean="0"/>
              <a:t>9</a:t>
            </a:fld>
            <a:endParaRPr lang="en-US"/>
          </a:p>
        </p:txBody>
      </p:sp>
    </p:spTree>
    <p:extLst>
      <p:ext uri="{BB962C8B-B14F-4D97-AF65-F5344CB8AC3E}">
        <p14:creationId xmlns:p14="http://schemas.microsoft.com/office/powerpoint/2010/main" val="409324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strike="noStrike" dirty="0">
                <a:solidFill>
                  <a:srgbClr val="0066FF"/>
                </a:solidFill>
                <a:effectLst/>
              </a:rPr>
              <a:t>Response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66FF"/>
                </a:solidFill>
                <a:effectLst/>
              </a:rPr>
              <a:t>DCFS is coordinating with Louisiana Department of Health (LDH), the state Medicaid agency, to ensure compliance with federal referral requirements by improving the accuracy and completeness of Medicaid referrals. DCFS will also implement any necessary procedural or system adjustments to support timely and accurate referral exchange between the agencies. The goal is to complete this work by July 1, 2026, though full implementation may extend beyond that date.</a:t>
            </a:r>
            <a:endParaRPr lang="en-US" sz="1200" b="0" i="0" u="none" strike="noStrike" dirty="0">
              <a:solidFill>
                <a:srgbClr val="0066FF"/>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11</a:t>
            </a:fld>
            <a:endParaRPr lang="en-US"/>
          </a:p>
        </p:txBody>
      </p:sp>
    </p:spTree>
    <p:extLst>
      <p:ext uri="{BB962C8B-B14F-4D97-AF65-F5344CB8AC3E}">
        <p14:creationId xmlns:p14="http://schemas.microsoft.com/office/powerpoint/2010/main" val="259587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04886-6DE5-4347-8CF8-0EC7B22CC829}" type="slidenum">
              <a:rPr lang="en-US" smtClean="0"/>
              <a:t>12</a:t>
            </a:fld>
            <a:endParaRPr lang="en-US"/>
          </a:p>
        </p:txBody>
      </p:sp>
    </p:spTree>
    <p:extLst>
      <p:ext uri="{BB962C8B-B14F-4D97-AF65-F5344CB8AC3E}">
        <p14:creationId xmlns:p14="http://schemas.microsoft.com/office/powerpoint/2010/main" val="41593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Response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66FF"/>
                </a:solidFill>
                <a:effectLst/>
              </a:rPr>
              <a:t>DCFS is seeking legislation, as recommended in the report, that would require insurance companies to check whether a parent owes past-due child support before issuing a settlement payment. DCFS is also reviewing policies to remove barriers to enforcement and is looking at expanding current tools to include the OCSS Insurance Match, which would allow us to match additional types of insurance payments nationwide, and the Federally Assisted State Transmitted (FAST) Levy Program, which would let us send levy notices electronically to financial institutions in any state to speed up collections.</a:t>
            </a:r>
            <a:endParaRPr lang="en-US" sz="1200" b="0" i="0" u="none" strike="noStrike" dirty="0">
              <a:solidFill>
                <a:srgbClr val="0066FF"/>
              </a:solidFill>
              <a:effectLst/>
              <a:latin typeface="Garamond" panose="02020404030301010803" pitchFamily="18" charset="0"/>
            </a:endParaRPr>
          </a:p>
          <a:p>
            <a:endParaRPr lang="en-US" dirty="0"/>
          </a:p>
        </p:txBody>
      </p:sp>
      <p:sp>
        <p:nvSpPr>
          <p:cNvPr id="4" name="Slide Number Placeholder 3"/>
          <p:cNvSpPr>
            <a:spLocks noGrp="1"/>
          </p:cNvSpPr>
          <p:nvPr>
            <p:ph type="sldNum" sz="quarter" idx="5"/>
          </p:nvPr>
        </p:nvSpPr>
        <p:spPr/>
        <p:txBody>
          <a:bodyPr/>
          <a:lstStyle/>
          <a:p>
            <a:fld id="{8475FBAE-9273-45C3-8D79-E054E43C9CFF}" type="slidenum">
              <a:rPr lang="en-US" smtClean="0"/>
              <a:t>17</a:t>
            </a:fld>
            <a:endParaRPr lang="en-US"/>
          </a:p>
        </p:txBody>
      </p:sp>
    </p:spTree>
    <p:extLst>
      <p:ext uri="{BB962C8B-B14F-4D97-AF65-F5344CB8AC3E}">
        <p14:creationId xmlns:p14="http://schemas.microsoft.com/office/powerpoint/2010/main" val="91869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State found that states increased collections by 50% to 350% by requiring insurance companies to report insurance claims. In Washington, collections more than doubled and in Colorado, tripled.</a:t>
            </a:r>
          </a:p>
        </p:txBody>
      </p:sp>
      <p:sp>
        <p:nvSpPr>
          <p:cNvPr id="4" name="Slide Number Placeholder 3"/>
          <p:cNvSpPr>
            <a:spLocks noGrp="1"/>
          </p:cNvSpPr>
          <p:nvPr>
            <p:ph type="sldNum" sz="quarter" idx="5"/>
          </p:nvPr>
        </p:nvSpPr>
        <p:spPr/>
        <p:txBody>
          <a:bodyPr/>
          <a:lstStyle/>
          <a:p>
            <a:fld id="{C9904886-6DE5-4347-8CF8-0EC7B22CC829}" type="slidenum">
              <a:rPr lang="en-US" smtClean="0"/>
              <a:t>19</a:t>
            </a:fld>
            <a:endParaRPr lang="en-US"/>
          </a:p>
        </p:txBody>
      </p:sp>
    </p:spTree>
    <p:extLst>
      <p:ext uri="{BB962C8B-B14F-4D97-AF65-F5344CB8AC3E}">
        <p14:creationId xmlns:p14="http://schemas.microsoft.com/office/powerpoint/2010/main" val="84909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LA = $4.51; US average = $4.24</a:t>
            </a:r>
          </a:p>
        </p:txBody>
      </p:sp>
      <p:sp>
        <p:nvSpPr>
          <p:cNvPr id="4" name="Slide Number Placeholder 3"/>
          <p:cNvSpPr>
            <a:spLocks noGrp="1"/>
          </p:cNvSpPr>
          <p:nvPr>
            <p:ph type="sldNum" sz="quarter" idx="5"/>
          </p:nvPr>
        </p:nvSpPr>
        <p:spPr/>
        <p:txBody>
          <a:bodyPr/>
          <a:lstStyle/>
          <a:p>
            <a:fld id="{C9904886-6DE5-4347-8CF8-0EC7B22CC829}" type="slidenum">
              <a:rPr lang="en-US" smtClean="0"/>
              <a:t>22</a:t>
            </a:fld>
            <a:endParaRPr lang="en-US"/>
          </a:p>
        </p:txBody>
      </p:sp>
    </p:spTree>
    <p:extLst>
      <p:ext uri="{BB962C8B-B14F-4D97-AF65-F5344CB8AC3E}">
        <p14:creationId xmlns:p14="http://schemas.microsoft.com/office/powerpoint/2010/main" val="12527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DA caseworker may be responsible for case initiation;</a:t>
            </a:r>
          </a:p>
          <a:p>
            <a:pPr marL="171450" indent="-171450">
              <a:buFont typeface="Arial" panose="020B0604020202020204" pitchFamily="34" charset="0"/>
              <a:buChar char="•"/>
            </a:pPr>
            <a:r>
              <a:rPr lang="en-US" dirty="0"/>
              <a:t>a DCFS caseworker will handle locating the noncustodial parent;</a:t>
            </a:r>
          </a:p>
          <a:p>
            <a:pPr marL="171450" indent="-171450">
              <a:buFont typeface="Arial" panose="020B0604020202020204" pitchFamily="34" charset="0"/>
              <a:buChar char="•"/>
            </a:pPr>
            <a:r>
              <a:rPr lang="en-US" dirty="0"/>
              <a:t>the DA caseworker may assist with establishing the support order; and</a:t>
            </a:r>
          </a:p>
          <a:p>
            <a:pPr marL="171450" indent="-171450">
              <a:buFont typeface="Arial" panose="020B0604020202020204" pitchFamily="34" charset="0"/>
              <a:buChar char="•"/>
            </a:pPr>
            <a:r>
              <a:rPr lang="en-US" dirty="0"/>
              <a:t>the DCFS caseworker will be responsible for enforcement.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Note that QA is not their only job duty</a:t>
            </a:r>
          </a:p>
        </p:txBody>
      </p:sp>
      <p:sp>
        <p:nvSpPr>
          <p:cNvPr id="4" name="Slide Number Placeholder 3"/>
          <p:cNvSpPr>
            <a:spLocks noGrp="1"/>
          </p:cNvSpPr>
          <p:nvPr>
            <p:ph type="sldNum" sz="quarter" idx="5"/>
          </p:nvPr>
        </p:nvSpPr>
        <p:spPr/>
        <p:txBody>
          <a:bodyPr/>
          <a:lstStyle/>
          <a:p>
            <a:fld id="{C9904886-6DE5-4347-8CF8-0EC7B22CC829}" type="slidenum">
              <a:rPr lang="en-US" smtClean="0"/>
              <a:t>23</a:t>
            </a:fld>
            <a:endParaRPr lang="en-US"/>
          </a:p>
        </p:txBody>
      </p:sp>
    </p:spTree>
    <p:extLst>
      <p:ext uri="{BB962C8B-B14F-4D97-AF65-F5344CB8AC3E}">
        <p14:creationId xmlns:p14="http://schemas.microsoft.com/office/powerpoint/2010/main" val="294436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5B813-2247-4EDD-9861-2CA12971AC11}"/>
              </a:ext>
            </a:extLst>
          </p:cNvPr>
          <p:cNvSpPr>
            <a:spLocks noGrp="1"/>
          </p:cNvSpPr>
          <p:nvPr>
            <p:ph type="dt" sz="half" idx="10"/>
          </p:nvPr>
        </p:nvSpPr>
        <p:spPr/>
        <p:txBody>
          <a:bodyPr/>
          <a:lstStyle/>
          <a:p>
            <a:fld id="{4A5EE37E-863A-476D-8355-2EDD05FD598F}" type="datetimeFigureOut">
              <a:rPr lang="en-US" smtClean="0"/>
              <a:t>3/4/2026</a:t>
            </a:fld>
            <a:endParaRPr lang="en-US"/>
          </a:p>
        </p:txBody>
      </p:sp>
      <p:sp>
        <p:nvSpPr>
          <p:cNvPr id="3" name="Footer Placeholder 2">
            <a:extLst>
              <a:ext uri="{FF2B5EF4-FFF2-40B4-BE49-F238E27FC236}">
                <a16:creationId xmlns:a16="http://schemas.microsoft.com/office/drawing/2014/main" id="{C247AD96-07C9-4F12-9BBC-C766693CB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745B61-0624-4A55-B5DA-E11E8456CA3C}"/>
              </a:ext>
            </a:extLst>
          </p:cNvPr>
          <p:cNvSpPr>
            <a:spLocks noGrp="1"/>
          </p:cNvSpPr>
          <p:nvPr>
            <p:ph type="sldNum" sz="quarter" idx="12"/>
          </p:nvPr>
        </p:nvSpPr>
        <p:spPr/>
        <p:txBody>
          <a:bodyPr/>
          <a:lstStyle/>
          <a:p>
            <a:fld id="{5072B560-003D-4214-9335-4C0B8436071E}" type="slidenum">
              <a:rPr lang="en-US" smtClean="0"/>
              <a:t>‹#›</a:t>
            </a:fld>
            <a:endParaRPr lang="en-US"/>
          </a:p>
        </p:txBody>
      </p:sp>
      <p:sp>
        <p:nvSpPr>
          <p:cNvPr id="10" name="Text Placeholder 9">
            <a:extLst>
              <a:ext uri="{FF2B5EF4-FFF2-40B4-BE49-F238E27FC236}">
                <a16:creationId xmlns:a16="http://schemas.microsoft.com/office/drawing/2014/main" id="{BB7C0C17-B9E5-4747-98F4-F8498181414A}"/>
              </a:ext>
            </a:extLst>
          </p:cNvPr>
          <p:cNvSpPr>
            <a:spLocks noGrp="1"/>
          </p:cNvSpPr>
          <p:nvPr>
            <p:ph type="body" sz="quarter" idx="13" hasCustomPrompt="1"/>
          </p:nvPr>
        </p:nvSpPr>
        <p:spPr>
          <a:xfrm>
            <a:off x="3789118" y="4518514"/>
            <a:ext cx="4229100" cy="835025"/>
          </a:xfrm>
          <a:prstGeom prst="rect">
            <a:avLst/>
          </a:prstGeom>
        </p:spPr>
        <p:txBody>
          <a:bodyP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402552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CCA8-3DEB-4864-97A5-C5BFA5B987A1}"/>
              </a:ext>
            </a:extLst>
          </p:cNvPr>
          <p:cNvSpPr>
            <a:spLocks noGrp="1"/>
          </p:cNvSpPr>
          <p:nvPr>
            <p:ph type="ctrTitle" hasCustomPrompt="1"/>
          </p:nvPr>
        </p:nvSpPr>
        <p:spPr>
          <a:xfrm>
            <a:off x="1524000" y="1160732"/>
            <a:ext cx="9144000" cy="878935"/>
          </a:xfr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8910C482-42C1-414D-B5CF-0A003D0EAD7E}"/>
              </a:ext>
            </a:extLst>
          </p:cNvPr>
          <p:cNvSpPr>
            <a:spLocks noGrp="1"/>
          </p:cNvSpPr>
          <p:nvPr>
            <p:ph type="subTitle" idx="1"/>
          </p:nvPr>
        </p:nvSpPr>
        <p:spPr>
          <a:xfrm>
            <a:off x="1524000" y="2225414"/>
            <a:ext cx="9144000" cy="1655762"/>
          </a:xfrm>
        </p:spPr>
        <p:txBody>
          <a:bodyPr/>
          <a:lstStyle>
            <a:lvl1pPr marL="0" indent="0" algn="ctr">
              <a:buNone/>
              <a:defRPr sz="24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F812684-4573-466B-9357-32BB1699C571}"/>
              </a:ext>
            </a:extLst>
          </p:cNvPr>
          <p:cNvSpPr>
            <a:spLocks noGrp="1"/>
          </p:cNvSpPr>
          <p:nvPr>
            <p:ph type="dt" sz="half" idx="10"/>
          </p:nvPr>
        </p:nvSpPr>
        <p:spPr/>
        <p:txBody>
          <a:bodyPr/>
          <a:lstStyle/>
          <a:p>
            <a:fld id="{F2706836-441F-4B5C-80D5-1189D63C15C7}" type="datetimeFigureOut">
              <a:rPr lang="en-US" smtClean="0"/>
              <a:t>3/4/2026</a:t>
            </a:fld>
            <a:endParaRPr lang="en-US"/>
          </a:p>
        </p:txBody>
      </p:sp>
      <p:sp>
        <p:nvSpPr>
          <p:cNvPr id="5" name="Footer Placeholder 4">
            <a:extLst>
              <a:ext uri="{FF2B5EF4-FFF2-40B4-BE49-F238E27FC236}">
                <a16:creationId xmlns:a16="http://schemas.microsoft.com/office/drawing/2014/main" id="{141EB2F7-5BB2-49F1-A1E7-688981476E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5F3F9A-EF6F-4DBD-B43D-915C480AFC79}"/>
              </a:ext>
            </a:extLst>
          </p:cNvPr>
          <p:cNvSpPr>
            <a:spLocks noGrp="1"/>
          </p:cNvSpPr>
          <p:nvPr>
            <p:ph type="sldNum" sz="quarter" idx="12"/>
          </p:nvPr>
        </p:nvSpPr>
        <p:spPr/>
        <p:txBody>
          <a:bodyPr/>
          <a:lstStyle/>
          <a:p>
            <a:fld id="{0C1A023D-CEC3-4512-A982-6E65CF70BC28}" type="slidenum">
              <a:rPr lang="en-US" smtClean="0"/>
              <a:t>‹#›</a:t>
            </a:fld>
            <a:endParaRPr lang="en-US" dirty="0"/>
          </a:p>
        </p:txBody>
      </p:sp>
    </p:spTree>
    <p:extLst>
      <p:ext uri="{BB962C8B-B14F-4D97-AF65-F5344CB8AC3E}">
        <p14:creationId xmlns:p14="http://schemas.microsoft.com/office/powerpoint/2010/main" val="353598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860C-6241-4D1B-883E-99578DBE77D1}"/>
              </a:ext>
            </a:extLst>
          </p:cNvPr>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673F01E2-D57E-4016-9918-05F9E091529E}"/>
              </a:ext>
            </a:extLst>
          </p:cNvPr>
          <p:cNvSpPr>
            <a:spLocks noGrp="1"/>
          </p:cNvSpPr>
          <p:nvPr>
            <p:ph idx="1"/>
          </p:nvPr>
        </p:nvSpPr>
        <p:spPr/>
        <p:txBody>
          <a:bodyPr/>
          <a:lstStyle>
            <a:lvl2pPr>
              <a:defRPr>
                <a:solidFill>
                  <a:srgbClr val="00B0F0"/>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F303C2-BE64-4E58-AF1B-FEC7A0ADCE75}"/>
              </a:ext>
            </a:extLst>
          </p:cNvPr>
          <p:cNvSpPr>
            <a:spLocks noGrp="1"/>
          </p:cNvSpPr>
          <p:nvPr>
            <p:ph type="dt" sz="half" idx="10"/>
          </p:nvPr>
        </p:nvSpPr>
        <p:spPr/>
        <p:txBody>
          <a:bodyPr/>
          <a:lstStyle/>
          <a:p>
            <a:fld id="{F2706836-441F-4B5C-80D5-1189D63C15C7}" type="datetimeFigureOut">
              <a:rPr lang="en-US" smtClean="0"/>
              <a:t>3/4/2026</a:t>
            </a:fld>
            <a:endParaRPr lang="en-US"/>
          </a:p>
        </p:txBody>
      </p:sp>
      <p:sp>
        <p:nvSpPr>
          <p:cNvPr id="5" name="Footer Placeholder 4">
            <a:extLst>
              <a:ext uri="{FF2B5EF4-FFF2-40B4-BE49-F238E27FC236}">
                <a16:creationId xmlns:a16="http://schemas.microsoft.com/office/drawing/2014/main" id="{1E4D9877-4A25-4215-9CA0-9F875D064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0B5BA-10AA-42D1-8999-A1C938B0D4AC}"/>
              </a:ext>
            </a:extLst>
          </p:cNvPr>
          <p:cNvSpPr>
            <a:spLocks noGrp="1"/>
          </p:cNvSpPr>
          <p:nvPr>
            <p:ph type="sldNum" sz="quarter" idx="12"/>
          </p:nvPr>
        </p:nvSpPr>
        <p:spPr/>
        <p:txBody>
          <a:bodyPr/>
          <a:lstStyle/>
          <a:p>
            <a:fld id="{0C1A023D-CEC3-4512-A982-6E65CF70BC28}" type="slidenum">
              <a:rPr lang="en-US" smtClean="0"/>
              <a:t>‹#›</a:t>
            </a:fld>
            <a:endParaRPr lang="en-US"/>
          </a:p>
        </p:txBody>
      </p:sp>
    </p:spTree>
    <p:extLst>
      <p:ext uri="{BB962C8B-B14F-4D97-AF65-F5344CB8AC3E}">
        <p14:creationId xmlns:p14="http://schemas.microsoft.com/office/powerpoint/2010/main" val="421971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E79F-266B-4443-A4D6-52251F2D8B5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EC0B6E-DDAA-4F17-9AFF-708A8416FB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D43AA-32DA-4390-8228-A905A4ADFA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7BF9C-6AAE-4D48-A2B7-BB773BAC54BE}"/>
              </a:ext>
            </a:extLst>
          </p:cNvPr>
          <p:cNvSpPr>
            <a:spLocks noGrp="1"/>
          </p:cNvSpPr>
          <p:nvPr>
            <p:ph type="dt" sz="half" idx="10"/>
          </p:nvPr>
        </p:nvSpPr>
        <p:spPr/>
        <p:txBody>
          <a:bodyPr/>
          <a:lstStyle/>
          <a:p>
            <a:fld id="{2A3A06CF-6950-4003-B75B-4CEF7FED6707}" type="datetimeFigureOut">
              <a:rPr lang="en-US" smtClean="0"/>
              <a:t>3/4/2026</a:t>
            </a:fld>
            <a:endParaRPr lang="en-US"/>
          </a:p>
        </p:txBody>
      </p:sp>
      <p:sp>
        <p:nvSpPr>
          <p:cNvPr id="6" name="Footer Placeholder 5">
            <a:extLst>
              <a:ext uri="{FF2B5EF4-FFF2-40B4-BE49-F238E27FC236}">
                <a16:creationId xmlns:a16="http://schemas.microsoft.com/office/drawing/2014/main" id="{1DDE628A-1283-4E5A-8B17-A698B28D8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60955-1EDE-4364-BDBD-30AD8286F5BE}"/>
              </a:ext>
            </a:extLst>
          </p:cNvPr>
          <p:cNvSpPr>
            <a:spLocks noGrp="1"/>
          </p:cNvSpPr>
          <p:nvPr>
            <p:ph type="sldNum" sz="quarter" idx="12"/>
          </p:nvPr>
        </p:nvSpPr>
        <p:spPr/>
        <p:txBody>
          <a:bodyPr/>
          <a:lstStyle/>
          <a:p>
            <a:fld id="{4B3B8F24-CA1A-45FF-836F-303D95498CF7}" type="slidenum">
              <a:rPr lang="en-US" smtClean="0"/>
              <a:t>‹#›</a:t>
            </a:fld>
            <a:endParaRPr lang="en-US"/>
          </a:p>
        </p:txBody>
      </p:sp>
    </p:spTree>
    <p:extLst>
      <p:ext uri="{BB962C8B-B14F-4D97-AF65-F5344CB8AC3E}">
        <p14:creationId xmlns:p14="http://schemas.microsoft.com/office/powerpoint/2010/main" val="106372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89441D-FEAD-40EC-B28C-BB2699700975}"/>
              </a:ext>
            </a:extLst>
          </p:cNvPr>
          <p:cNvSpPr>
            <a:spLocks noGrp="1"/>
          </p:cNvSpPr>
          <p:nvPr>
            <p:ph type="dt" sz="half" idx="10"/>
          </p:nvPr>
        </p:nvSpPr>
        <p:spPr/>
        <p:txBody>
          <a:bodyPr/>
          <a:lstStyle/>
          <a:p>
            <a:fld id="{F2706836-441F-4B5C-80D5-1189D63C15C7}" type="datetimeFigureOut">
              <a:rPr lang="en-US" smtClean="0"/>
              <a:t>3/4/2026</a:t>
            </a:fld>
            <a:endParaRPr lang="en-US"/>
          </a:p>
        </p:txBody>
      </p:sp>
      <p:sp>
        <p:nvSpPr>
          <p:cNvPr id="4" name="Footer Placeholder 3">
            <a:extLst>
              <a:ext uri="{FF2B5EF4-FFF2-40B4-BE49-F238E27FC236}">
                <a16:creationId xmlns:a16="http://schemas.microsoft.com/office/drawing/2014/main" id="{F0786E9F-D1B8-46E7-A05D-1206AB174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7BA6D-FB49-4D28-8FBA-A53C435C2693}"/>
              </a:ext>
            </a:extLst>
          </p:cNvPr>
          <p:cNvSpPr>
            <a:spLocks noGrp="1"/>
          </p:cNvSpPr>
          <p:nvPr>
            <p:ph type="sldNum" sz="quarter" idx="12"/>
          </p:nvPr>
        </p:nvSpPr>
        <p:spPr/>
        <p:txBody>
          <a:bodyPr/>
          <a:lstStyle/>
          <a:p>
            <a:fld id="{0C1A023D-CEC3-4512-A982-6E65CF70BC28}" type="slidenum">
              <a:rPr lang="en-US" smtClean="0"/>
              <a:t>‹#›</a:t>
            </a:fld>
            <a:endParaRPr lang="en-US"/>
          </a:p>
        </p:txBody>
      </p:sp>
      <p:cxnSp>
        <p:nvCxnSpPr>
          <p:cNvPr id="8" name="Straight Connector 7">
            <a:extLst>
              <a:ext uri="{FF2B5EF4-FFF2-40B4-BE49-F238E27FC236}">
                <a16:creationId xmlns:a16="http://schemas.microsoft.com/office/drawing/2014/main" id="{1A28501B-CC65-47EF-80E4-7AC1FA76806C}"/>
              </a:ext>
            </a:extLst>
          </p:cNvPr>
          <p:cNvCxnSpPr>
            <a:cxnSpLocks/>
          </p:cNvCxnSpPr>
          <p:nvPr/>
        </p:nvCxnSpPr>
        <p:spPr>
          <a:xfrm>
            <a:off x="5211472" y="1801034"/>
            <a:ext cx="0" cy="29084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4F6B1372-FD0E-45AB-A15B-F789DEA22126}"/>
              </a:ext>
            </a:extLst>
          </p:cNvPr>
          <p:cNvSpPr>
            <a:spLocks noGrp="1"/>
          </p:cNvSpPr>
          <p:nvPr>
            <p:ph type="pic" sz="quarter" idx="13"/>
          </p:nvPr>
        </p:nvSpPr>
        <p:spPr>
          <a:xfrm>
            <a:off x="1996752" y="1912776"/>
            <a:ext cx="2948311" cy="2668556"/>
          </a:xfrm>
        </p:spPr>
        <p:txBody>
          <a:bodyPr/>
          <a:lstStyle>
            <a:lvl1pPr marL="0" indent="0">
              <a:buNone/>
              <a:defRPr/>
            </a:lvl1pPr>
          </a:lstStyle>
          <a:p>
            <a:endParaRPr lang="en-US" dirty="0"/>
          </a:p>
        </p:txBody>
      </p:sp>
      <p:sp>
        <p:nvSpPr>
          <p:cNvPr id="13" name="Text Placeholder 12">
            <a:extLst>
              <a:ext uri="{FF2B5EF4-FFF2-40B4-BE49-F238E27FC236}">
                <a16:creationId xmlns:a16="http://schemas.microsoft.com/office/drawing/2014/main" id="{962279BD-7BD2-40B5-8E1B-09307C5035A8}"/>
              </a:ext>
            </a:extLst>
          </p:cNvPr>
          <p:cNvSpPr>
            <a:spLocks noGrp="1"/>
          </p:cNvSpPr>
          <p:nvPr>
            <p:ph type="body" sz="quarter" idx="14" hasCustomPrompt="1"/>
          </p:nvPr>
        </p:nvSpPr>
        <p:spPr>
          <a:xfrm>
            <a:off x="5505450" y="1912938"/>
            <a:ext cx="4244975" cy="2668587"/>
          </a:xfrm>
        </p:spPr>
        <p:txBody>
          <a:bodyPr/>
          <a:lstStyle>
            <a:lvl1pPr marL="0" indent="0">
              <a:buFontTx/>
              <a:buNone/>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US" dirty="0"/>
              <a:t>Instructor Name</a:t>
            </a:r>
          </a:p>
          <a:p>
            <a:pPr lvl="1"/>
            <a:r>
              <a:rPr lang="en-US" dirty="0"/>
              <a:t>Position</a:t>
            </a:r>
          </a:p>
          <a:p>
            <a:pPr lvl="2"/>
            <a:r>
              <a:rPr lang="en-US" dirty="0"/>
              <a:t>Email Address</a:t>
            </a:r>
          </a:p>
          <a:p>
            <a:pPr lvl="3"/>
            <a:r>
              <a:rPr lang="en-US" dirty="0"/>
              <a:t>Phone Number</a:t>
            </a:r>
          </a:p>
        </p:txBody>
      </p:sp>
    </p:spTree>
    <p:extLst>
      <p:ext uri="{BB962C8B-B14F-4D97-AF65-F5344CB8AC3E}">
        <p14:creationId xmlns:p14="http://schemas.microsoft.com/office/powerpoint/2010/main" val="256987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44F5-3826-4515-A9D8-8107EB5E7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63DBB-8A35-48E5-8BFB-E78FF4557D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C41-C5B6-40F9-B3C9-163628F8CF57}"/>
              </a:ext>
            </a:extLst>
          </p:cNvPr>
          <p:cNvSpPr>
            <a:spLocks noGrp="1"/>
          </p:cNvSpPr>
          <p:nvPr>
            <p:ph type="dt" sz="half" idx="10"/>
          </p:nvPr>
        </p:nvSpPr>
        <p:spPr/>
        <p:txBody>
          <a:bodyPr/>
          <a:lstStyle/>
          <a:p>
            <a:fld id="{2A3A06CF-6950-4003-B75B-4CEF7FED6707}" type="datetimeFigureOut">
              <a:rPr lang="en-US" smtClean="0"/>
              <a:t>3/4/2026</a:t>
            </a:fld>
            <a:endParaRPr lang="en-US"/>
          </a:p>
        </p:txBody>
      </p:sp>
      <p:sp>
        <p:nvSpPr>
          <p:cNvPr id="5" name="Footer Placeholder 4">
            <a:extLst>
              <a:ext uri="{FF2B5EF4-FFF2-40B4-BE49-F238E27FC236}">
                <a16:creationId xmlns:a16="http://schemas.microsoft.com/office/drawing/2014/main" id="{C15DF62C-C9B0-4E92-8EC3-BD84CE31F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0C000-71D7-4D3F-B904-EAD6DF75E625}"/>
              </a:ext>
            </a:extLst>
          </p:cNvPr>
          <p:cNvSpPr>
            <a:spLocks noGrp="1"/>
          </p:cNvSpPr>
          <p:nvPr>
            <p:ph type="sldNum" sz="quarter" idx="12"/>
          </p:nvPr>
        </p:nvSpPr>
        <p:spPr/>
        <p:txBody>
          <a:bodyPr/>
          <a:lstStyle/>
          <a:p>
            <a:fld id="{4B3B8F24-CA1A-45FF-836F-303D95498CF7}" type="slidenum">
              <a:rPr lang="en-US" smtClean="0"/>
              <a:t>‹#›</a:t>
            </a:fld>
            <a:endParaRPr lang="en-US"/>
          </a:p>
        </p:txBody>
      </p:sp>
    </p:spTree>
    <p:extLst>
      <p:ext uri="{BB962C8B-B14F-4D97-AF65-F5344CB8AC3E}">
        <p14:creationId xmlns:p14="http://schemas.microsoft.com/office/powerpoint/2010/main" val="274200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E79F-266B-4443-A4D6-52251F2D8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C0B6E-DDAA-4F17-9AFF-708A8416FB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D43AA-32DA-4390-8228-A905A4ADFA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7BF9C-6AAE-4D48-A2B7-BB773BAC54BE}"/>
              </a:ext>
            </a:extLst>
          </p:cNvPr>
          <p:cNvSpPr>
            <a:spLocks noGrp="1"/>
          </p:cNvSpPr>
          <p:nvPr>
            <p:ph type="dt" sz="half" idx="10"/>
          </p:nvPr>
        </p:nvSpPr>
        <p:spPr/>
        <p:txBody>
          <a:bodyPr/>
          <a:lstStyle/>
          <a:p>
            <a:fld id="{2A3A06CF-6950-4003-B75B-4CEF7FED6707}" type="datetimeFigureOut">
              <a:rPr lang="en-US" smtClean="0"/>
              <a:t>3/4/2026</a:t>
            </a:fld>
            <a:endParaRPr lang="en-US"/>
          </a:p>
        </p:txBody>
      </p:sp>
      <p:sp>
        <p:nvSpPr>
          <p:cNvPr id="6" name="Footer Placeholder 5">
            <a:extLst>
              <a:ext uri="{FF2B5EF4-FFF2-40B4-BE49-F238E27FC236}">
                <a16:creationId xmlns:a16="http://schemas.microsoft.com/office/drawing/2014/main" id="{1DDE628A-1283-4E5A-8B17-A698B28D8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60955-1EDE-4364-BDBD-30AD8286F5BE}"/>
              </a:ext>
            </a:extLst>
          </p:cNvPr>
          <p:cNvSpPr>
            <a:spLocks noGrp="1"/>
          </p:cNvSpPr>
          <p:nvPr>
            <p:ph type="sldNum" sz="quarter" idx="12"/>
          </p:nvPr>
        </p:nvSpPr>
        <p:spPr/>
        <p:txBody>
          <a:bodyPr/>
          <a:lstStyle/>
          <a:p>
            <a:fld id="{4B3B8F24-CA1A-45FF-836F-303D95498CF7}" type="slidenum">
              <a:rPr lang="en-US" smtClean="0"/>
              <a:t>‹#›</a:t>
            </a:fld>
            <a:endParaRPr lang="en-US"/>
          </a:p>
        </p:txBody>
      </p:sp>
    </p:spTree>
    <p:extLst>
      <p:ext uri="{BB962C8B-B14F-4D97-AF65-F5344CB8AC3E}">
        <p14:creationId xmlns:p14="http://schemas.microsoft.com/office/powerpoint/2010/main" val="199426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E88A-5691-4BCE-AB93-743E9CD419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C1D24-5748-4865-912A-9FCFA117C9EB}"/>
              </a:ext>
            </a:extLst>
          </p:cNvPr>
          <p:cNvSpPr>
            <a:spLocks noGrp="1"/>
          </p:cNvSpPr>
          <p:nvPr>
            <p:ph type="dt" sz="half" idx="10"/>
          </p:nvPr>
        </p:nvSpPr>
        <p:spPr/>
        <p:txBody>
          <a:bodyPr/>
          <a:lstStyle/>
          <a:p>
            <a:fld id="{2A3A06CF-6950-4003-B75B-4CEF7FED6707}" type="datetimeFigureOut">
              <a:rPr lang="en-US" smtClean="0"/>
              <a:t>3/4/2026</a:t>
            </a:fld>
            <a:endParaRPr lang="en-US"/>
          </a:p>
        </p:txBody>
      </p:sp>
      <p:sp>
        <p:nvSpPr>
          <p:cNvPr id="4" name="Footer Placeholder 3">
            <a:extLst>
              <a:ext uri="{FF2B5EF4-FFF2-40B4-BE49-F238E27FC236}">
                <a16:creationId xmlns:a16="http://schemas.microsoft.com/office/drawing/2014/main" id="{ADE3D485-2106-4D51-9EF2-2657AC5AFF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872B6-DC4F-4972-BB0E-5766AB87F70E}"/>
              </a:ext>
            </a:extLst>
          </p:cNvPr>
          <p:cNvSpPr>
            <a:spLocks noGrp="1"/>
          </p:cNvSpPr>
          <p:nvPr>
            <p:ph type="sldNum" sz="quarter" idx="12"/>
          </p:nvPr>
        </p:nvSpPr>
        <p:spPr/>
        <p:txBody>
          <a:bodyPr/>
          <a:lstStyle/>
          <a:p>
            <a:fld id="{4B3B8F24-CA1A-45FF-836F-303D95498CF7}" type="slidenum">
              <a:rPr lang="en-US" smtClean="0"/>
              <a:t>‹#›</a:t>
            </a:fld>
            <a:endParaRPr lang="en-US"/>
          </a:p>
        </p:txBody>
      </p:sp>
    </p:spTree>
    <p:extLst>
      <p:ext uri="{BB962C8B-B14F-4D97-AF65-F5344CB8AC3E}">
        <p14:creationId xmlns:p14="http://schemas.microsoft.com/office/powerpoint/2010/main" val="40455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C974F-AFB4-4891-9982-CD59C1079B5E}"/>
              </a:ext>
            </a:extLst>
          </p:cNvPr>
          <p:cNvSpPr>
            <a:spLocks noGrp="1"/>
          </p:cNvSpPr>
          <p:nvPr>
            <p:ph type="dt" sz="half" idx="10"/>
          </p:nvPr>
        </p:nvSpPr>
        <p:spPr/>
        <p:txBody>
          <a:bodyPr/>
          <a:lstStyle/>
          <a:p>
            <a:fld id="{2A3A06CF-6950-4003-B75B-4CEF7FED6707}" type="datetimeFigureOut">
              <a:rPr lang="en-US" smtClean="0"/>
              <a:t>3/4/2026</a:t>
            </a:fld>
            <a:endParaRPr lang="en-US" dirty="0"/>
          </a:p>
        </p:txBody>
      </p:sp>
      <p:sp>
        <p:nvSpPr>
          <p:cNvPr id="3" name="Footer Placeholder 2">
            <a:extLst>
              <a:ext uri="{FF2B5EF4-FFF2-40B4-BE49-F238E27FC236}">
                <a16:creationId xmlns:a16="http://schemas.microsoft.com/office/drawing/2014/main" id="{8B02876E-1982-492D-A1D1-449B247A02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E788D-9ED6-401B-AAA2-BAE66A7638BC}"/>
              </a:ext>
            </a:extLst>
          </p:cNvPr>
          <p:cNvSpPr>
            <a:spLocks noGrp="1"/>
          </p:cNvSpPr>
          <p:nvPr>
            <p:ph type="sldNum" sz="quarter" idx="12"/>
          </p:nvPr>
        </p:nvSpPr>
        <p:spPr/>
        <p:txBody>
          <a:bodyPr/>
          <a:lstStyle/>
          <a:p>
            <a:fld id="{4B3B8F24-CA1A-45FF-836F-303D95498CF7}" type="slidenum">
              <a:rPr lang="en-US" smtClean="0"/>
              <a:t>‹#›</a:t>
            </a:fld>
            <a:endParaRPr lang="en-US"/>
          </a:p>
        </p:txBody>
      </p:sp>
    </p:spTree>
    <p:extLst>
      <p:ext uri="{BB962C8B-B14F-4D97-AF65-F5344CB8AC3E}">
        <p14:creationId xmlns:p14="http://schemas.microsoft.com/office/powerpoint/2010/main" val="394969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6B131D-32BC-4E27-A4FA-7A733C6EC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EE37E-863A-476D-8355-2EDD05FD598F}" type="datetimeFigureOut">
              <a:rPr lang="en-US" smtClean="0"/>
              <a:t>3/4/2026</a:t>
            </a:fld>
            <a:endParaRPr lang="en-US"/>
          </a:p>
        </p:txBody>
      </p:sp>
      <p:sp>
        <p:nvSpPr>
          <p:cNvPr id="5" name="Footer Placeholder 4">
            <a:extLst>
              <a:ext uri="{FF2B5EF4-FFF2-40B4-BE49-F238E27FC236}">
                <a16:creationId xmlns:a16="http://schemas.microsoft.com/office/drawing/2014/main" id="{50975266-8EA1-492C-8050-2B73077F8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9E5DD-AFC2-4DEF-B158-D3791906A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2B560-003D-4214-9335-4C0B8436071E}" type="slidenum">
              <a:rPr lang="en-US" smtClean="0"/>
              <a:t>‹#›</a:t>
            </a:fld>
            <a:endParaRPr lang="en-US"/>
          </a:p>
        </p:txBody>
      </p:sp>
    </p:spTree>
    <p:extLst>
      <p:ext uri="{BB962C8B-B14F-4D97-AF65-F5344CB8AC3E}">
        <p14:creationId xmlns:p14="http://schemas.microsoft.com/office/powerpoint/2010/main" val="225210835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BBC8C-1628-43E4-B815-F3471C48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777F28-AE03-4A56-A125-D25777230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2474E40-19B0-4B1D-9271-9768193FD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06836-441F-4B5C-80D5-1189D63C15C7}" type="datetimeFigureOut">
              <a:rPr lang="en-US" smtClean="0"/>
              <a:t>3/4/2026</a:t>
            </a:fld>
            <a:endParaRPr lang="en-US"/>
          </a:p>
        </p:txBody>
      </p:sp>
      <p:sp>
        <p:nvSpPr>
          <p:cNvPr id="5" name="Footer Placeholder 4">
            <a:extLst>
              <a:ext uri="{FF2B5EF4-FFF2-40B4-BE49-F238E27FC236}">
                <a16:creationId xmlns:a16="http://schemas.microsoft.com/office/drawing/2014/main" id="{9C99B1BD-CD23-4051-A276-9493FCE5D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5A64EE-A49B-4D66-A0FA-996A97972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A023D-CEC3-4512-A982-6E65CF70BC28}" type="slidenum">
              <a:rPr lang="en-US" smtClean="0"/>
              <a:t>‹#›</a:t>
            </a:fld>
            <a:endParaRPr lang="en-US"/>
          </a:p>
        </p:txBody>
      </p:sp>
    </p:spTree>
    <p:extLst>
      <p:ext uri="{BB962C8B-B14F-4D97-AF65-F5344CB8AC3E}">
        <p14:creationId xmlns:p14="http://schemas.microsoft.com/office/powerpoint/2010/main" val="1941660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6" r:id="rId3"/>
    <p:sldLayoutId id="2147483667" r:id="rId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B0F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4FF69-F125-4EEB-8CCE-942712FD6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78E4CB1-CED4-4433-8030-3C19E421D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B6EEC1-BE6E-4BC5-9DBD-AE1F3DA3C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06CF-6950-4003-B75B-4CEF7FED6707}" type="datetimeFigureOut">
              <a:rPr lang="en-US" smtClean="0"/>
              <a:t>3/4/2026</a:t>
            </a:fld>
            <a:endParaRPr lang="en-US"/>
          </a:p>
        </p:txBody>
      </p:sp>
      <p:sp>
        <p:nvSpPr>
          <p:cNvPr id="5" name="Footer Placeholder 4">
            <a:extLst>
              <a:ext uri="{FF2B5EF4-FFF2-40B4-BE49-F238E27FC236}">
                <a16:creationId xmlns:a16="http://schemas.microsoft.com/office/drawing/2014/main" id="{018E5731-F48B-455F-A89A-5FD838A49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C32EB3-52C8-40E7-92A5-8F53F174F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B8F24-CA1A-45FF-836F-303D95498CF7}" type="slidenum">
              <a:rPr lang="en-US" smtClean="0"/>
              <a:t>‹#›</a:t>
            </a:fld>
            <a:endParaRPr lang="en-US"/>
          </a:p>
        </p:txBody>
      </p:sp>
    </p:spTree>
    <p:extLst>
      <p:ext uri="{BB962C8B-B14F-4D97-AF65-F5344CB8AC3E}">
        <p14:creationId xmlns:p14="http://schemas.microsoft.com/office/powerpoint/2010/main" val="4176791183"/>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4" r:id="rId3"/>
    <p:sldLayoutId id="2147483675" r:id="rId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kjacobs@lla.l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Renetta.Wells.DCFS@l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E2F9A-3E16-4135-A813-32D88E7E6E0C}"/>
              </a:ext>
            </a:extLst>
          </p:cNvPr>
          <p:cNvSpPr>
            <a:spLocks noGrp="1"/>
          </p:cNvSpPr>
          <p:nvPr>
            <p:ph type="body" sz="quarter" idx="13"/>
          </p:nvPr>
        </p:nvSpPr>
        <p:spPr>
          <a:xfrm>
            <a:off x="3527502" y="4484008"/>
            <a:ext cx="5136995" cy="835025"/>
          </a:xfrm>
        </p:spPr>
        <p:txBody>
          <a:bodyPr/>
          <a:lstStyle/>
          <a:p>
            <a:r>
              <a:rPr lang="en-US" dirty="0"/>
              <a:t>Child Support Enforcement Performance Audit</a:t>
            </a:r>
          </a:p>
          <a:p>
            <a:r>
              <a:rPr lang="en-US" sz="2000" dirty="0"/>
              <a:t>March 4, 2026</a:t>
            </a:r>
          </a:p>
        </p:txBody>
      </p:sp>
    </p:spTree>
    <p:extLst>
      <p:ext uri="{BB962C8B-B14F-4D97-AF65-F5344CB8AC3E}">
        <p14:creationId xmlns:p14="http://schemas.microsoft.com/office/powerpoint/2010/main" val="294262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BDD7-F60F-5C25-2A91-C8335F790142}"/>
              </a:ext>
            </a:extLst>
          </p:cNvPr>
          <p:cNvSpPr>
            <a:spLocks noGrp="1"/>
          </p:cNvSpPr>
          <p:nvPr>
            <p:ph type="title"/>
          </p:nvPr>
        </p:nvSpPr>
        <p:spPr/>
        <p:txBody>
          <a:bodyPr/>
          <a:lstStyle/>
          <a:p>
            <a:r>
              <a:rPr lang="en-US" dirty="0"/>
              <a:t>Audit Recommendation</a:t>
            </a:r>
          </a:p>
        </p:txBody>
      </p:sp>
      <p:sp>
        <p:nvSpPr>
          <p:cNvPr id="3" name="Content Placeholder 2">
            <a:extLst>
              <a:ext uri="{FF2B5EF4-FFF2-40B4-BE49-F238E27FC236}">
                <a16:creationId xmlns:a16="http://schemas.microsoft.com/office/drawing/2014/main" id="{AB2ECC3A-01DA-6C3B-F7FB-8F37B2AF1C66}"/>
              </a:ext>
            </a:extLst>
          </p:cNvPr>
          <p:cNvSpPr>
            <a:spLocks noGrp="1"/>
          </p:cNvSpPr>
          <p:nvPr>
            <p:ph idx="1"/>
          </p:nvPr>
        </p:nvSpPr>
        <p:spPr>
          <a:xfrm>
            <a:off x="761287" y="2628929"/>
            <a:ext cx="10515600" cy="4351338"/>
          </a:xfrm>
        </p:spPr>
        <p:txBody>
          <a:bodyPr/>
          <a:lstStyle/>
          <a:p>
            <a:pPr marL="0" indent="0">
              <a:buNone/>
            </a:pPr>
            <a:r>
              <a:rPr lang="en-US" b="1" dirty="0"/>
              <a:t>Recommendation 1</a:t>
            </a:r>
            <a:r>
              <a:rPr lang="en-US" dirty="0"/>
              <a:t>: DCFS should work with LDH to ensure that all eligible Medicaid cases are appropriately referred to DCFS.</a:t>
            </a:r>
          </a:p>
          <a:p>
            <a:endParaRPr lang="en-US" dirty="0"/>
          </a:p>
        </p:txBody>
      </p:sp>
    </p:spTree>
    <p:extLst>
      <p:ext uri="{BB962C8B-B14F-4D97-AF65-F5344CB8AC3E}">
        <p14:creationId xmlns:p14="http://schemas.microsoft.com/office/powerpoint/2010/main" val="131343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11459-31C2-5CA3-9B3A-FEC7DB349629}"/>
              </a:ext>
            </a:extLst>
          </p:cNvPr>
          <p:cNvSpPr>
            <a:spLocks noGrp="1"/>
          </p:cNvSpPr>
          <p:nvPr>
            <p:ph type="title"/>
          </p:nvPr>
        </p:nvSpPr>
        <p:spPr>
          <a:xfrm>
            <a:off x="581374" y="208714"/>
            <a:ext cx="10515600" cy="1325563"/>
          </a:xfrm>
        </p:spPr>
        <p:txBody>
          <a:bodyPr>
            <a:normAutofit/>
          </a:bodyPr>
          <a:lstStyle/>
          <a:p>
            <a:r>
              <a:rPr lang="en-US" dirty="0"/>
              <a:t>DCFS Response</a:t>
            </a:r>
            <a:br>
              <a:rPr lang="en-US" dirty="0"/>
            </a:br>
            <a:r>
              <a:rPr lang="en-US" sz="3600" dirty="0">
                <a:solidFill>
                  <a:srgbClr val="00B0F0"/>
                </a:solidFill>
              </a:rPr>
              <a:t>Recommendation 1</a:t>
            </a:r>
            <a:endParaRPr lang="en-US" sz="3600" dirty="0"/>
          </a:p>
        </p:txBody>
      </p:sp>
      <p:graphicFrame>
        <p:nvGraphicFramePr>
          <p:cNvPr id="4" name="Content Placeholder 3">
            <a:extLst>
              <a:ext uri="{FF2B5EF4-FFF2-40B4-BE49-F238E27FC236}">
                <a16:creationId xmlns:a16="http://schemas.microsoft.com/office/drawing/2014/main" id="{59F8E067-75FC-5B2E-6ED3-68B041B09B19}"/>
              </a:ext>
            </a:extLst>
          </p:cNvPr>
          <p:cNvGraphicFramePr>
            <a:graphicFrameLocks noGrp="1"/>
          </p:cNvGraphicFramePr>
          <p:nvPr>
            <p:ph idx="1"/>
            <p:extLst>
              <p:ext uri="{D42A27DB-BD31-4B8C-83A1-F6EECF244321}">
                <p14:modId xmlns:p14="http://schemas.microsoft.com/office/powerpoint/2010/main" val="3294247346"/>
              </p:ext>
            </p:extLst>
          </p:nvPr>
        </p:nvGraphicFramePr>
        <p:xfrm>
          <a:off x="581374" y="1878833"/>
          <a:ext cx="9993861" cy="4610449"/>
        </p:xfrm>
        <a:graphic>
          <a:graphicData uri="http://schemas.openxmlformats.org/drawingml/2006/table">
            <a:tbl>
              <a:tblPr>
                <a:tableStyleId>{5C22544A-7EE6-4342-B048-85BDC9FD1C3A}</a:tableStyleId>
              </a:tblPr>
              <a:tblGrid>
                <a:gridCol w="9993861">
                  <a:extLst>
                    <a:ext uri="{9D8B030D-6E8A-4147-A177-3AD203B41FA5}">
                      <a16:colId xmlns:a16="http://schemas.microsoft.com/office/drawing/2014/main" val="2417080092"/>
                    </a:ext>
                  </a:extLst>
                </a:gridCol>
              </a:tblGrid>
              <a:tr h="2544793">
                <a:tc>
                  <a:txBody>
                    <a:bodyPr/>
                    <a:lstStyle/>
                    <a:p>
                      <a:pPr marL="457200" indent="-457200">
                        <a:buFont typeface="Arial" panose="020B0604020202020204" pitchFamily="34" charset="0"/>
                        <a:buChar char="•"/>
                      </a:pPr>
                      <a:r>
                        <a:rPr lang="en-US" sz="2800" dirty="0">
                          <a:solidFill>
                            <a:srgbClr val="00B0F0"/>
                          </a:solidFill>
                        </a:rPr>
                        <a:t>Coordinating with LDH to improve Medicaid referral accuracy and timeliness</a:t>
                      </a:r>
                    </a:p>
                    <a:p>
                      <a:pPr marL="457200" indent="-457200">
                        <a:buFont typeface="Arial" panose="020B0604020202020204" pitchFamily="34" charset="0"/>
                        <a:buChar char="•"/>
                      </a:pPr>
                      <a:endParaRPr lang="en-US" sz="1600" dirty="0">
                        <a:solidFill>
                          <a:srgbClr val="00B0F0"/>
                        </a:solidFill>
                      </a:endParaRPr>
                    </a:p>
                    <a:p>
                      <a:pPr marL="457200" indent="-457200">
                        <a:buFont typeface="Arial" panose="020B0604020202020204" pitchFamily="34" charset="0"/>
                        <a:buChar char="•"/>
                      </a:pPr>
                      <a:r>
                        <a:rPr lang="en-US" sz="2800" dirty="0">
                          <a:solidFill>
                            <a:srgbClr val="00B0F0"/>
                          </a:solidFill>
                        </a:rPr>
                        <a:t>Implementing necessary procedural and system enhancements</a:t>
                      </a:r>
                    </a:p>
                    <a:p>
                      <a:pPr marL="457200" indent="-457200">
                        <a:buFont typeface="Arial" panose="020B0604020202020204" pitchFamily="34" charset="0"/>
                        <a:buChar char="•"/>
                      </a:pPr>
                      <a:endParaRPr lang="en-US" sz="1600" dirty="0">
                        <a:solidFill>
                          <a:srgbClr val="00B0F0"/>
                        </a:solidFill>
                      </a:endParaRPr>
                    </a:p>
                    <a:p>
                      <a:pPr marL="457200" indent="-457200">
                        <a:buFont typeface="Arial" panose="020B0604020202020204" pitchFamily="34" charset="0"/>
                        <a:buChar char="•"/>
                      </a:pPr>
                      <a:r>
                        <a:rPr lang="en-US" sz="2800" dirty="0">
                          <a:solidFill>
                            <a:srgbClr val="00B0F0"/>
                          </a:solidFill>
                        </a:rPr>
                        <a:t>Strengthening interagency referral exchange to ensure federal compliance</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Target completion: </a:t>
                      </a:r>
                      <a:r>
                        <a:rPr lang="en-US" sz="2800" b="1" dirty="0">
                          <a:solidFill>
                            <a:srgbClr val="00B0F0"/>
                          </a:solidFill>
                        </a:rPr>
                        <a:t>July 1, 2026</a:t>
                      </a:r>
                      <a:r>
                        <a:rPr lang="en-US" sz="2800" dirty="0">
                          <a:solidFill>
                            <a:srgbClr val="00B0F0"/>
                          </a:solidFill>
                        </a:rPr>
                        <a:t>                        (full implementation may extend beyond)</a:t>
                      </a:r>
                    </a:p>
                    <a:p>
                      <a:pPr algn="l" fontAlgn="t">
                        <a:buNone/>
                      </a:pPr>
                      <a:endParaRPr lang="en-US" sz="2800" b="0" i="0" u="none" strike="noStrike" dirty="0">
                        <a:solidFill>
                          <a:srgbClr val="00B0F0"/>
                        </a:solidFill>
                        <a:effectLst/>
                        <a:latin typeface="Times New Roman" panose="02020603050405020304" pitchFamily="18" charset="0"/>
                      </a:endParaRPr>
                    </a:p>
                  </a:txBody>
                  <a:tcPr marL="7969" marR="7969" marT="796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402519"/>
                  </a:ext>
                </a:extLst>
              </a:tr>
            </a:tbl>
          </a:graphicData>
        </a:graphic>
      </p:graphicFrame>
    </p:spTree>
    <p:extLst>
      <p:ext uri="{BB962C8B-B14F-4D97-AF65-F5344CB8AC3E}">
        <p14:creationId xmlns:p14="http://schemas.microsoft.com/office/powerpoint/2010/main" val="277756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D37D-941B-8879-1CFA-2F147C1A9514}"/>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F8EECF64-B249-974D-F018-2286B1542255}"/>
              </a:ext>
            </a:extLst>
          </p:cNvPr>
          <p:cNvSpPr>
            <a:spLocks noGrp="1"/>
          </p:cNvSpPr>
          <p:nvPr>
            <p:ph idx="1"/>
          </p:nvPr>
        </p:nvSpPr>
        <p:spPr>
          <a:xfrm>
            <a:off x="455645" y="1464907"/>
            <a:ext cx="10515600" cy="4562767"/>
          </a:xfrm>
        </p:spPr>
        <p:txBody>
          <a:bodyPr>
            <a:normAutofit/>
          </a:bodyPr>
          <a:lstStyle/>
          <a:p>
            <a:pPr marL="0" indent="0">
              <a:buNone/>
            </a:pPr>
            <a:r>
              <a:rPr lang="en-US" dirty="0"/>
              <a:t>DCFS increased the percentage of current child support collected from </a:t>
            </a:r>
            <a:r>
              <a:rPr lang="en-US" b="1" dirty="0"/>
              <a:t>52.3% to 55.8% </a:t>
            </a:r>
            <a:r>
              <a:rPr lang="en-US" dirty="0"/>
              <a:t>from 2020 to 2024. </a:t>
            </a:r>
          </a:p>
          <a:p>
            <a:pPr marL="0" indent="0">
              <a:buNone/>
            </a:pPr>
            <a:endParaRPr lang="en-US" dirty="0"/>
          </a:p>
          <a:p>
            <a:pPr marL="0" indent="0">
              <a:buNone/>
            </a:pPr>
            <a:r>
              <a:rPr lang="en-US" dirty="0"/>
              <a:t>However, Louisiana ranked </a:t>
            </a:r>
            <a:r>
              <a:rPr lang="en-US" b="1" dirty="0"/>
              <a:t>52nd</a:t>
            </a:r>
            <a:r>
              <a:rPr lang="en-US" dirty="0"/>
              <a:t> out of 54 states and territories in the collection of current child support and </a:t>
            </a:r>
            <a:r>
              <a:rPr lang="en-US" b="1" dirty="0"/>
              <a:t>47th</a:t>
            </a:r>
            <a:r>
              <a:rPr lang="en-US" dirty="0"/>
              <a:t> out of 54 states and territories in the collection of past-due child support in 2024.</a:t>
            </a:r>
          </a:p>
          <a:p>
            <a:pPr marL="0" indent="0">
              <a:buNone/>
            </a:pPr>
            <a:endParaRPr lang="en-US" dirty="0"/>
          </a:p>
          <a:p>
            <a:pPr marL="0" indent="0">
              <a:buNone/>
            </a:pPr>
            <a:r>
              <a:rPr lang="en-US" dirty="0"/>
              <a:t>Overall, DCFS collected and distributed </a:t>
            </a:r>
            <a:r>
              <a:rPr lang="en-US" b="1" dirty="0"/>
              <a:t>$2.2 billion </a:t>
            </a:r>
            <a:r>
              <a:rPr lang="en-US" dirty="0"/>
              <a:t>in child support payments during 2020 through 2024.</a:t>
            </a:r>
          </a:p>
        </p:txBody>
      </p:sp>
    </p:spTree>
    <p:extLst>
      <p:ext uri="{BB962C8B-B14F-4D97-AF65-F5344CB8AC3E}">
        <p14:creationId xmlns:p14="http://schemas.microsoft.com/office/powerpoint/2010/main" val="185048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53F5C-8C81-13A9-07B9-23966CDE6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757BA-E163-FB92-CAC7-615C289DD0FA}"/>
              </a:ext>
            </a:extLst>
          </p:cNvPr>
          <p:cNvSpPr>
            <a:spLocks noGrp="1"/>
          </p:cNvSpPr>
          <p:nvPr>
            <p:ph type="title"/>
          </p:nvPr>
        </p:nvSpPr>
        <p:spPr/>
        <p:txBody>
          <a:bodyPr/>
          <a:lstStyle/>
          <a:p>
            <a:r>
              <a:rPr lang="en-US" dirty="0"/>
              <a:t>Audit Results</a:t>
            </a:r>
          </a:p>
        </p:txBody>
      </p:sp>
      <p:pic>
        <p:nvPicPr>
          <p:cNvPr id="5" name="Content Placeholder 4" descr="A screenshot of a computer&#10;&#10;AI-generated content may be incorrect.">
            <a:extLst>
              <a:ext uri="{FF2B5EF4-FFF2-40B4-BE49-F238E27FC236}">
                <a16:creationId xmlns:a16="http://schemas.microsoft.com/office/drawing/2014/main" id="{3E18B21C-39E7-D23A-3E86-9E79D0FA9EA8}"/>
              </a:ext>
            </a:extLst>
          </p:cNvPr>
          <p:cNvPicPr>
            <a:picLocks noGrp="1" noChangeAspect="1"/>
          </p:cNvPicPr>
          <p:nvPr>
            <p:ph idx="1"/>
          </p:nvPr>
        </p:nvPicPr>
        <p:blipFill>
          <a:blip r:embed="rId2"/>
          <a:stretch>
            <a:fillRect/>
          </a:stretch>
        </p:blipFill>
        <p:spPr>
          <a:xfrm>
            <a:off x="485063" y="1612094"/>
            <a:ext cx="10691809" cy="2875930"/>
          </a:xfrm>
          <a:prstGeom prst="rect">
            <a:avLst/>
          </a:prstGeom>
        </p:spPr>
      </p:pic>
    </p:spTree>
    <p:extLst>
      <p:ext uri="{BB962C8B-B14F-4D97-AF65-F5344CB8AC3E}">
        <p14:creationId xmlns:p14="http://schemas.microsoft.com/office/powerpoint/2010/main" val="221758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4FCA8-B192-AAEB-EC67-9C08E6EE8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7A5DF-21D6-FBB8-0AFF-3B30069EC0A1}"/>
              </a:ext>
            </a:extLst>
          </p:cNvPr>
          <p:cNvSpPr>
            <a:spLocks noGrp="1"/>
          </p:cNvSpPr>
          <p:nvPr>
            <p:ph type="title"/>
          </p:nvPr>
        </p:nvSpPr>
        <p:spPr/>
        <p:txBody>
          <a:bodyPr/>
          <a:lstStyle/>
          <a:p>
            <a:r>
              <a:rPr lang="en-US" dirty="0"/>
              <a:t>Audit Results</a:t>
            </a:r>
          </a:p>
        </p:txBody>
      </p:sp>
      <p:pic>
        <p:nvPicPr>
          <p:cNvPr id="7" name="Picture 6" descr="Table&#10;&#10;AI-generated content may be incorrect.">
            <a:extLst>
              <a:ext uri="{FF2B5EF4-FFF2-40B4-BE49-F238E27FC236}">
                <a16:creationId xmlns:a16="http://schemas.microsoft.com/office/drawing/2014/main" id="{57D910EB-B12B-0FC6-E5CE-40B3D2FB360B}"/>
              </a:ext>
            </a:extLst>
          </p:cNvPr>
          <p:cNvPicPr>
            <a:picLocks noChangeAspect="1"/>
          </p:cNvPicPr>
          <p:nvPr/>
        </p:nvPicPr>
        <p:blipFill>
          <a:blip r:embed="rId2"/>
          <a:stretch>
            <a:fillRect/>
          </a:stretch>
        </p:blipFill>
        <p:spPr>
          <a:xfrm>
            <a:off x="750951" y="1608427"/>
            <a:ext cx="10324669" cy="2972904"/>
          </a:xfrm>
          <a:prstGeom prst="rect">
            <a:avLst/>
          </a:prstGeom>
        </p:spPr>
      </p:pic>
    </p:spTree>
    <p:extLst>
      <p:ext uri="{BB962C8B-B14F-4D97-AF65-F5344CB8AC3E}">
        <p14:creationId xmlns:p14="http://schemas.microsoft.com/office/powerpoint/2010/main" val="79135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0CC2-ACBF-23C6-994F-D81FE0CA1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FAEAA-EC46-1B8B-629C-1C2F707B5F81}"/>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083CB0ED-35BA-7A7A-E41F-3FB7122F6B68}"/>
              </a:ext>
            </a:extLst>
          </p:cNvPr>
          <p:cNvSpPr>
            <a:spLocks noGrp="1"/>
          </p:cNvSpPr>
          <p:nvPr>
            <p:ph idx="1"/>
          </p:nvPr>
        </p:nvSpPr>
        <p:spPr>
          <a:xfrm>
            <a:off x="586273" y="1576873"/>
            <a:ext cx="10515600" cy="4665307"/>
          </a:xfrm>
        </p:spPr>
        <p:txBody>
          <a:bodyPr>
            <a:normAutofit fontScale="92500" lnSpcReduction="10000"/>
          </a:bodyPr>
          <a:lstStyle/>
          <a:p>
            <a:pPr marL="0" indent="0">
              <a:buNone/>
            </a:pPr>
            <a:r>
              <a:rPr lang="en-US" dirty="0"/>
              <a:t>Challenges in collecting child support in </a:t>
            </a:r>
            <a:r>
              <a:rPr lang="en-US" b="1" dirty="0"/>
              <a:t>Louisiana</a:t>
            </a:r>
            <a:r>
              <a:rPr lang="en-US" dirty="0"/>
              <a:t>:</a:t>
            </a:r>
          </a:p>
          <a:p>
            <a:pPr marL="0" indent="0">
              <a:buNone/>
            </a:pPr>
            <a:endParaRPr lang="en-US" dirty="0"/>
          </a:p>
          <a:p>
            <a:r>
              <a:rPr lang="en-US" b="1" dirty="0"/>
              <a:t>High poverty rate and low median household income</a:t>
            </a:r>
            <a:r>
              <a:rPr lang="en-US" dirty="0"/>
              <a:t>. In Louisiana, the poverty rate is </a:t>
            </a:r>
            <a:r>
              <a:rPr lang="en-US" b="1" dirty="0"/>
              <a:t>18.9%</a:t>
            </a:r>
            <a:r>
              <a:rPr lang="en-US" dirty="0"/>
              <a:t>, while the national rate is </a:t>
            </a:r>
            <a:r>
              <a:rPr lang="en-US" b="1" dirty="0"/>
              <a:t>12.4%.</a:t>
            </a:r>
            <a:r>
              <a:rPr lang="en-US" dirty="0"/>
              <a:t> The state’s median household income is low at </a:t>
            </a:r>
            <a:r>
              <a:rPr lang="en-US" b="1" dirty="0"/>
              <a:t>$60,023</a:t>
            </a:r>
            <a:r>
              <a:rPr lang="en-US" dirty="0"/>
              <a:t>, while the national median is </a:t>
            </a:r>
            <a:r>
              <a:rPr lang="en-US" b="1" dirty="0"/>
              <a:t>$78,538</a:t>
            </a:r>
            <a:r>
              <a:rPr lang="en-US" dirty="0"/>
              <a:t>. </a:t>
            </a:r>
          </a:p>
          <a:p>
            <a:endParaRPr lang="en-US" dirty="0"/>
          </a:p>
          <a:p>
            <a:r>
              <a:rPr lang="en-US" dirty="0"/>
              <a:t>The amount of support owed is higher than other states, partly due to </a:t>
            </a:r>
            <a:r>
              <a:rPr lang="en-US" b="1" dirty="0"/>
              <a:t>mandatory minimum </a:t>
            </a:r>
            <a:r>
              <a:rPr lang="en-US" dirty="0"/>
              <a:t>child support amounts that existed until 2024. Prior to 2024, Louisiana law set a mandatory minimum child support award of $100 per month, regardless of income. </a:t>
            </a:r>
          </a:p>
        </p:txBody>
      </p:sp>
    </p:spTree>
    <p:extLst>
      <p:ext uri="{BB962C8B-B14F-4D97-AF65-F5344CB8AC3E}">
        <p14:creationId xmlns:p14="http://schemas.microsoft.com/office/powerpoint/2010/main" val="239846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19BF-196E-4FFA-550F-B47632AE0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FAD82-CDCB-D0EE-8B7C-C4EE83FF3B38}"/>
              </a:ext>
            </a:extLst>
          </p:cNvPr>
          <p:cNvSpPr>
            <a:spLocks noGrp="1"/>
          </p:cNvSpPr>
          <p:nvPr>
            <p:ph type="title"/>
          </p:nvPr>
        </p:nvSpPr>
        <p:spPr/>
        <p:txBody>
          <a:bodyPr/>
          <a:lstStyle/>
          <a:p>
            <a:r>
              <a:rPr lang="en-US" dirty="0"/>
              <a:t>Audit Recommendation</a:t>
            </a:r>
          </a:p>
        </p:txBody>
      </p:sp>
      <p:sp>
        <p:nvSpPr>
          <p:cNvPr id="3" name="Content Placeholder 2">
            <a:extLst>
              <a:ext uri="{FF2B5EF4-FFF2-40B4-BE49-F238E27FC236}">
                <a16:creationId xmlns:a16="http://schemas.microsoft.com/office/drawing/2014/main" id="{5CF8CD62-A60D-0C43-5AD8-994A228397E6}"/>
              </a:ext>
            </a:extLst>
          </p:cNvPr>
          <p:cNvSpPr>
            <a:spLocks noGrp="1"/>
          </p:cNvSpPr>
          <p:nvPr>
            <p:ph idx="1"/>
          </p:nvPr>
        </p:nvSpPr>
        <p:spPr>
          <a:xfrm>
            <a:off x="487822" y="2141537"/>
            <a:ext cx="10515600" cy="4351338"/>
          </a:xfrm>
        </p:spPr>
        <p:txBody>
          <a:bodyPr/>
          <a:lstStyle/>
          <a:p>
            <a:pPr marL="0" indent="0">
              <a:buNone/>
            </a:pPr>
            <a:r>
              <a:rPr lang="en-US" b="1" dirty="0"/>
              <a:t>Recommendation 2</a:t>
            </a:r>
            <a:r>
              <a:rPr lang="en-US" dirty="0"/>
              <a:t>: DCFS should explore other practices to increase child support collections.</a:t>
            </a:r>
          </a:p>
          <a:p>
            <a:endParaRPr lang="en-US" dirty="0"/>
          </a:p>
        </p:txBody>
      </p:sp>
    </p:spTree>
    <p:extLst>
      <p:ext uri="{BB962C8B-B14F-4D97-AF65-F5344CB8AC3E}">
        <p14:creationId xmlns:p14="http://schemas.microsoft.com/office/powerpoint/2010/main" val="399155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616C-4B7D-07B3-3264-9671C44DA8E8}"/>
              </a:ext>
            </a:extLst>
          </p:cNvPr>
          <p:cNvSpPr>
            <a:spLocks noGrp="1"/>
          </p:cNvSpPr>
          <p:nvPr>
            <p:ph type="title"/>
          </p:nvPr>
        </p:nvSpPr>
        <p:spPr>
          <a:xfrm>
            <a:off x="326858" y="721888"/>
            <a:ext cx="10515600" cy="1325563"/>
          </a:xfrm>
        </p:spPr>
        <p:txBody>
          <a:bodyPr>
            <a:normAutofit fontScale="90000"/>
          </a:bodyPr>
          <a:lstStyle/>
          <a:p>
            <a:r>
              <a:rPr lang="en-US" sz="4900" dirty="0"/>
              <a:t>DCFS Response</a:t>
            </a:r>
            <a:br>
              <a:rPr lang="en-US" dirty="0"/>
            </a:br>
            <a:r>
              <a:rPr lang="en-US" sz="4000" dirty="0">
                <a:solidFill>
                  <a:srgbClr val="00B0F0"/>
                </a:solidFill>
              </a:rPr>
              <a:t>Recommendation 2</a:t>
            </a:r>
            <a:br>
              <a:rPr lang="en-US" dirty="0">
                <a:solidFill>
                  <a:srgbClr val="00B0F0"/>
                </a:solidFill>
              </a:rPr>
            </a:br>
            <a:br>
              <a:rPr lang="en-US" dirty="0"/>
            </a:br>
            <a:endParaRPr lang="en-US" dirty="0"/>
          </a:p>
        </p:txBody>
      </p:sp>
      <p:graphicFrame>
        <p:nvGraphicFramePr>
          <p:cNvPr id="4" name="Content Placeholder 3">
            <a:extLst>
              <a:ext uri="{FF2B5EF4-FFF2-40B4-BE49-F238E27FC236}">
                <a16:creationId xmlns:a16="http://schemas.microsoft.com/office/drawing/2014/main" id="{6C4CAE0F-AC01-C3F8-0129-31794F427AE7}"/>
              </a:ext>
            </a:extLst>
          </p:cNvPr>
          <p:cNvGraphicFramePr>
            <a:graphicFrameLocks noGrp="1"/>
          </p:cNvGraphicFramePr>
          <p:nvPr>
            <p:ph idx="1"/>
            <p:extLst>
              <p:ext uri="{D42A27DB-BD31-4B8C-83A1-F6EECF244321}">
                <p14:modId xmlns:p14="http://schemas.microsoft.com/office/powerpoint/2010/main" val="3641605491"/>
              </p:ext>
            </p:extLst>
          </p:nvPr>
        </p:nvGraphicFramePr>
        <p:xfrm>
          <a:off x="419623" y="1782406"/>
          <a:ext cx="10884481" cy="4733925"/>
        </p:xfrm>
        <a:graphic>
          <a:graphicData uri="http://schemas.openxmlformats.org/drawingml/2006/table">
            <a:tbl>
              <a:tblPr>
                <a:tableStyleId>{5C22544A-7EE6-4342-B048-85BDC9FD1C3A}</a:tableStyleId>
              </a:tblPr>
              <a:tblGrid>
                <a:gridCol w="10884481">
                  <a:extLst>
                    <a:ext uri="{9D8B030D-6E8A-4147-A177-3AD203B41FA5}">
                      <a16:colId xmlns:a16="http://schemas.microsoft.com/office/drawing/2014/main" val="1898851061"/>
                    </a:ext>
                  </a:extLst>
                </a:gridCol>
              </a:tblGrid>
              <a:tr h="3985267">
                <a:tc>
                  <a:txBody>
                    <a:bodyPr/>
                    <a:lstStyle/>
                    <a:p>
                      <a:pPr marL="457200" indent="-457200">
                        <a:buFont typeface="Arial" panose="020B0604020202020204" pitchFamily="34" charset="0"/>
                        <a:buChar char="•"/>
                      </a:pPr>
                      <a:r>
                        <a:rPr lang="en-US" sz="2800" dirty="0">
                          <a:solidFill>
                            <a:srgbClr val="00B0F0"/>
                          </a:solidFill>
                        </a:rPr>
                        <a:t>Pursuing legislation to require insurers to verify child support arrears before issuing settlement payments</a:t>
                      </a:r>
                    </a:p>
                    <a:p>
                      <a:pPr marL="457200" indent="-457200">
                        <a:buFont typeface="Arial" panose="020B0604020202020204" pitchFamily="34" charset="0"/>
                        <a:buChar char="•"/>
                      </a:pPr>
                      <a:endParaRPr lang="en-US" sz="1000" dirty="0">
                        <a:solidFill>
                          <a:srgbClr val="00B0F0"/>
                        </a:solidFill>
                      </a:endParaRPr>
                    </a:p>
                    <a:p>
                      <a:pPr marL="457200" indent="-457200">
                        <a:buFont typeface="Arial" panose="020B0604020202020204" pitchFamily="34" charset="0"/>
                        <a:buChar char="•"/>
                      </a:pPr>
                      <a:r>
                        <a:rPr lang="en-US" sz="2800" dirty="0">
                          <a:solidFill>
                            <a:srgbClr val="00B0F0"/>
                          </a:solidFill>
                        </a:rPr>
                        <a:t>Reviewing internal policies to remove enforcement barriers</a:t>
                      </a:r>
                    </a:p>
                    <a:p>
                      <a:pPr marL="457200" indent="-457200">
                        <a:buFont typeface="Arial" panose="020B0604020202020204" pitchFamily="34" charset="0"/>
                        <a:buChar char="•"/>
                      </a:pPr>
                      <a:endParaRPr lang="en-US" sz="1000" dirty="0">
                        <a:solidFill>
                          <a:srgbClr val="00B0F0"/>
                        </a:solidFill>
                      </a:endParaRPr>
                    </a:p>
                    <a:p>
                      <a:pPr marL="457200" indent="-457200">
                        <a:buFont typeface="Arial" panose="020B0604020202020204" pitchFamily="34" charset="0"/>
                        <a:buChar char="•"/>
                      </a:pPr>
                      <a:r>
                        <a:rPr lang="en-US" sz="2800" dirty="0">
                          <a:solidFill>
                            <a:srgbClr val="00B0F0"/>
                          </a:solidFill>
                        </a:rPr>
                        <a:t>Exploring enforcement tools:</a:t>
                      </a:r>
                    </a:p>
                    <a:p>
                      <a:pPr marL="457200" indent="-457200">
                        <a:buFont typeface="Arial" panose="020B0604020202020204" pitchFamily="34" charset="0"/>
                        <a:buChar char="•"/>
                      </a:pPr>
                      <a:endParaRPr lang="en-US" sz="1000" dirty="0">
                        <a:solidFill>
                          <a:srgbClr val="00B0F0"/>
                        </a:solidFill>
                      </a:endParaRPr>
                    </a:p>
                    <a:p>
                      <a:pPr marL="914400" lvl="1" indent="-457200">
                        <a:buFont typeface="Arial" panose="020B0604020202020204" pitchFamily="34" charset="0"/>
                        <a:buChar char="•"/>
                      </a:pPr>
                      <a:r>
                        <a:rPr lang="en-US" sz="2800" b="0" dirty="0">
                          <a:solidFill>
                            <a:srgbClr val="00B0F0"/>
                          </a:solidFill>
                        </a:rPr>
                        <a:t>OCSS Insurance Match </a:t>
                      </a:r>
                      <a:r>
                        <a:rPr lang="en-US" sz="2800" dirty="0">
                          <a:solidFill>
                            <a:srgbClr val="00B0F0"/>
                          </a:solidFill>
                        </a:rPr>
                        <a:t>– Nationwide insurance payment matching</a:t>
                      </a:r>
                    </a:p>
                    <a:p>
                      <a:pPr marL="914400" lvl="1" indent="-457200">
                        <a:buFont typeface="Arial" panose="020B0604020202020204" pitchFamily="34" charset="0"/>
                        <a:buChar char="•"/>
                      </a:pPr>
                      <a:r>
                        <a:rPr lang="en-US" sz="2800" b="0" dirty="0">
                          <a:solidFill>
                            <a:srgbClr val="00B0F0"/>
                          </a:solidFill>
                        </a:rPr>
                        <a:t>FAST Levy Program </a:t>
                      </a:r>
                      <a:r>
                        <a:rPr lang="en-US" sz="2800" dirty="0">
                          <a:solidFill>
                            <a:srgbClr val="00B0F0"/>
                          </a:solidFill>
                        </a:rPr>
                        <a:t>– Electronic interstate levy processing to accelerate collections</a:t>
                      </a:r>
                    </a:p>
                    <a:p>
                      <a:pPr marL="457200" indent="-457200" algn="l" fontAlgn="b">
                        <a:buFont typeface="Arial" panose="020B0604020202020204" pitchFamily="34" charset="0"/>
                        <a:buChar char="•"/>
                      </a:pPr>
                      <a:endParaRPr lang="en-US" sz="2800" b="0" i="0" u="none" strike="noStrike" dirty="0">
                        <a:solidFill>
                          <a:srgbClr val="00B0F0"/>
                        </a:solidFill>
                        <a:effectLst/>
                        <a:latin typeface="Garamond" panose="02020404030301010803"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7190232"/>
                  </a:ext>
                </a:extLst>
              </a:tr>
            </a:tbl>
          </a:graphicData>
        </a:graphic>
      </p:graphicFrame>
    </p:spTree>
    <p:extLst>
      <p:ext uri="{BB962C8B-B14F-4D97-AF65-F5344CB8AC3E}">
        <p14:creationId xmlns:p14="http://schemas.microsoft.com/office/powerpoint/2010/main" val="240229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8467-D2CF-B6FC-AEC6-BAF7BFFC8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B0728-0ACC-3BD4-1115-F0EE6FF82418}"/>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79C52536-EEE8-3CBB-D69D-18AFEC544C57}"/>
              </a:ext>
            </a:extLst>
          </p:cNvPr>
          <p:cNvSpPr>
            <a:spLocks noGrp="1"/>
          </p:cNvSpPr>
          <p:nvPr>
            <p:ph idx="1"/>
          </p:nvPr>
        </p:nvSpPr>
        <p:spPr/>
        <p:txBody>
          <a:bodyPr>
            <a:normAutofit/>
          </a:bodyPr>
          <a:lstStyle/>
          <a:p>
            <a:pPr marL="0" indent="0">
              <a:buNone/>
            </a:pPr>
            <a:r>
              <a:rPr lang="en-US" dirty="0"/>
              <a:t>DCFS intercepted an average of </a:t>
            </a:r>
            <a:r>
              <a:rPr lang="en-US" b="1" dirty="0"/>
              <a:t>$8.3 million </a:t>
            </a:r>
            <a:r>
              <a:rPr lang="en-US" dirty="0"/>
              <a:t>per year in insurance claims for delinquent noncustodial parents during 2021 through 2025. </a:t>
            </a:r>
          </a:p>
          <a:p>
            <a:pPr marL="0" indent="0">
              <a:buNone/>
            </a:pPr>
            <a:endParaRPr lang="en-US" dirty="0"/>
          </a:p>
          <a:p>
            <a:pPr marL="0" indent="0">
              <a:buNone/>
            </a:pPr>
            <a:r>
              <a:rPr lang="en-US" dirty="0"/>
              <a:t>DCFS could potentially increase the amount of arrears collected via </a:t>
            </a:r>
            <a:r>
              <a:rPr lang="en-US" b="1" dirty="0"/>
              <a:t>insurance intercepts </a:t>
            </a:r>
            <a:r>
              <a:rPr lang="en-US" dirty="0"/>
              <a:t>if insurance companies that operate in Louisiana were required to share insurance claims data.</a:t>
            </a:r>
          </a:p>
        </p:txBody>
      </p:sp>
    </p:spTree>
    <p:extLst>
      <p:ext uri="{BB962C8B-B14F-4D97-AF65-F5344CB8AC3E}">
        <p14:creationId xmlns:p14="http://schemas.microsoft.com/office/powerpoint/2010/main" val="323714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62FAD-0926-A318-F930-B5D2883DD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6DB89-7CBB-D9D1-4749-1ED4C8BC2984}"/>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A8FBAF3F-56D7-8A09-AFF9-0BC1296A09A1}"/>
              </a:ext>
            </a:extLst>
          </p:cNvPr>
          <p:cNvSpPr>
            <a:spLocks noGrp="1"/>
          </p:cNvSpPr>
          <p:nvPr>
            <p:ph idx="1"/>
          </p:nvPr>
        </p:nvSpPr>
        <p:spPr/>
        <p:txBody>
          <a:bodyPr>
            <a:normAutofit/>
          </a:bodyPr>
          <a:lstStyle/>
          <a:p>
            <a:pPr marL="0" indent="0">
              <a:buNone/>
            </a:pPr>
            <a:r>
              <a:rPr lang="en-US" dirty="0"/>
              <a:t>Total arrears due in Louisiana in 2024 was </a:t>
            </a:r>
            <a:r>
              <a:rPr lang="en-US" b="1" dirty="0"/>
              <a:t>$2.0 billion</a:t>
            </a:r>
            <a:r>
              <a:rPr lang="en-US" dirty="0"/>
              <a:t>. DCFS collected an average of </a:t>
            </a:r>
            <a:r>
              <a:rPr lang="en-US" b="1" dirty="0"/>
              <a:t>7.4%</a:t>
            </a:r>
            <a:r>
              <a:rPr lang="en-US" dirty="0"/>
              <a:t> of total arrears due during 2020 through 2024. </a:t>
            </a:r>
          </a:p>
          <a:p>
            <a:pPr marL="0" indent="0">
              <a:buNone/>
            </a:pPr>
            <a:endParaRPr lang="en-US" dirty="0"/>
          </a:p>
          <a:p>
            <a:pPr marL="0" indent="0">
              <a:buNone/>
            </a:pPr>
            <a:r>
              <a:rPr lang="en-US" dirty="0"/>
              <a:t>Currently, at least </a:t>
            </a:r>
            <a:r>
              <a:rPr lang="en-US" b="1" dirty="0"/>
              <a:t>12 states </a:t>
            </a:r>
            <a:r>
              <a:rPr lang="en-US" dirty="0"/>
              <a:t>have laws that require insurance companies to share claims data so that the child support agency is able to identify and intercept claims for noncustodial parents with past-due child support.</a:t>
            </a:r>
          </a:p>
        </p:txBody>
      </p:sp>
    </p:spTree>
    <p:extLst>
      <p:ext uri="{BB962C8B-B14F-4D97-AF65-F5344CB8AC3E}">
        <p14:creationId xmlns:p14="http://schemas.microsoft.com/office/powerpoint/2010/main" val="326224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F0C6-0585-48FD-846A-6DEC4D817E25}"/>
              </a:ext>
            </a:extLst>
          </p:cNvPr>
          <p:cNvSpPr>
            <a:spLocks noGrp="1"/>
          </p:cNvSpPr>
          <p:nvPr>
            <p:ph type="title"/>
          </p:nvPr>
        </p:nvSpPr>
        <p:spPr/>
        <p:txBody>
          <a:bodyPr/>
          <a:lstStyle/>
          <a:p>
            <a:r>
              <a:rPr lang="en-US" dirty="0"/>
              <a:t>What is the Louisiana Legislative Auditor’s Office?</a:t>
            </a:r>
          </a:p>
        </p:txBody>
      </p:sp>
      <p:sp>
        <p:nvSpPr>
          <p:cNvPr id="3" name="Content Placeholder 2">
            <a:extLst>
              <a:ext uri="{FF2B5EF4-FFF2-40B4-BE49-F238E27FC236}">
                <a16:creationId xmlns:a16="http://schemas.microsoft.com/office/drawing/2014/main" id="{6FA62C73-461D-4122-BD02-8A44711F6DEE}"/>
              </a:ext>
            </a:extLst>
          </p:cNvPr>
          <p:cNvSpPr>
            <a:spLocks noGrp="1"/>
          </p:cNvSpPr>
          <p:nvPr>
            <p:ph idx="1"/>
          </p:nvPr>
        </p:nvSpPr>
        <p:spPr/>
        <p:txBody>
          <a:bodyPr/>
          <a:lstStyle/>
          <a:p>
            <a:pPr marL="0" indent="0">
              <a:buNone/>
            </a:pPr>
            <a:endParaRPr lang="en-US" b="1" dirty="0"/>
          </a:p>
          <a:p>
            <a:pPr marL="0" indent="0">
              <a:buNone/>
            </a:pPr>
            <a:r>
              <a:rPr lang="en-US" b="1" dirty="0"/>
              <a:t>LLA Mission </a:t>
            </a:r>
            <a:r>
              <a:rPr lang="en-US" dirty="0"/>
              <a:t>- To foster accountability and transparency in Louisiana government by providing the Legislature and others with audit services, fiscal advice, and other useful information.</a:t>
            </a:r>
          </a:p>
          <a:p>
            <a:pPr marL="0" indent="0">
              <a:buNone/>
            </a:pPr>
            <a:endParaRPr lang="en-US" dirty="0"/>
          </a:p>
          <a:p>
            <a:pPr marL="0" indent="0" algn="ctr">
              <a:buNone/>
            </a:pPr>
            <a:r>
              <a:rPr lang="en-US" b="1" dirty="0"/>
              <a:t>Better Information, Better Louisiana</a:t>
            </a:r>
          </a:p>
          <a:p>
            <a:pPr marL="0" indent="0">
              <a:buNone/>
            </a:pPr>
            <a:endParaRPr lang="en-US" dirty="0"/>
          </a:p>
        </p:txBody>
      </p:sp>
    </p:spTree>
    <p:extLst>
      <p:ext uri="{BB962C8B-B14F-4D97-AF65-F5344CB8AC3E}">
        <p14:creationId xmlns:p14="http://schemas.microsoft.com/office/powerpoint/2010/main" val="272958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CAE9-255F-DDE2-2553-0EA14A23F502}"/>
              </a:ext>
            </a:extLst>
          </p:cNvPr>
          <p:cNvSpPr>
            <a:spLocks noGrp="1"/>
          </p:cNvSpPr>
          <p:nvPr>
            <p:ph type="title"/>
          </p:nvPr>
        </p:nvSpPr>
        <p:spPr/>
        <p:txBody>
          <a:bodyPr/>
          <a:lstStyle/>
          <a:p>
            <a:r>
              <a:rPr lang="en-US" dirty="0"/>
              <a:t>Audit Recommendations</a:t>
            </a:r>
          </a:p>
        </p:txBody>
      </p:sp>
      <p:sp>
        <p:nvSpPr>
          <p:cNvPr id="3" name="Content Placeholder 2">
            <a:extLst>
              <a:ext uri="{FF2B5EF4-FFF2-40B4-BE49-F238E27FC236}">
                <a16:creationId xmlns:a16="http://schemas.microsoft.com/office/drawing/2014/main" id="{3673EDF1-10E6-91BB-790F-459BCD5B86ED}"/>
              </a:ext>
            </a:extLst>
          </p:cNvPr>
          <p:cNvSpPr>
            <a:spLocks noGrp="1"/>
          </p:cNvSpPr>
          <p:nvPr>
            <p:ph idx="1"/>
          </p:nvPr>
        </p:nvSpPr>
        <p:spPr>
          <a:xfrm>
            <a:off x="548952" y="1606711"/>
            <a:ext cx="9985309" cy="4719444"/>
          </a:xfrm>
        </p:spPr>
        <p:txBody>
          <a:bodyPr>
            <a:normAutofit/>
          </a:bodyPr>
          <a:lstStyle/>
          <a:p>
            <a:endParaRPr lang="en-US" dirty="0"/>
          </a:p>
          <a:p>
            <a:pPr marL="0" indent="0">
              <a:buNone/>
            </a:pPr>
            <a:r>
              <a:rPr lang="en-US" b="1" dirty="0"/>
              <a:t>Matter for Legislative Consideration</a:t>
            </a:r>
            <a:r>
              <a:rPr lang="en-US" dirty="0"/>
              <a:t>: The legislature may wish to consider requiring that insurance companies share claims data so that DCFS can identify and intercept claims for noncustodial parents with past-due child support.</a:t>
            </a:r>
          </a:p>
        </p:txBody>
      </p:sp>
    </p:spTree>
    <p:extLst>
      <p:ext uri="{BB962C8B-B14F-4D97-AF65-F5344CB8AC3E}">
        <p14:creationId xmlns:p14="http://schemas.microsoft.com/office/powerpoint/2010/main" val="47512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06D2-B546-6704-E10A-8C03BCB6D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7FF16-0AB1-280E-F930-4B881646F692}"/>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7F170932-C121-1BD8-156D-C611F243A0A6}"/>
              </a:ext>
            </a:extLst>
          </p:cNvPr>
          <p:cNvSpPr>
            <a:spLocks noGrp="1"/>
          </p:cNvSpPr>
          <p:nvPr>
            <p:ph idx="1"/>
          </p:nvPr>
        </p:nvSpPr>
        <p:spPr>
          <a:xfrm>
            <a:off x="343677" y="1573697"/>
            <a:ext cx="10283891" cy="4808441"/>
          </a:xfrm>
        </p:spPr>
        <p:txBody>
          <a:bodyPr>
            <a:normAutofit fontScale="92500" lnSpcReduction="20000"/>
          </a:bodyPr>
          <a:lstStyle/>
          <a:p>
            <a:pPr marL="0" indent="0">
              <a:buNone/>
            </a:pPr>
            <a:r>
              <a:rPr lang="en-US" dirty="0"/>
              <a:t>In accordance with law, DCFS retained </a:t>
            </a:r>
            <a:r>
              <a:rPr lang="en-US" b="1" dirty="0"/>
              <a:t>$70.9 million </a:t>
            </a:r>
            <a:r>
              <a:rPr lang="en-US" dirty="0"/>
              <a:t>in child support payments during 2021 through 2025 to reimburse federal and state governments for TANF cash assistance, Foster Care, and Medicaid programs.</a:t>
            </a:r>
          </a:p>
          <a:p>
            <a:pPr marL="0" indent="0">
              <a:buNone/>
            </a:pPr>
            <a:endParaRPr lang="en-US" dirty="0"/>
          </a:p>
          <a:p>
            <a:pPr marL="0" indent="0">
              <a:buNone/>
            </a:pPr>
            <a:r>
              <a:rPr lang="en-US" dirty="0"/>
              <a:t>Federal law allows states to </a:t>
            </a:r>
            <a:r>
              <a:rPr lang="en-US" b="1" dirty="0"/>
              <a:t>“pass through” </a:t>
            </a:r>
            <a:r>
              <a:rPr lang="en-US" dirty="0"/>
              <a:t>a portion of the child support payments retained by the state to TANF recipients. Louisiana does not currently pass through child support payments. </a:t>
            </a:r>
          </a:p>
          <a:p>
            <a:pPr marL="0" indent="0">
              <a:buNone/>
            </a:pPr>
            <a:endParaRPr lang="en-US" dirty="0"/>
          </a:p>
          <a:p>
            <a:pPr marL="0" indent="0">
              <a:buNone/>
            </a:pPr>
            <a:r>
              <a:rPr lang="en-US" b="1" dirty="0"/>
              <a:t>52.0%</a:t>
            </a:r>
            <a:r>
              <a:rPr lang="en-US" dirty="0"/>
              <a:t> of states pass through some portion of child support to families participating in TANF, such as a dollar amount per child or a percentage of the child support payment received.</a:t>
            </a:r>
          </a:p>
        </p:txBody>
      </p:sp>
    </p:spTree>
    <p:extLst>
      <p:ext uri="{BB962C8B-B14F-4D97-AF65-F5344CB8AC3E}">
        <p14:creationId xmlns:p14="http://schemas.microsoft.com/office/powerpoint/2010/main" val="4864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D682-439D-F6F5-5E42-76CC6C083250}"/>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81DC4020-0C48-049F-2D3E-1BD3520ED1DA}"/>
              </a:ext>
            </a:extLst>
          </p:cNvPr>
          <p:cNvSpPr>
            <a:spLocks noGrp="1"/>
          </p:cNvSpPr>
          <p:nvPr>
            <p:ph idx="1"/>
          </p:nvPr>
        </p:nvSpPr>
        <p:spPr>
          <a:xfrm>
            <a:off x="657447" y="1804359"/>
            <a:ext cx="10515600" cy="4351338"/>
          </a:xfrm>
        </p:spPr>
        <p:txBody>
          <a:bodyPr/>
          <a:lstStyle/>
          <a:p>
            <a:pPr marL="0" indent="0">
              <a:buNone/>
            </a:pPr>
            <a:r>
              <a:rPr lang="en-US" dirty="0"/>
              <a:t>DCFS improved cost effectiveness in 2024 and ranked </a:t>
            </a:r>
            <a:r>
              <a:rPr lang="en-US" b="1" dirty="0"/>
              <a:t>24th</a:t>
            </a:r>
            <a:r>
              <a:rPr lang="en-US" dirty="0"/>
              <a:t> out of 54 states and territories for cost effectiveness that year. For every </a:t>
            </a:r>
            <a:r>
              <a:rPr lang="en-US" b="1" dirty="0"/>
              <a:t>$1</a:t>
            </a:r>
            <a:r>
              <a:rPr lang="en-US" dirty="0"/>
              <a:t> DCFS spent on the program, it collected </a:t>
            </a:r>
            <a:r>
              <a:rPr lang="en-US" b="1" dirty="0"/>
              <a:t>$4.51 </a:t>
            </a:r>
            <a:r>
              <a:rPr lang="en-US" dirty="0"/>
              <a:t>in child support.</a:t>
            </a:r>
          </a:p>
          <a:p>
            <a:pPr marL="0" indent="0">
              <a:buNone/>
            </a:pPr>
            <a:endParaRPr lang="en-US" dirty="0"/>
          </a:p>
          <a:p>
            <a:pPr marL="0" indent="0">
              <a:buNone/>
            </a:pPr>
            <a:r>
              <a:rPr lang="en-US" dirty="0"/>
              <a:t>DCFS’s CSE expenditures increased by </a:t>
            </a:r>
            <a:r>
              <a:rPr lang="en-US" b="1" dirty="0"/>
              <a:t>$14.1 million </a:t>
            </a:r>
            <a:r>
              <a:rPr lang="en-US" dirty="0"/>
              <a:t>(16.3%), from $86.4 million in 2022 to $100.5 million in 2025 due, in part, to increased information technology and personnel costs.</a:t>
            </a:r>
          </a:p>
        </p:txBody>
      </p:sp>
    </p:spTree>
    <p:extLst>
      <p:ext uri="{BB962C8B-B14F-4D97-AF65-F5344CB8AC3E}">
        <p14:creationId xmlns:p14="http://schemas.microsoft.com/office/powerpoint/2010/main" val="343911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8292-B954-15CA-5091-960B882A18FF}"/>
            </a:ext>
          </a:extLst>
        </p:cNvPr>
        <p:cNvGrpSpPr/>
        <p:nvPr/>
      </p:nvGrpSpPr>
      <p:grpSpPr>
        <a:xfrm>
          <a:off x="0" y="0"/>
          <a:ext cx="0" cy="0"/>
          <a:chOff x="0" y="0"/>
          <a:chExt cx="0" cy="0"/>
        </a:xfrm>
      </p:grpSpPr>
      <p:pic>
        <p:nvPicPr>
          <p:cNvPr id="5" name="Content Placeholder 4" descr="Timeline&#10;&#10;AI-generated content may be incorrect.">
            <a:extLst>
              <a:ext uri="{FF2B5EF4-FFF2-40B4-BE49-F238E27FC236}">
                <a16:creationId xmlns:a16="http://schemas.microsoft.com/office/drawing/2014/main" id="{148701EE-CFC2-B4BC-D50D-C4561CF01A89}"/>
              </a:ext>
            </a:extLst>
          </p:cNvPr>
          <p:cNvPicPr>
            <a:picLocks noGrp="1" noChangeAspect="1"/>
          </p:cNvPicPr>
          <p:nvPr>
            <p:ph idx="1"/>
          </p:nvPr>
        </p:nvPicPr>
        <p:blipFill>
          <a:blip r:embed="rId3"/>
          <a:stretch>
            <a:fillRect/>
          </a:stretch>
        </p:blipFill>
        <p:spPr>
          <a:xfrm>
            <a:off x="1651519" y="361952"/>
            <a:ext cx="6904652" cy="6372035"/>
          </a:xfrm>
          <a:prstGeom prst="rect">
            <a:avLst/>
          </a:prstGeom>
        </p:spPr>
      </p:pic>
    </p:spTree>
    <p:extLst>
      <p:ext uri="{BB962C8B-B14F-4D97-AF65-F5344CB8AC3E}">
        <p14:creationId xmlns:p14="http://schemas.microsoft.com/office/powerpoint/2010/main" val="66301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F5A31-38EB-CEFA-FF00-87AFEC29A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3830C-AAE5-627E-99FA-18D6CEABE740}"/>
              </a:ext>
            </a:extLst>
          </p:cNvPr>
          <p:cNvSpPr>
            <a:spLocks noGrp="1"/>
          </p:cNvSpPr>
          <p:nvPr>
            <p:ph type="title"/>
          </p:nvPr>
        </p:nvSpPr>
        <p:spPr>
          <a:xfrm>
            <a:off x="838199" y="365125"/>
            <a:ext cx="10955695" cy="1325563"/>
          </a:xfrm>
        </p:spPr>
        <p:txBody>
          <a:bodyPr/>
          <a:lstStyle/>
          <a:p>
            <a:r>
              <a:rPr lang="en-US" dirty="0"/>
              <a:t>Audit Results – Quality Assurance</a:t>
            </a:r>
          </a:p>
        </p:txBody>
      </p:sp>
      <p:sp>
        <p:nvSpPr>
          <p:cNvPr id="3" name="Content Placeholder 2">
            <a:extLst>
              <a:ext uri="{FF2B5EF4-FFF2-40B4-BE49-F238E27FC236}">
                <a16:creationId xmlns:a16="http://schemas.microsoft.com/office/drawing/2014/main" id="{37BE3690-F86B-6351-4495-69021A5ACC7E}"/>
              </a:ext>
            </a:extLst>
          </p:cNvPr>
          <p:cNvSpPr>
            <a:spLocks noGrp="1"/>
          </p:cNvSpPr>
          <p:nvPr>
            <p:ph idx="1"/>
          </p:nvPr>
        </p:nvSpPr>
        <p:spPr>
          <a:xfrm>
            <a:off x="735563" y="1964353"/>
            <a:ext cx="10515600" cy="4528522"/>
          </a:xfrm>
        </p:spPr>
        <p:txBody>
          <a:bodyPr/>
          <a:lstStyle/>
          <a:p>
            <a:pPr marL="0" indent="0">
              <a:buNone/>
            </a:pPr>
            <a:r>
              <a:rPr lang="en-US" dirty="0"/>
              <a:t>Quarterly CSE case reviews are an important quality assurance mechanism. </a:t>
            </a:r>
          </a:p>
          <a:p>
            <a:pPr marL="0" indent="0">
              <a:buNone/>
            </a:pPr>
            <a:endParaRPr lang="en-US" dirty="0"/>
          </a:p>
          <a:p>
            <a:pPr marL="0" indent="0">
              <a:buNone/>
            </a:pPr>
            <a:r>
              <a:rPr lang="en-US" dirty="0"/>
              <a:t>However, DCFS did not monitor to ensure that staff conducted case reviews in accordance with policy and procedures/expectations during 2022 through 2025 – for both </a:t>
            </a:r>
            <a:r>
              <a:rPr lang="en-US" b="1" dirty="0"/>
              <a:t>regional offices </a:t>
            </a:r>
            <a:r>
              <a:rPr lang="en-US" dirty="0"/>
              <a:t>and </a:t>
            </a:r>
            <a:r>
              <a:rPr lang="en-US" b="1" dirty="0"/>
              <a:t>Program Integrity</a:t>
            </a:r>
            <a:r>
              <a:rPr lang="en-US" dirty="0"/>
              <a:t>.</a:t>
            </a:r>
          </a:p>
          <a:p>
            <a:pPr marL="0" indent="0">
              <a:buNone/>
            </a:pPr>
            <a:endParaRPr lang="en-US" dirty="0"/>
          </a:p>
        </p:txBody>
      </p:sp>
    </p:spTree>
    <p:extLst>
      <p:ext uri="{BB962C8B-B14F-4D97-AF65-F5344CB8AC3E}">
        <p14:creationId xmlns:p14="http://schemas.microsoft.com/office/powerpoint/2010/main" val="160072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500D3-9F3A-F6C9-210A-F10B5BCD0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D1D16-D7F4-856B-1D61-1EF76BDE084A}"/>
              </a:ext>
            </a:extLst>
          </p:cNvPr>
          <p:cNvSpPr>
            <a:spLocks noGrp="1"/>
          </p:cNvSpPr>
          <p:nvPr>
            <p:ph type="title"/>
          </p:nvPr>
        </p:nvSpPr>
        <p:spPr>
          <a:xfrm>
            <a:off x="838199" y="365125"/>
            <a:ext cx="10955695" cy="1325563"/>
          </a:xfrm>
        </p:spPr>
        <p:txBody>
          <a:bodyPr/>
          <a:lstStyle/>
          <a:p>
            <a:r>
              <a:rPr lang="en-US" dirty="0"/>
              <a:t>Audit Recommendations</a:t>
            </a:r>
          </a:p>
        </p:txBody>
      </p:sp>
      <p:sp>
        <p:nvSpPr>
          <p:cNvPr id="3" name="Content Placeholder 2">
            <a:extLst>
              <a:ext uri="{FF2B5EF4-FFF2-40B4-BE49-F238E27FC236}">
                <a16:creationId xmlns:a16="http://schemas.microsoft.com/office/drawing/2014/main" id="{E2308254-1735-A235-0181-03844A6CFE60}"/>
              </a:ext>
            </a:extLst>
          </p:cNvPr>
          <p:cNvSpPr>
            <a:spLocks noGrp="1"/>
          </p:cNvSpPr>
          <p:nvPr>
            <p:ph idx="1"/>
          </p:nvPr>
        </p:nvSpPr>
        <p:spPr>
          <a:xfrm>
            <a:off x="398106" y="1580971"/>
            <a:ext cx="10515600" cy="4723896"/>
          </a:xfrm>
        </p:spPr>
        <p:txBody>
          <a:bodyPr>
            <a:normAutofit fontScale="70000" lnSpcReduction="20000"/>
          </a:bodyPr>
          <a:lstStyle/>
          <a:p>
            <a:pPr marL="0" indent="0">
              <a:lnSpc>
                <a:spcPct val="120000"/>
              </a:lnSpc>
              <a:buNone/>
            </a:pPr>
            <a:r>
              <a:rPr lang="en-US" b="1" dirty="0"/>
              <a:t>Recommendation 3</a:t>
            </a:r>
            <a:r>
              <a:rPr lang="en-US" dirty="0"/>
              <a:t>: DCFS should establish procedures to monitor regional staff compliance with case review policies and procedures, including ensuring that error trends, corrective action plans, and quarterly case review summaries are submitted as required.</a:t>
            </a:r>
          </a:p>
          <a:p>
            <a:pPr marL="0" indent="0">
              <a:lnSpc>
                <a:spcPct val="120000"/>
              </a:lnSpc>
              <a:buNone/>
            </a:pPr>
            <a:endParaRPr lang="en-US" dirty="0"/>
          </a:p>
          <a:p>
            <a:pPr marL="0" indent="0">
              <a:lnSpc>
                <a:spcPct val="120000"/>
              </a:lnSpc>
              <a:buNone/>
            </a:pPr>
            <a:r>
              <a:rPr lang="en-US" b="1" dirty="0"/>
              <a:t>Recommendation 4</a:t>
            </a:r>
            <a:r>
              <a:rPr lang="en-US" dirty="0"/>
              <a:t>: DCFS should establish procedures to monitor Program Integration staff compliance with case review expectations, including reviewing 25 DA case reviews each quarter, in conjunction with Recommendations 8 through 10.</a:t>
            </a:r>
          </a:p>
          <a:p>
            <a:pPr marL="0" indent="0">
              <a:lnSpc>
                <a:spcPct val="120000"/>
              </a:lnSpc>
              <a:buNone/>
            </a:pPr>
            <a:endParaRPr lang="en-US" dirty="0"/>
          </a:p>
          <a:p>
            <a:pPr marL="0" indent="0">
              <a:lnSpc>
                <a:spcPct val="120000"/>
              </a:lnSpc>
              <a:buNone/>
            </a:pPr>
            <a:r>
              <a:rPr lang="en-US" b="1" dirty="0"/>
              <a:t>Recommendation 5:</a:t>
            </a:r>
            <a:r>
              <a:rPr lang="en-US" dirty="0"/>
              <a:t> DCFS should implement performance-based monitoring for DA Offices so it can ensure that DA caseworkers comply with program requirements and expectations established in the contracts.</a:t>
            </a:r>
          </a:p>
        </p:txBody>
      </p:sp>
    </p:spTree>
    <p:extLst>
      <p:ext uri="{BB962C8B-B14F-4D97-AF65-F5344CB8AC3E}">
        <p14:creationId xmlns:p14="http://schemas.microsoft.com/office/powerpoint/2010/main" val="189434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F4C2-A09E-CA61-04C0-2E511B332D8D}"/>
              </a:ext>
            </a:extLst>
          </p:cNvPr>
          <p:cNvSpPr>
            <a:spLocks noGrp="1"/>
          </p:cNvSpPr>
          <p:nvPr>
            <p:ph type="title"/>
          </p:nvPr>
        </p:nvSpPr>
        <p:spPr>
          <a:xfrm>
            <a:off x="306956" y="332452"/>
            <a:ext cx="10515600" cy="1214554"/>
          </a:xfrm>
        </p:spPr>
        <p:txBody>
          <a:bodyPr>
            <a:normAutofit fontScale="90000"/>
          </a:bodyPr>
          <a:lstStyle/>
          <a:p>
            <a:r>
              <a:rPr kumimoji="0" lang="en-US" sz="49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4400" b="1" i="0" u="none" strike="noStrike" kern="1200" cap="none" spc="0" normalizeH="0" baseline="0" noProof="0" dirty="0">
                <a:ln>
                  <a:noFill/>
                </a:ln>
                <a:solidFill>
                  <a:srgbClr val="002733"/>
                </a:solidFill>
                <a:effectLst/>
                <a:uLnTx/>
                <a:uFillTx/>
                <a:latin typeface="Verdana"/>
                <a:ea typeface="+mj-ea"/>
                <a:cs typeface="+mj-cs"/>
              </a:rPr>
            </a:br>
            <a:r>
              <a:rPr kumimoji="0" lang="en-US" sz="4000" b="1" i="0" u="none" strike="noStrike" kern="1200" cap="none" spc="0" normalizeH="0" baseline="0" noProof="0" dirty="0">
                <a:ln>
                  <a:noFill/>
                </a:ln>
                <a:solidFill>
                  <a:srgbClr val="00B0F0"/>
                </a:solidFill>
                <a:effectLst/>
                <a:uLnTx/>
                <a:uFillTx/>
                <a:latin typeface="Verdana"/>
                <a:ea typeface="+mj-ea"/>
                <a:cs typeface="+mj-cs"/>
              </a:rPr>
              <a:t>Recommendation 3</a:t>
            </a:r>
            <a:br>
              <a:rPr lang="en-US" dirty="0"/>
            </a:br>
            <a:endParaRPr lang="en-US" dirty="0"/>
          </a:p>
        </p:txBody>
      </p:sp>
      <p:sp>
        <p:nvSpPr>
          <p:cNvPr id="3" name="Content Placeholder 2">
            <a:extLst>
              <a:ext uri="{FF2B5EF4-FFF2-40B4-BE49-F238E27FC236}">
                <a16:creationId xmlns:a16="http://schemas.microsoft.com/office/drawing/2014/main" id="{C9F8AEB9-F648-975B-87D3-243C9EC0B857}"/>
              </a:ext>
            </a:extLst>
          </p:cNvPr>
          <p:cNvSpPr>
            <a:spLocks noGrp="1"/>
          </p:cNvSpPr>
          <p:nvPr>
            <p:ph idx="1"/>
          </p:nvPr>
        </p:nvSpPr>
        <p:spPr>
          <a:xfrm>
            <a:off x="838200" y="1535503"/>
            <a:ext cx="9453113" cy="3252158"/>
          </a:xfrm>
        </p:spPr>
        <p:txBody>
          <a:bodyPr>
            <a:normAutofit/>
          </a:bodyPr>
          <a:lstStyle/>
          <a:p>
            <a:pPr marL="0" indent="0">
              <a:buNone/>
            </a:pPr>
            <a:r>
              <a:rPr lang="en-US" sz="2400" dirty="0"/>
              <a:t>  </a:t>
            </a:r>
          </a:p>
        </p:txBody>
      </p:sp>
      <p:graphicFrame>
        <p:nvGraphicFramePr>
          <p:cNvPr id="4" name="Table 3">
            <a:extLst>
              <a:ext uri="{FF2B5EF4-FFF2-40B4-BE49-F238E27FC236}">
                <a16:creationId xmlns:a16="http://schemas.microsoft.com/office/drawing/2014/main" id="{7EBB7B30-B875-45B0-BC2A-639055125EB4}"/>
              </a:ext>
            </a:extLst>
          </p:cNvPr>
          <p:cNvGraphicFramePr>
            <a:graphicFrameLocks noGrp="1"/>
          </p:cNvGraphicFramePr>
          <p:nvPr>
            <p:extLst>
              <p:ext uri="{D42A27DB-BD31-4B8C-83A1-F6EECF244321}">
                <p14:modId xmlns:p14="http://schemas.microsoft.com/office/powerpoint/2010/main" val="2235640467"/>
              </p:ext>
            </p:extLst>
          </p:nvPr>
        </p:nvGraphicFramePr>
        <p:xfrm>
          <a:off x="304800" y="1547006"/>
          <a:ext cx="11355238" cy="5698894"/>
        </p:xfrm>
        <a:graphic>
          <a:graphicData uri="http://schemas.openxmlformats.org/drawingml/2006/table">
            <a:tbl>
              <a:tblPr>
                <a:tableStyleId>{5C22544A-7EE6-4342-B048-85BDC9FD1C3A}</a:tableStyleId>
              </a:tblPr>
              <a:tblGrid>
                <a:gridCol w="11355238">
                  <a:extLst>
                    <a:ext uri="{9D8B030D-6E8A-4147-A177-3AD203B41FA5}">
                      <a16:colId xmlns:a16="http://schemas.microsoft.com/office/drawing/2014/main" val="56381600"/>
                    </a:ext>
                  </a:extLst>
                </a:gridCol>
              </a:tblGrid>
              <a:tr h="5698894">
                <a:tc>
                  <a:txBody>
                    <a:bodyPr/>
                    <a:lstStyle/>
                    <a:p>
                      <a:pPr marL="457200" indent="-457200">
                        <a:buFont typeface="Arial" panose="020B0604020202020204" pitchFamily="34" charset="0"/>
                        <a:buChar char="•"/>
                      </a:pPr>
                      <a:r>
                        <a:rPr lang="en-US" sz="2800" dirty="0">
                          <a:solidFill>
                            <a:srgbClr val="00B0F0"/>
                          </a:solidFill>
                        </a:rPr>
                        <a:t>Update policy requiring Regional Administrator oversight of </a:t>
                      </a:r>
                    </a:p>
                    <a:p>
                      <a:pPr>
                        <a:buFont typeface="Arial" panose="020B0604020202020204" pitchFamily="34" charset="0"/>
                        <a:buNone/>
                      </a:pPr>
                      <a:r>
                        <a:rPr lang="en-US" sz="2800" dirty="0">
                          <a:solidFill>
                            <a:srgbClr val="00B0F0"/>
                          </a:solidFill>
                        </a:rPr>
                        <a:t>    case reviews</a:t>
                      </a:r>
                    </a:p>
                    <a:p>
                      <a:pPr>
                        <a:buFont typeface="Arial" panose="020B0604020202020204" pitchFamily="34" charset="0"/>
                        <a:buChar char="•"/>
                      </a:pPr>
                      <a:endParaRPr lang="en-US" sz="1100" dirty="0">
                        <a:solidFill>
                          <a:srgbClr val="00B0F0"/>
                        </a:solidFill>
                      </a:endParaRPr>
                    </a:p>
                    <a:p>
                      <a:pPr marL="457200" indent="-457200">
                        <a:buFont typeface="Arial" panose="020B0604020202020204" pitchFamily="34" charset="0"/>
                        <a:buChar char="•"/>
                      </a:pPr>
                      <a:r>
                        <a:rPr lang="en-US" sz="2800" dirty="0">
                          <a:solidFill>
                            <a:srgbClr val="00B0F0"/>
                          </a:solidFill>
                        </a:rPr>
                        <a:t>Require submission of corrective action plans (CAPs) and </a:t>
                      </a:r>
                    </a:p>
                    <a:p>
                      <a:pPr>
                        <a:buFont typeface="Arial" panose="020B0604020202020204" pitchFamily="34" charset="0"/>
                        <a:buNone/>
                      </a:pPr>
                      <a:r>
                        <a:rPr lang="en-US" sz="2800" dirty="0">
                          <a:solidFill>
                            <a:srgbClr val="00B0F0"/>
                          </a:solidFill>
                        </a:rPr>
                        <a:t>    quarterly summaries to CSE Administration</a:t>
                      </a:r>
                    </a:p>
                    <a:p>
                      <a:pPr>
                        <a:buFont typeface="Arial" panose="020B0604020202020204" pitchFamily="34" charset="0"/>
                        <a:buChar char="•"/>
                      </a:pPr>
                      <a:endParaRPr lang="en-US" sz="1000" dirty="0">
                        <a:solidFill>
                          <a:srgbClr val="00B0F0"/>
                        </a:solidFill>
                      </a:endParaRPr>
                    </a:p>
                    <a:p>
                      <a:pPr marL="457200" indent="-457200">
                        <a:buFont typeface="Arial" panose="020B0604020202020204" pitchFamily="34" charset="0"/>
                        <a:buChar char="•"/>
                      </a:pPr>
                      <a:r>
                        <a:rPr lang="en-US" sz="2800" dirty="0">
                          <a:solidFill>
                            <a:srgbClr val="00B0F0"/>
                          </a:solidFill>
                        </a:rPr>
                        <a:t>Develop standardized compliance report and tracking system to monitor completion</a:t>
                      </a:r>
                    </a:p>
                    <a:p>
                      <a:pPr>
                        <a:buFont typeface="Arial" panose="020B0604020202020204" pitchFamily="34" charset="0"/>
                        <a:buChar char="•"/>
                      </a:pPr>
                      <a:endParaRPr lang="en-US" sz="1000" dirty="0">
                        <a:solidFill>
                          <a:srgbClr val="00B0F0"/>
                        </a:solidFill>
                      </a:endParaRPr>
                    </a:p>
                    <a:p>
                      <a:pPr marL="457200" indent="-457200">
                        <a:buFont typeface="Arial" panose="020B0604020202020204" pitchFamily="34" charset="0"/>
                        <a:buChar char="•"/>
                      </a:pPr>
                      <a:r>
                        <a:rPr lang="en-US" sz="2800" dirty="0">
                          <a:solidFill>
                            <a:srgbClr val="00B0F0"/>
                          </a:solidFill>
                        </a:rPr>
                        <a:t>Conduct quarterly CAP reviews to identify statewide </a:t>
                      </a:r>
                    </a:p>
                    <a:p>
                      <a:pPr>
                        <a:buFont typeface="Arial" panose="020B0604020202020204" pitchFamily="34" charset="0"/>
                        <a:buNone/>
                      </a:pPr>
                      <a:r>
                        <a:rPr lang="en-US" sz="2800" dirty="0">
                          <a:solidFill>
                            <a:srgbClr val="00B0F0"/>
                          </a:solidFill>
                        </a:rPr>
                        <a:t>    trends, training needs, and policy revisions</a:t>
                      </a:r>
                    </a:p>
                    <a:p>
                      <a:pPr>
                        <a:buFont typeface="Arial" panose="020B0604020202020204" pitchFamily="34" charset="0"/>
                        <a:buChar char="•"/>
                      </a:pPr>
                      <a:endParaRPr lang="en-US" sz="1000" dirty="0">
                        <a:solidFill>
                          <a:srgbClr val="00B0F0"/>
                        </a:solidFill>
                      </a:endParaRPr>
                    </a:p>
                    <a:p>
                      <a:pPr marL="457200" indent="-457200">
                        <a:buFont typeface="Arial" panose="020B0604020202020204" pitchFamily="34" charset="0"/>
                        <a:buChar char="•"/>
                      </a:pPr>
                      <a:r>
                        <a:rPr lang="en-US" sz="2800" dirty="0">
                          <a:solidFill>
                            <a:srgbClr val="00B0F0"/>
                          </a:solidFill>
                        </a:rPr>
                        <a:t>Incorporate key findings into monthly Program </a:t>
                      </a:r>
                    </a:p>
                    <a:p>
                      <a:pPr>
                        <a:buFont typeface="Arial" panose="020B0604020202020204" pitchFamily="34" charset="0"/>
                        <a:buNone/>
                      </a:pPr>
                      <a:r>
                        <a:rPr lang="en-US" sz="2800" dirty="0">
                          <a:solidFill>
                            <a:srgbClr val="00B0F0"/>
                          </a:solidFill>
                        </a:rPr>
                        <a:t>    Integration (PI) presentations</a:t>
                      </a:r>
                    </a:p>
                    <a:p>
                      <a:pPr algn="l" fontAlgn="t">
                        <a:buNone/>
                      </a:pPr>
                      <a:endParaRPr lang="en-US" sz="1600" b="0" i="0" u="none" strike="noStrike" dirty="0">
                        <a:solidFill>
                          <a:srgbClr val="00B0F0"/>
                        </a:solidFill>
                        <a:effectLst/>
                        <a:latin typeface="Times New Roman" panose="02020603050405020304" pitchFamily="18" charset="0"/>
                      </a:endParaRPr>
                    </a:p>
                    <a:p>
                      <a:pPr algn="l" fontAlgn="t">
                        <a:buNone/>
                      </a:pPr>
                      <a:endParaRPr lang="en-US" sz="1600" b="0" i="0" u="none" strike="noStrike" dirty="0">
                        <a:solidFill>
                          <a:srgbClr val="0066FF"/>
                        </a:solidFill>
                        <a:effectLst/>
                        <a:latin typeface="Times New Roman" panose="02020603050405020304" pitchFamily="18"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3398302"/>
                  </a:ext>
                </a:extLst>
              </a:tr>
            </a:tbl>
          </a:graphicData>
        </a:graphic>
      </p:graphicFrame>
    </p:spTree>
    <p:extLst>
      <p:ext uri="{BB962C8B-B14F-4D97-AF65-F5344CB8AC3E}">
        <p14:creationId xmlns:p14="http://schemas.microsoft.com/office/powerpoint/2010/main" val="113381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4E85-A2BD-6D11-7003-746892474B92}"/>
              </a:ext>
            </a:extLst>
          </p:cNvPr>
          <p:cNvSpPr>
            <a:spLocks noGrp="1"/>
          </p:cNvSpPr>
          <p:nvPr>
            <p:ph type="title"/>
          </p:nvPr>
        </p:nvSpPr>
        <p:spPr>
          <a:xfrm>
            <a:off x="300788" y="238541"/>
            <a:ext cx="11016569" cy="1789042"/>
          </a:xfrm>
        </p:spPr>
        <p:txBody>
          <a:bodyPr>
            <a:normAutofit fontScale="90000"/>
          </a:bodyPr>
          <a:lstStyle/>
          <a:p>
            <a:r>
              <a:rPr kumimoji="0" lang="en-US" sz="49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4000" b="1" i="0" u="none" strike="noStrike" kern="1200" cap="none" spc="0" normalizeH="0" baseline="0" noProof="0" dirty="0">
                <a:ln>
                  <a:noFill/>
                </a:ln>
                <a:solidFill>
                  <a:srgbClr val="002733"/>
                </a:solidFill>
                <a:effectLst/>
                <a:uLnTx/>
                <a:uFillTx/>
                <a:latin typeface="Verdana"/>
                <a:ea typeface="+mj-ea"/>
                <a:cs typeface="+mj-cs"/>
              </a:rPr>
            </a:br>
            <a:r>
              <a:rPr kumimoji="0" lang="en-US" sz="4000" b="1" i="0" u="none" strike="noStrike" kern="1200" cap="none" spc="0" normalizeH="0" baseline="0" noProof="0" dirty="0">
                <a:ln>
                  <a:noFill/>
                </a:ln>
                <a:solidFill>
                  <a:srgbClr val="00B0F0"/>
                </a:solidFill>
                <a:effectLst/>
                <a:uLnTx/>
                <a:uFillTx/>
                <a:latin typeface="Verdana"/>
                <a:ea typeface="+mj-ea"/>
                <a:cs typeface="+mj-cs"/>
              </a:rPr>
              <a:t>Recommendation 4</a:t>
            </a:r>
            <a:br>
              <a:rPr lang="en-US" dirty="0"/>
            </a:br>
            <a:endParaRPr lang="en-US" dirty="0"/>
          </a:p>
        </p:txBody>
      </p:sp>
      <p:graphicFrame>
        <p:nvGraphicFramePr>
          <p:cNvPr id="4" name="Content Placeholder 3">
            <a:extLst>
              <a:ext uri="{FF2B5EF4-FFF2-40B4-BE49-F238E27FC236}">
                <a16:creationId xmlns:a16="http://schemas.microsoft.com/office/drawing/2014/main" id="{32BA7352-6850-5783-7BEA-F0576536689A}"/>
              </a:ext>
            </a:extLst>
          </p:cNvPr>
          <p:cNvGraphicFramePr>
            <a:graphicFrameLocks noGrp="1"/>
          </p:cNvGraphicFramePr>
          <p:nvPr>
            <p:ph idx="1"/>
            <p:extLst>
              <p:ext uri="{D42A27DB-BD31-4B8C-83A1-F6EECF244321}">
                <p14:modId xmlns:p14="http://schemas.microsoft.com/office/powerpoint/2010/main" val="478338183"/>
              </p:ext>
            </p:extLst>
          </p:nvPr>
        </p:nvGraphicFramePr>
        <p:xfrm>
          <a:off x="300788" y="1754338"/>
          <a:ext cx="10515600" cy="4403789"/>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978879768"/>
                    </a:ext>
                  </a:extLst>
                </a:gridCol>
              </a:tblGrid>
              <a:tr h="3286539">
                <a:tc>
                  <a:txBody>
                    <a:bodyPr/>
                    <a:lstStyle/>
                    <a:p>
                      <a:pPr marL="457200" indent="-457200">
                        <a:lnSpc>
                          <a:spcPct val="150000"/>
                        </a:lnSpc>
                        <a:buFont typeface="Arial" panose="020B0604020202020204" pitchFamily="34" charset="0"/>
                        <a:buChar char="•"/>
                      </a:pPr>
                      <a:r>
                        <a:rPr lang="en-US" sz="2800" dirty="0">
                          <a:solidFill>
                            <a:srgbClr val="00B0F0"/>
                          </a:solidFill>
                        </a:rPr>
                        <a:t>Finalize and implement PI Case Review Process</a:t>
                      </a:r>
                    </a:p>
                    <a:p>
                      <a:pPr marL="457200" indent="-457200">
                        <a:lnSpc>
                          <a:spcPct val="150000"/>
                        </a:lnSpc>
                        <a:buFont typeface="Arial" panose="020B0604020202020204" pitchFamily="34" charset="0"/>
                        <a:buChar char="•"/>
                      </a:pPr>
                      <a:r>
                        <a:rPr lang="en-US" sz="2800" dirty="0">
                          <a:solidFill>
                            <a:srgbClr val="00B0F0"/>
                          </a:solidFill>
                        </a:rPr>
                        <a:t>Standardize review template aligned with Scope of Services</a:t>
                      </a:r>
                    </a:p>
                    <a:p>
                      <a:pPr marL="457200" indent="-457200">
                        <a:lnSpc>
                          <a:spcPct val="150000"/>
                        </a:lnSpc>
                        <a:buFont typeface="Arial" panose="020B0604020202020204" pitchFamily="34" charset="0"/>
                        <a:buChar char="•"/>
                      </a:pPr>
                      <a:r>
                        <a:rPr lang="en-US" sz="2800" dirty="0">
                          <a:solidFill>
                            <a:srgbClr val="00B0F0"/>
                          </a:solidFill>
                        </a:rPr>
                        <a:t>Require quarterly summaries to CSE Administration</a:t>
                      </a:r>
                    </a:p>
                    <a:p>
                      <a:pPr marL="457200" indent="-457200">
                        <a:lnSpc>
                          <a:spcPct val="150000"/>
                        </a:lnSpc>
                        <a:buFont typeface="Arial" panose="020B0604020202020204" pitchFamily="34" charset="0"/>
                        <a:buChar char="•"/>
                      </a:pPr>
                      <a:r>
                        <a:rPr lang="en-US" sz="2800" dirty="0">
                          <a:solidFill>
                            <a:srgbClr val="00B0F0"/>
                          </a:solidFill>
                        </a:rPr>
                        <a:t>Use findings to drive training, policy updates, and system improvements</a:t>
                      </a:r>
                    </a:p>
                    <a:p>
                      <a:pPr marL="457200" indent="-457200">
                        <a:lnSpc>
                          <a:spcPct val="150000"/>
                        </a:lnSpc>
                        <a:buFont typeface="Arial" panose="020B0604020202020204" pitchFamily="34" charset="0"/>
                        <a:buChar char="•"/>
                      </a:pPr>
                      <a:r>
                        <a:rPr lang="en-US" sz="2800" dirty="0">
                          <a:solidFill>
                            <a:srgbClr val="00B0F0"/>
                          </a:solidFill>
                        </a:rPr>
                        <a:t>Monitor compliance through monthly oversight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419846"/>
                  </a:ext>
                </a:extLst>
              </a:tr>
            </a:tbl>
          </a:graphicData>
        </a:graphic>
      </p:graphicFrame>
    </p:spTree>
    <p:extLst>
      <p:ext uri="{BB962C8B-B14F-4D97-AF65-F5344CB8AC3E}">
        <p14:creationId xmlns:p14="http://schemas.microsoft.com/office/powerpoint/2010/main" val="1830774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73C0-1C1B-F2D9-5EE8-C430F1E99377}"/>
              </a:ext>
            </a:extLst>
          </p:cNvPr>
          <p:cNvSpPr>
            <a:spLocks noGrp="1"/>
          </p:cNvSpPr>
          <p:nvPr>
            <p:ph type="title"/>
          </p:nvPr>
        </p:nvSpPr>
        <p:spPr>
          <a:xfrm>
            <a:off x="408028" y="386185"/>
            <a:ext cx="10515600" cy="1325563"/>
          </a:xfrm>
        </p:spPr>
        <p:txBody>
          <a:bodyPr>
            <a:normAutofit fontScale="90000"/>
          </a:bodyPr>
          <a:lstStyle/>
          <a:p>
            <a:r>
              <a:rPr lang="en-US" sz="4900" dirty="0">
                <a:solidFill>
                  <a:srgbClr val="002733"/>
                </a:solidFill>
              </a:rPr>
              <a:t>DCFS Response</a:t>
            </a:r>
            <a:br>
              <a:rPr lang="en-US" dirty="0">
                <a:solidFill>
                  <a:srgbClr val="002733"/>
                </a:solidFill>
              </a:rPr>
            </a:br>
            <a:r>
              <a:rPr lang="en-US" sz="4000" dirty="0">
                <a:solidFill>
                  <a:srgbClr val="00B0F0"/>
                </a:solidFill>
              </a:rPr>
              <a:t>Recommendation 5</a:t>
            </a:r>
            <a:br>
              <a:rPr lang="en-US" dirty="0"/>
            </a:br>
            <a:endParaRPr lang="en-US" dirty="0"/>
          </a:p>
        </p:txBody>
      </p:sp>
      <p:sp>
        <p:nvSpPr>
          <p:cNvPr id="8" name="Rectangle 3">
            <a:extLst>
              <a:ext uri="{FF2B5EF4-FFF2-40B4-BE49-F238E27FC236}">
                <a16:creationId xmlns:a16="http://schemas.microsoft.com/office/drawing/2014/main" id="{DFFA1FAB-8C7D-9725-C025-BC468E08F72C}"/>
              </a:ext>
            </a:extLst>
          </p:cNvPr>
          <p:cNvSpPr>
            <a:spLocks noGrp="1" noChangeArrowheads="1"/>
          </p:cNvSpPr>
          <p:nvPr>
            <p:ph idx="1"/>
          </p:nvPr>
        </p:nvSpPr>
        <p:spPr bwMode="auto">
          <a:xfrm>
            <a:off x="408029" y="1634804"/>
            <a:ext cx="10515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b="0" i="0" u="none" strike="noStrike" cap="none" normalizeH="0" baseline="0" dirty="0">
                <a:ln>
                  <a:noFill/>
                </a:ln>
                <a:effectLst/>
              </a:rPr>
              <a:t>Transitioned DA performance monitoring to CSE Performance Monitoring Unit</a:t>
            </a:r>
          </a:p>
          <a:p>
            <a:pPr eaLnBrk="0" fontAlgn="base" hangingPunct="0">
              <a:lnSpc>
                <a:spcPct val="100000"/>
              </a:lnSpc>
              <a:spcBef>
                <a:spcPct val="0"/>
              </a:spcBef>
              <a:spcAft>
                <a:spcPct val="0"/>
              </a:spcAft>
            </a:pPr>
            <a:endParaRPr kumimoji="0" lang="en-US" altLang="en-US" sz="1400" b="0" i="0" u="none" strike="noStrike" cap="none" normalizeH="0" baseline="0" dirty="0">
              <a:ln>
                <a:noFill/>
              </a:ln>
              <a:effectLst/>
            </a:endParaRPr>
          </a:p>
          <a:p>
            <a:pPr eaLnBrk="0" fontAlgn="base" hangingPunct="0">
              <a:lnSpc>
                <a:spcPct val="100000"/>
              </a:lnSpc>
              <a:spcBef>
                <a:spcPct val="0"/>
              </a:spcBef>
              <a:spcAft>
                <a:spcPct val="0"/>
              </a:spcAft>
            </a:pPr>
            <a:r>
              <a:rPr kumimoji="0" lang="en-US" altLang="en-US" b="0" i="0" u="none" strike="noStrike" cap="none" normalizeH="0" baseline="0" dirty="0">
                <a:ln>
                  <a:noFill/>
                </a:ln>
                <a:effectLst/>
              </a:rPr>
              <a:t>Implementing structured, performance-based monitoring framework</a:t>
            </a:r>
          </a:p>
          <a:p>
            <a:pPr eaLnBrk="0" fontAlgn="base" hangingPunct="0">
              <a:lnSpc>
                <a:spcPct val="100000"/>
              </a:lnSpc>
              <a:spcBef>
                <a:spcPct val="0"/>
              </a:spcBef>
              <a:spcAft>
                <a:spcPct val="0"/>
              </a:spcAft>
            </a:pPr>
            <a:endParaRPr kumimoji="0" lang="en-US" altLang="en-US" sz="1400" b="0" i="0" u="none" strike="noStrike" cap="none" normalizeH="0" baseline="0" dirty="0">
              <a:ln>
                <a:noFill/>
              </a:ln>
              <a:effectLst/>
            </a:endParaRPr>
          </a:p>
          <a:p>
            <a:pPr eaLnBrk="0" fontAlgn="base" hangingPunct="0">
              <a:lnSpc>
                <a:spcPct val="100000"/>
              </a:lnSpc>
              <a:spcBef>
                <a:spcPct val="0"/>
              </a:spcBef>
              <a:spcAft>
                <a:spcPct val="0"/>
              </a:spcAft>
            </a:pPr>
            <a:r>
              <a:rPr kumimoji="0" lang="en-US" altLang="en-US" b="0" i="0" u="none" strike="noStrike" cap="none" normalizeH="0" baseline="0" dirty="0">
                <a:ln>
                  <a:noFill/>
                </a:ln>
                <a:effectLst/>
              </a:rPr>
              <a:t>Evaluate compliance with contract standards and outcomes</a:t>
            </a:r>
          </a:p>
          <a:p>
            <a:pPr eaLnBrk="0" fontAlgn="base" hangingPunct="0">
              <a:lnSpc>
                <a:spcPct val="100000"/>
              </a:lnSpc>
              <a:spcBef>
                <a:spcPct val="0"/>
              </a:spcBef>
              <a:spcAft>
                <a:spcPct val="0"/>
              </a:spcAft>
            </a:pPr>
            <a:endParaRPr kumimoji="0" lang="en-US" altLang="en-US" sz="1400" b="0" i="0" u="none" strike="noStrike" cap="none" normalizeH="0" baseline="0" dirty="0">
              <a:ln>
                <a:noFill/>
              </a:ln>
              <a:effectLst/>
            </a:endParaRPr>
          </a:p>
          <a:p>
            <a:pPr eaLnBrk="0" fontAlgn="base" hangingPunct="0">
              <a:lnSpc>
                <a:spcPct val="100000"/>
              </a:lnSpc>
              <a:spcBef>
                <a:spcPct val="0"/>
              </a:spcBef>
              <a:spcAft>
                <a:spcPct val="0"/>
              </a:spcAft>
            </a:pPr>
            <a:r>
              <a:rPr kumimoji="0" lang="en-US" altLang="en-US" b="0" i="0" u="none" strike="noStrike" cap="none" normalizeH="0" baseline="0" dirty="0">
                <a:ln>
                  <a:noFill/>
                </a:ln>
                <a:effectLst/>
              </a:rPr>
              <a:t>Communicate expectations to DA offices; implementation begins prior to SFY 2027</a:t>
            </a:r>
          </a:p>
        </p:txBody>
      </p:sp>
    </p:spTree>
    <p:extLst>
      <p:ext uri="{BB962C8B-B14F-4D97-AF65-F5344CB8AC3E}">
        <p14:creationId xmlns:p14="http://schemas.microsoft.com/office/powerpoint/2010/main" val="166030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BF13-CB78-5254-C63A-751844D22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556F4-C5E1-2904-71A3-DC18044775C3}"/>
              </a:ext>
            </a:extLst>
          </p:cNvPr>
          <p:cNvSpPr>
            <a:spLocks noGrp="1"/>
          </p:cNvSpPr>
          <p:nvPr>
            <p:ph type="title"/>
          </p:nvPr>
        </p:nvSpPr>
        <p:spPr/>
        <p:txBody>
          <a:bodyPr/>
          <a:lstStyle/>
          <a:p>
            <a:r>
              <a:rPr lang="en-US" dirty="0"/>
              <a:t>Audit Results - QA</a:t>
            </a:r>
          </a:p>
        </p:txBody>
      </p:sp>
      <p:sp>
        <p:nvSpPr>
          <p:cNvPr id="3" name="Content Placeholder 2">
            <a:extLst>
              <a:ext uri="{FF2B5EF4-FFF2-40B4-BE49-F238E27FC236}">
                <a16:creationId xmlns:a16="http://schemas.microsoft.com/office/drawing/2014/main" id="{ED68B23D-5475-55BB-B357-E6ACCE23D76D}"/>
              </a:ext>
            </a:extLst>
          </p:cNvPr>
          <p:cNvSpPr>
            <a:spLocks noGrp="1"/>
          </p:cNvSpPr>
          <p:nvPr>
            <p:ph idx="1"/>
          </p:nvPr>
        </p:nvSpPr>
        <p:spPr>
          <a:xfrm>
            <a:off x="576944" y="1769641"/>
            <a:ext cx="10162592" cy="4565845"/>
          </a:xfrm>
        </p:spPr>
        <p:txBody>
          <a:bodyPr>
            <a:normAutofit/>
          </a:bodyPr>
          <a:lstStyle/>
          <a:p>
            <a:pPr marL="0" indent="0">
              <a:buNone/>
            </a:pPr>
            <a:r>
              <a:rPr lang="en-US" dirty="0"/>
              <a:t>DCFS did not maintain complete or accurate </a:t>
            </a:r>
            <a:r>
              <a:rPr lang="en-US" b="1" dirty="0"/>
              <a:t>case review data</a:t>
            </a:r>
            <a:r>
              <a:rPr lang="en-US" dirty="0"/>
              <a:t> for reviews conducted by DCFS regional staff during 2022 through 2025. </a:t>
            </a:r>
          </a:p>
          <a:p>
            <a:pPr marL="0" indent="0">
              <a:buNone/>
            </a:pPr>
            <a:endParaRPr lang="en-US" dirty="0"/>
          </a:p>
          <a:p>
            <a:pPr marL="0" indent="0">
              <a:buNone/>
            </a:pPr>
            <a:r>
              <a:rPr lang="en-US" dirty="0"/>
              <a:t>According to DCFS, 2,033 </a:t>
            </a:r>
            <a:r>
              <a:rPr lang="en-US" b="1" dirty="0"/>
              <a:t>(25.5%) </a:t>
            </a:r>
            <a:r>
              <a:rPr lang="en-US" dirty="0"/>
              <a:t>of 7,975 cases reviewed by regional staff during 2025 had </a:t>
            </a:r>
            <a:r>
              <a:rPr lang="en-US" b="1" dirty="0"/>
              <a:t>errors</a:t>
            </a:r>
            <a:r>
              <a:rPr lang="en-US" dirty="0"/>
              <a:t>. Common errors included caseworkers not taking action on cases, not updating the case files, and not enforcing support orders. </a:t>
            </a:r>
          </a:p>
        </p:txBody>
      </p:sp>
    </p:spTree>
    <p:extLst>
      <p:ext uri="{BB962C8B-B14F-4D97-AF65-F5344CB8AC3E}">
        <p14:creationId xmlns:p14="http://schemas.microsoft.com/office/powerpoint/2010/main" val="355710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EBFD-4912-0A68-A357-733558302ED8}"/>
              </a:ext>
            </a:extLst>
          </p:cNvPr>
          <p:cNvSpPr>
            <a:spLocks noGrp="1"/>
          </p:cNvSpPr>
          <p:nvPr>
            <p:ph type="title"/>
          </p:nvPr>
        </p:nvSpPr>
        <p:spPr/>
        <p:txBody>
          <a:bodyPr/>
          <a:lstStyle/>
          <a:p>
            <a:r>
              <a:rPr lang="en-US" dirty="0"/>
              <a:t>LLA Sections</a:t>
            </a:r>
          </a:p>
        </p:txBody>
      </p:sp>
      <p:sp>
        <p:nvSpPr>
          <p:cNvPr id="3" name="Content Placeholder 2">
            <a:extLst>
              <a:ext uri="{FF2B5EF4-FFF2-40B4-BE49-F238E27FC236}">
                <a16:creationId xmlns:a16="http://schemas.microsoft.com/office/drawing/2014/main" id="{98D3AEF5-25F6-2501-4CDF-E9C3D75D0989}"/>
              </a:ext>
            </a:extLst>
          </p:cNvPr>
          <p:cNvSpPr>
            <a:spLocks noGrp="1"/>
          </p:cNvSpPr>
          <p:nvPr>
            <p:ph idx="1"/>
          </p:nvPr>
        </p:nvSpPr>
        <p:spPr/>
        <p:txBody>
          <a:bodyPr/>
          <a:lstStyle/>
          <a:p>
            <a:r>
              <a:rPr lang="en-US" dirty="0"/>
              <a:t>Financial Audit </a:t>
            </a:r>
          </a:p>
          <a:p>
            <a:r>
              <a:rPr lang="en-US" dirty="0"/>
              <a:t>Investigative Audit</a:t>
            </a:r>
          </a:p>
          <a:p>
            <a:r>
              <a:rPr lang="en-US" dirty="0"/>
              <a:t>Advisory Services</a:t>
            </a:r>
          </a:p>
          <a:p>
            <a:r>
              <a:rPr lang="en-US" dirty="0"/>
              <a:t>IT Audits</a:t>
            </a:r>
          </a:p>
          <a:p>
            <a:r>
              <a:rPr lang="en-US" dirty="0"/>
              <a:t>Recovery Audit</a:t>
            </a:r>
          </a:p>
          <a:p>
            <a:r>
              <a:rPr lang="en-US" dirty="0"/>
              <a:t>Performance Audit</a:t>
            </a:r>
          </a:p>
          <a:p>
            <a:endParaRPr lang="en-US" dirty="0"/>
          </a:p>
        </p:txBody>
      </p:sp>
    </p:spTree>
    <p:extLst>
      <p:ext uri="{BB962C8B-B14F-4D97-AF65-F5344CB8AC3E}">
        <p14:creationId xmlns:p14="http://schemas.microsoft.com/office/powerpoint/2010/main" val="187078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9262-B9A3-1CD1-4CCF-DF6105ED7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59833-CFF6-D0C4-9D1F-5C9AF0F76D4F}"/>
              </a:ext>
            </a:extLst>
          </p:cNvPr>
          <p:cNvSpPr>
            <a:spLocks noGrp="1"/>
          </p:cNvSpPr>
          <p:nvPr>
            <p:ph type="title"/>
          </p:nvPr>
        </p:nvSpPr>
        <p:spPr/>
        <p:txBody>
          <a:bodyPr/>
          <a:lstStyle/>
          <a:p>
            <a:r>
              <a:rPr lang="en-US" dirty="0"/>
              <a:t>Audit Recommendations</a:t>
            </a:r>
          </a:p>
        </p:txBody>
      </p:sp>
      <p:sp>
        <p:nvSpPr>
          <p:cNvPr id="3" name="Content Placeholder 2">
            <a:extLst>
              <a:ext uri="{FF2B5EF4-FFF2-40B4-BE49-F238E27FC236}">
                <a16:creationId xmlns:a16="http://schemas.microsoft.com/office/drawing/2014/main" id="{51E18F9F-297F-E479-F0DA-DDD75048381B}"/>
              </a:ext>
            </a:extLst>
          </p:cNvPr>
          <p:cNvSpPr>
            <a:spLocks noGrp="1"/>
          </p:cNvSpPr>
          <p:nvPr>
            <p:ph idx="1"/>
          </p:nvPr>
        </p:nvSpPr>
        <p:spPr>
          <a:xfrm>
            <a:off x="576944" y="1769641"/>
            <a:ext cx="10162592" cy="4565845"/>
          </a:xfrm>
        </p:spPr>
        <p:txBody>
          <a:bodyPr>
            <a:normAutofit/>
          </a:bodyPr>
          <a:lstStyle/>
          <a:p>
            <a:pPr marL="0" indent="0">
              <a:buNone/>
            </a:pPr>
            <a:r>
              <a:rPr lang="en-US" b="1" dirty="0"/>
              <a:t>Recommendation 6</a:t>
            </a:r>
            <a:r>
              <a:rPr lang="en-US" dirty="0"/>
              <a:t>: DCFS should identify the reasons why case review data in </a:t>
            </a:r>
            <a:r>
              <a:rPr lang="en-US" dirty="0" err="1"/>
              <a:t>LASESWeb</a:t>
            </a:r>
            <a:r>
              <a:rPr lang="en-US" dirty="0"/>
              <a:t> is inaccurate and incomplete and address those issues to ensure that the data in </a:t>
            </a:r>
            <a:r>
              <a:rPr lang="en-US" dirty="0" err="1"/>
              <a:t>LASESWeb</a:t>
            </a:r>
            <a:r>
              <a:rPr lang="en-US" dirty="0"/>
              <a:t> is accurate, complete, and available for analysis.</a:t>
            </a:r>
          </a:p>
          <a:p>
            <a:pPr marL="0" indent="0">
              <a:buNone/>
            </a:pPr>
            <a:endParaRPr lang="en-US" dirty="0"/>
          </a:p>
          <a:p>
            <a:pPr marL="0" indent="0">
              <a:buNone/>
            </a:pPr>
            <a:r>
              <a:rPr lang="en-US" b="1" dirty="0"/>
              <a:t>Recommendation 7</a:t>
            </a:r>
            <a:r>
              <a:rPr lang="en-US" dirty="0"/>
              <a:t>: DCFS should develop policies and procedures to monitor the case review process to ensure that management can identify and address common error trends. </a:t>
            </a:r>
          </a:p>
        </p:txBody>
      </p:sp>
    </p:spTree>
    <p:extLst>
      <p:ext uri="{BB962C8B-B14F-4D97-AF65-F5344CB8AC3E}">
        <p14:creationId xmlns:p14="http://schemas.microsoft.com/office/powerpoint/2010/main" val="1936127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589F-6B33-F4D8-FDD7-F268A32579C1}"/>
              </a:ext>
            </a:extLst>
          </p:cNvPr>
          <p:cNvSpPr>
            <a:spLocks noGrp="1"/>
          </p:cNvSpPr>
          <p:nvPr>
            <p:ph type="title"/>
          </p:nvPr>
        </p:nvSpPr>
        <p:spPr>
          <a:xfrm>
            <a:off x="481263" y="498067"/>
            <a:ext cx="10515600" cy="1325563"/>
          </a:xfrm>
        </p:spPr>
        <p:txBody>
          <a:bodyPr>
            <a:normAutofit fontScale="90000"/>
          </a:bodyPr>
          <a:lstStyle/>
          <a:p>
            <a:r>
              <a:rPr kumimoji="0" lang="en-US" sz="49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4900" b="1" i="0" u="none" strike="noStrike" kern="1200" cap="none" spc="0" normalizeH="0" baseline="0" noProof="0" dirty="0">
                <a:ln>
                  <a:noFill/>
                </a:ln>
                <a:solidFill>
                  <a:srgbClr val="002733"/>
                </a:solidFill>
                <a:effectLst/>
                <a:uLnTx/>
                <a:uFillTx/>
                <a:latin typeface="Verdana"/>
                <a:ea typeface="+mj-ea"/>
                <a:cs typeface="+mj-cs"/>
              </a:rPr>
            </a:br>
            <a:r>
              <a:rPr kumimoji="0" lang="en-US" sz="4000" b="1" i="0" u="none" strike="noStrike" kern="1200" cap="none" spc="0" normalizeH="0" baseline="0" noProof="0" dirty="0">
                <a:ln>
                  <a:noFill/>
                </a:ln>
                <a:solidFill>
                  <a:srgbClr val="00B0F0"/>
                </a:solidFill>
                <a:effectLst/>
                <a:uLnTx/>
                <a:uFillTx/>
                <a:latin typeface="Verdana"/>
                <a:ea typeface="+mj-ea"/>
                <a:cs typeface="+mj-cs"/>
              </a:rPr>
              <a:t>Recommendation 6</a:t>
            </a:r>
            <a:br>
              <a:rPr lang="en-US" dirty="0"/>
            </a:br>
            <a:endParaRPr lang="en-US" dirty="0"/>
          </a:p>
        </p:txBody>
      </p:sp>
      <p:graphicFrame>
        <p:nvGraphicFramePr>
          <p:cNvPr id="4" name="Content Placeholder 3">
            <a:extLst>
              <a:ext uri="{FF2B5EF4-FFF2-40B4-BE49-F238E27FC236}">
                <a16:creationId xmlns:a16="http://schemas.microsoft.com/office/drawing/2014/main" id="{07129FDF-8A5E-586F-B876-24DE5A46C1F6}"/>
              </a:ext>
            </a:extLst>
          </p:cNvPr>
          <p:cNvGraphicFramePr>
            <a:graphicFrameLocks noGrp="1"/>
          </p:cNvGraphicFramePr>
          <p:nvPr>
            <p:ph idx="1"/>
            <p:extLst>
              <p:ext uri="{D42A27DB-BD31-4B8C-83A1-F6EECF244321}">
                <p14:modId xmlns:p14="http://schemas.microsoft.com/office/powerpoint/2010/main" val="3190342952"/>
              </p:ext>
            </p:extLst>
          </p:nvPr>
        </p:nvGraphicFramePr>
        <p:xfrm>
          <a:off x="361994" y="2106226"/>
          <a:ext cx="10515600" cy="3590925"/>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304301260"/>
                    </a:ext>
                  </a:extLst>
                </a:gridCol>
              </a:tblGrid>
              <a:tr h="413885">
                <a:tc>
                  <a:txBody>
                    <a:bodyPr/>
                    <a:lstStyle/>
                    <a:p>
                      <a:pPr marL="457200" indent="-457200">
                        <a:buFont typeface="Arial" panose="020B0604020202020204" pitchFamily="34" charset="0"/>
                        <a:buChar char="•"/>
                      </a:pPr>
                      <a:r>
                        <a:rPr lang="en-US" sz="2800" dirty="0">
                          <a:solidFill>
                            <a:srgbClr val="00B0F0"/>
                          </a:solidFill>
                        </a:rPr>
                        <a:t>Identify and implement </a:t>
                      </a:r>
                      <a:r>
                        <a:rPr lang="en-US" sz="2800" dirty="0" err="1">
                          <a:solidFill>
                            <a:srgbClr val="00B0F0"/>
                          </a:solidFill>
                        </a:rPr>
                        <a:t>LASESWeb</a:t>
                      </a:r>
                      <a:r>
                        <a:rPr lang="en-US" sz="2800" dirty="0">
                          <a:solidFill>
                            <a:srgbClr val="00B0F0"/>
                          </a:solidFill>
                        </a:rPr>
                        <a:t> system enhancements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Improve data accuracy, completeness, and accessibility</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Provide targeted training to support effective system use</a:t>
                      </a:r>
                    </a:p>
                    <a:p>
                      <a:pPr marL="0" indent="0" algn="l" fontAlgn="b">
                        <a:buFont typeface="Wingdings" panose="05000000000000000000" pitchFamily="2" charset="2"/>
                        <a:buNone/>
                      </a:pPr>
                      <a:endParaRPr lang="en-US" sz="1100" b="0" i="0" u="none" strike="noStrike" dirty="0">
                        <a:solidFill>
                          <a:srgbClr val="00B0F0"/>
                        </a:solidFill>
                        <a:effectLst/>
                        <a:latin typeface="+mn-lt"/>
                      </a:endParaRPr>
                    </a:p>
                    <a:p>
                      <a:pPr marL="342900" indent="-342900" algn="l" fontAlgn="b">
                        <a:buFont typeface="Wingdings" panose="05000000000000000000" pitchFamily="2" charset="2"/>
                        <a:buChar char="§"/>
                      </a:pPr>
                      <a:endParaRPr lang="en-US" sz="2800" b="0" i="0" u="none" strike="noStrike" dirty="0">
                        <a:solidFill>
                          <a:srgbClr val="00B0F0"/>
                        </a:solidFill>
                        <a:effectLst/>
                        <a:latin typeface="+mn-lt"/>
                      </a:endParaRPr>
                    </a:p>
                    <a:p>
                      <a:pPr marL="0" indent="0" algn="l" fontAlgn="b">
                        <a:buFontTx/>
                        <a:buNone/>
                      </a:pPr>
                      <a:endParaRPr lang="en-US" sz="2000" b="0" i="0" u="none" strike="noStrike" dirty="0">
                        <a:solidFill>
                          <a:srgbClr val="0066FF"/>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3159259"/>
                  </a:ext>
                </a:extLst>
              </a:tr>
            </a:tbl>
          </a:graphicData>
        </a:graphic>
      </p:graphicFrame>
    </p:spTree>
    <p:extLst>
      <p:ext uri="{BB962C8B-B14F-4D97-AF65-F5344CB8AC3E}">
        <p14:creationId xmlns:p14="http://schemas.microsoft.com/office/powerpoint/2010/main" val="209138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226DE-E783-770C-3952-B999F479B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C4642-BE2C-ED4A-4A16-333741F3C170}"/>
              </a:ext>
            </a:extLst>
          </p:cNvPr>
          <p:cNvSpPr>
            <a:spLocks noGrp="1"/>
          </p:cNvSpPr>
          <p:nvPr>
            <p:ph type="title"/>
          </p:nvPr>
        </p:nvSpPr>
        <p:spPr>
          <a:xfrm>
            <a:off x="481263" y="492939"/>
            <a:ext cx="10515600" cy="1325563"/>
          </a:xfrm>
        </p:spPr>
        <p:txBody>
          <a:bodyPr>
            <a:normAutofit fontScale="90000"/>
          </a:bodyPr>
          <a:lstStyle/>
          <a:p>
            <a:r>
              <a:rPr kumimoji="0" lang="en-US" sz="49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4900" b="1" i="0" u="none" strike="noStrike" kern="1200" cap="none" spc="0" normalizeH="0" baseline="0" noProof="0" dirty="0">
                <a:ln>
                  <a:noFill/>
                </a:ln>
                <a:solidFill>
                  <a:srgbClr val="002733"/>
                </a:solidFill>
                <a:effectLst/>
                <a:uLnTx/>
                <a:uFillTx/>
                <a:latin typeface="Verdana"/>
                <a:ea typeface="+mj-ea"/>
                <a:cs typeface="+mj-cs"/>
              </a:rPr>
            </a:br>
            <a:r>
              <a:rPr kumimoji="0" lang="en-US" sz="4000" b="1" i="0" u="none" strike="noStrike" kern="1200" cap="none" spc="0" normalizeH="0" baseline="0" noProof="0" dirty="0">
                <a:ln>
                  <a:noFill/>
                </a:ln>
                <a:solidFill>
                  <a:srgbClr val="00B0F0"/>
                </a:solidFill>
                <a:effectLst/>
                <a:uLnTx/>
                <a:uFillTx/>
                <a:latin typeface="Verdana"/>
                <a:ea typeface="+mj-ea"/>
                <a:cs typeface="+mj-cs"/>
              </a:rPr>
              <a:t>Recommendation 7</a:t>
            </a:r>
            <a:br>
              <a:rPr lang="en-US" dirty="0"/>
            </a:br>
            <a:endParaRPr lang="en-US" dirty="0"/>
          </a:p>
        </p:txBody>
      </p:sp>
      <p:graphicFrame>
        <p:nvGraphicFramePr>
          <p:cNvPr id="4" name="Content Placeholder 3">
            <a:extLst>
              <a:ext uri="{FF2B5EF4-FFF2-40B4-BE49-F238E27FC236}">
                <a16:creationId xmlns:a16="http://schemas.microsoft.com/office/drawing/2014/main" id="{96261F26-2FB4-9AA7-944C-0F5529257423}"/>
              </a:ext>
            </a:extLst>
          </p:cNvPr>
          <p:cNvGraphicFramePr>
            <a:graphicFrameLocks noGrp="1"/>
          </p:cNvGraphicFramePr>
          <p:nvPr>
            <p:ph idx="1"/>
          </p:nvPr>
        </p:nvGraphicFramePr>
        <p:xfrm>
          <a:off x="481263" y="2369696"/>
          <a:ext cx="10515600" cy="1899285"/>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304301260"/>
                    </a:ext>
                  </a:extLst>
                </a:gridCol>
              </a:tblGrid>
              <a:tr h="413885">
                <a:tc>
                  <a:txBody>
                    <a:bodyPr/>
                    <a:lstStyle/>
                    <a:p>
                      <a:pPr marL="457200" indent="-457200">
                        <a:buFont typeface="Arial" panose="020B0604020202020204" pitchFamily="34" charset="0"/>
                        <a:buChar char="•"/>
                      </a:pPr>
                      <a:r>
                        <a:rPr lang="en-US" sz="2800" dirty="0">
                          <a:solidFill>
                            <a:srgbClr val="00B0F0"/>
                          </a:solidFill>
                        </a:rPr>
                        <a:t>Refine policies to strengthen case review oversight</a:t>
                      </a:r>
                    </a:p>
                    <a:p>
                      <a:pPr marL="457200" indent="-457200">
                        <a:buFont typeface="Arial" panose="020B0604020202020204" pitchFamily="34" charset="0"/>
                        <a:buChar char="•"/>
                      </a:pPr>
                      <a:endParaRPr lang="en-US" sz="2000" dirty="0">
                        <a:solidFill>
                          <a:srgbClr val="00B0F0"/>
                        </a:solidFill>
                      </a:endParaRPr>
                    </a:p>
                    <a:p>
                      <a:pPr marL="457200" indent="-457200">
                        <a:buFont typeface="Arial" panose="020B0604020202020204" pitchFamily="34" charset="0"/>
                        <a:buChar char="•"/>
                      </a:pPr>
                      <a:r>
                        <a:rPr lang="en-US" sz="2800" dirty="0">
                          <a:solidFill>
                            <a:srgbClr val="00B0F0"/>
                          </a:solidFill>
                        </a:rPr>
                        <a:t>Ensure consistent identification and reporting of error trends</a:t>
                      </a:r>
                    </a:p>
                    <a:p>
                      <a:pPr marL="0" indent="0" algn="l" fontAlgn="b">
                        <a:buFontTx/>
                        <a:buNone/>
                      </a:pPr>
                      <a:endParaRPr lang="en-US" sz="2000" b="0" i="0" u="none" strike="noStrike" dirty="0">
                        <a:solidFill>
                          <a:srgbClr val="0066FF"/>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933159259"/>
                  </a:ext>
                </a:extLst>
              </a:tr>
            </a:tbl>
          </a:graphicData>
        </a:graphic>
      </p:graphicFrame>
    </p:spTree>
    <p:extLst>
      <p:ext uri="{BB962C8B-B14F-4D97-AF65-F5344CB8AC3E}">
        <p14:creationId xmlns:p14="http://schemas.microsoft.com/office/powerpoint/2010/main" val="410517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60D98-BA59-002A-BE1A-83B84041F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E35CE-33B6-7FA4-F52C-F474867E3678}"/>
              </a:ext>
            </a:extLst>
          </p:cNvPr>
          <p:cNvSpPr>
            <a:spLocks noGrp="1"/>
          </p:cNvSpPr>
          <p:nvPr>
            <p:ph type="title"/>
          </p:nvPr>
        </p:nvSpPr>
        <p:spPr/>
        <p:txBody>
          <a:bodyPr/>
          <a:lstStyle/>
          <a:p>
            <a:r>
              <a:rPr lang="en-US" dirty="0"/>
              <a:t>Audit Results - QA</a:t>
            </a:r>
          </a:p>
        </p:txBody>
      </p:sp>
      <p:sp>
        <p:nvSpPr>
          <p:cNvPr id="3" name="Content Placeholder 2">
            <a:extLst>
              <a:ext uri="{FF2B5EF4-FFF2-40B4-BE49-F238E27FC236}">
                <a16:creationId xmlns:a16="http://schemas.microsoft.com/office/drawing/2014/main" id="{52D53F92-3ECA-A7FA-C7D5-3E5B4EFAEC27}"/>
              </a:ext>
            </a:extLst>
          </p:cNvPr>
          <p:cNvSpPr>
            <a:spLocks noGrp="1"/>
          </p:cNvSpPr>
          <p:nvPr>
            <p:ph idx="1"/>
          </p:nvPr>
        </p:nvSpPr>
        <p:spPr>
          <a:xfrm>
            <a:off x="530290" y="1690688"/>
            <a:ext cx="10515600" cy="4351338"/>
          </a:xfrm>
        </p:spPr>
        <p:txBody>
          <a:bodyPr>
            <a:normAutofit/>
          </a:bodyPr>
          <a:lstStyle/>
          <a:p>
            <a:pPr marL="0" indent="0">
              <a:buNone/>
            </a:pPr>
            <a:r>
              <a:rPr lang="en-US" dirty="0"/>
              <a:t>According to DCFS, 113 </a:t>
            </a:r>
            <a:r>
              <a:rPr lang="en-US" b="1" dirty="0"/>
              <a:t>(33.5%) </a:t>
            </a:r>
            <a:r>
              <a:rPr lang="en-US" dirty="0"/>
              <a:t>of 337 cases reviewed by DCFS Program Integration staff for DA caseworkers during 2025 had </a:t>
            </a:r>
            <a:r>
              <a:rPr lang="en-US" b="1" dirty="0"/>
              <a:t>errors</a:t>
            </a:r>
            <a:r>
              <a:rPr lang="en-US" dirty="0"/>
              <a:t>. However, DCFS had not established formal policies governing Program Integration’s case reviews of DA caseworkers.</a:t>
            </a:r>
          </a:p>
          <a:p>
            <a:pPr marL="0" indent="0">
              <a:buNone/>
            </a:pPr>
            <a:endParaRPr lang="en-US" dirty="0"/>
          </a:p>
          <a:p>
            <a:pPr marL="0" indent="0">
              <a:buNone/>
            </a:pPr>
            <a:r>
              <a:rPr lang="en-US" dirty="0"/>
              <a:t>Based on current expectations, Program Integration staff may review </a:t>
            </a:r>
            <a:r>
              <a:rPr lang="en-US" b="1" dirty="0"/>
              <a:t>fewer than four cases </a:t>
            </a:r>
            <a:r>
              <a:rPr lang="en-US" dirty="0"/>
              <a:t>per DA offices each quarter, which is fewer than the number reviewed for regional offices (75). </a:t>
            </a:r>
          </a:p>
        </p:txBody>
      </p:sp>
    </p:spTree>
    <p:extLst>
      <p:ext uri="{BB962C8B-B14F-4D97-AF65-F5344CB8AC3E}">
        <p14:creationId xmlns:p14="http://schemas.microsoft.com/office/powerpoint/2010/main" val="3056973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0CDC5-0C93-99F2-3D57-8486D7565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64F4D-E155-DDFC-FD8E-781579565C84}"/>
              </a:ext>
            </a:extLst>
          </p:cNvPr>
          <p:cNvSpPr>
            <a:spLocks noGrp="1"/>
          </p:cNvSpPr>
          <p:nvPr>
            <p:ph type="title"/>
          </p:nvPr>
        </p:nvSpPr>
        <p:spPr/>
        <p:txBody>
          <a:bodyPr/>
          <a:lstStyle/>
          <a:p>
            <a:r>
              <a:rPr lang="en-US" dirty="0"/>
              <a:t>Audit Recommendations</a:t>
            </a:r>
          </a:p>
        </p:txBody>
      </p:sp>
      <p:sp>
        <p:nvSpPr>
          <p:cNvPr id="3" name="Content Placeholder 2">
            <a:extLst>
              <a:ext uri="{FF2B5EF4-FFF2-40B4-BE49-F238E27FC236}">
                <a16:creationId xmlns:a16="http://schemas.microsoft.com/office/drawing/2014/main" id="{D4F5E122-209E-6C63-DBCA-10A19A4BA4FA}"/>
              </a:ext>
            </a:extLst>
          </p:cNvPr>
          <p:cNvSpPr>
            <a:spLocks noGrp="1"/>
          </p:cNvSpPr>
          <p:nvPr>
            <p:ph idx="1"/>
          </p:nvPr>
        </p:nvSpPr>
        <p:spPr>
          <a:xfrm>
            <a:off x="470469" y="1690687"/>
            <a:ext cx="10297232" cy="4802187"/>
          </a:xfrm>
        </p:spPr>
        <p:txBody>
          <a:bodyPr>
            <a:normAutofit fontScale="77500" lnSpcReduction="20000"/>
          </a:bodyPr>
          <a:lstStyle/>
          <a:p>
            <a:pPr marL="0" indent="0">
              <a:lnSpc>
                <a:spcPct val="110000"/>
              </a:lnSpc>
              <a:buNone/>
            </a:pPr>
            <a:r>
              <a:rPr lang="en-US" b="1" dirty="0"/>
              <a:t>Recommendation 8</a:t>
            </a:r>
            <a:r>
              <a:rPr lang="en-US" dirty="0"/>
              <a:t>: DCFS should evaluate the case review process and develop formal policies for the number of cases each Program Integration staff should review each quarter, and the number of cases from each DA office.</a:t>
            </a:r>
          </a:p>
          <a:p>
            <a:pPr marL="0" indent="0">
              <a:lnSpc>
                <a:spcPct val="110000"/>
              </a:lnSpc>
              <a:buNone/>
            </a:pPr>
            <a:endParaRPr lang="en-US" dirty="0"/>
          </a:p>
          <a:p>
            <a:pPr marL="0" indent="0">
              <a:lnSpc>
                <a:spcPct val="110000"/>
              </a:lnSpc>
              <a:buNone/>
            </a:pPr>
            <a:r>
              <a:rPr lang="en-US" b="1" dirty="0"/>
              <a:t>Recommendation 9</a:t>
            </a:r>
            <a:r>
              <a:rPr lang="en-US" dirty="0"/>
              <a:t>: DCFS should evaluate the case review process and determine whether Program Integration staff should develop and submit error trends and corrective action plans -- and formalize this decision in policy.</a:t>
            </a:r>
          </a:p>
          <a:p>
            <a:pPr marL="0" indent="0">
              <a:lnSpc>
                <a:spcPct val="110000"/>
              </a:lnSpc>
              <a:buNone/>
            </a:pPr>
            <a:endParaRPr lang="en-US" dirty="0"/>
          </a:p>
          <a:p>
            <a:pPr marL="0" indent="0">
              <a:lnSpc>
                <a:spcPct val="110000"/>
              </a:lnSpc>
              <a:spcBef>
                <a:spcPts val="0"/>
              </a:spcBef>
              <a:buNone/>
            </a:pPr>
            <a:r>
              <a:rPr lang="en-US" b="1" dirty="0"/>
              <a:t>Recommendation 10</a:t>
            </a:r>
            <a:r>
              <a:rPr lang="en-US" dirty="0"/>
              <a:t>: DCFS should develop a process to monitor Program Integration staff to ensure they are conducting case </a:t>
            </a:r>
          </a:p>
          <a:p>
            <a:pPr marL="0" indent="0">
              <a:lnSpc>
                <a:spcPct val="110000"/>
              </a:lnSpc>
              <a:spcBef>
                <a:spcPts val="0"/>
              </a:spcBef>
              <a:buNone/>
            </a:pPr>
            <a:r>
              <a:rPr lang="en-US" dirty="0"/>
              <a:t>reviews as required by the newly-developed policies. </a:t>
            </a:r>
          </a:p>
        </p:txBody>
      </p:sp>
    </p:spTree>
    <p:extLst>
      <p:ext uri="{BB962C8B-B14F-4D97-AF65-F5344CB8AC3E}">
        <p14:creationId xmlns:p14="http://schemas.microsoft.com/office/powerpoint/2010/main" val="50041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E82C-70BC-40E5-4D4B-724AB1F11A9D}"/>
              </a:ext>
            </a:extLst>
          </p:cNvPr>
          <p:cNvSpPr>
            <a:spLocks noGrp="1"/>
          </p:cNvSpPr>
          <p:nvPr>
            <p:ph type="title"/>
          </p:nvPr>
        </p:nvSpPr>
        <p:spPr>
          <a:xfrm>
            <a:off x="313169" y="428739"/>
            <a:ext cx="10515600" cy="1325563"/>
          </a:xfrm>
        </p:spPr>
        <p:txBody>
          <a:bodyPr>
            <a:normAutofit fontScale="90000"/>
          </a:bodyPr>
          <a:lstStyle/>
          <a:p>
            <a:r>
              <a:rPr lang="en-US" sz="4900" dirty="0">
                <a:solidFill>
                  <a:srgbClr val="002733"/>
                </a:solidFill>
              </a:rPr>
              <a:t>DCFS Response</a:t>
            </a:r>
            <a:br>
              <a:rPr lang="en-US" sz="6000" dirty="0">
                <a:solidFill>
                  <a:srgbClr val="002733"/>
                </a:solidFill>
              </a:rPr>
            </a:br>
            <a:r>
              <a:rPr lang="en-US" sz="4000" dirty="0">
                <a:solidFill>
                  <a:srgbClr val="00B0F0"/>
                </a:solidFill>
              </a:rPr>
              <a:t>Recommendations 8 and 9</a:t>
            </a:r>
            <a:br>
              <a:rPr lang="en-US" dirty="0"/>
            </a:br>
            <a:endParaRPr lang="en-US" dirty="0"/>
          </a:p>
        </p:txBody>
      </p:sp>
      <p:graphicFrame>
        <p:nvGraphicFramePr>
          <p:cNvPr id="4" name="Content Placeholder 3">
            <a:extLst>
              <a:ext uri="{FF2B5EF4-FFF2-40B4-BE49-F238E27FC236}">
                <a16:creationId xmlns:a16="http://schemas.microsoft.com/office/drawing/2014/main" id="{AACD5F66-8ED7-293A-A6B8-A793446A0852}"/>
              </a:ext>
            </a:extLst>
          </p:cNvPr>
          <p:cNvGraphicFramePr>
            <a:graphicFrameLocks noGrp="1"/>
          </p:cNvGraphicFramePr>
          <p:nvPr>
            <p:ph idx="1"/>
            <p:extLst>
              <p:ext uri="{D42A27DB-BD31-4B8C-83A1-F6EECF244321}">
                <p14:modId xmlns:p14="http://schemas.microsoft.com/office/powerpoint/2010/main" val="3445479933"/>
              </p:ext>
            </p:extLst>
          </p:nvPr>
        </p:nvGraphicFramePr>
        <p:xfrm>
          <a:off x="313169" y="1754302"/>
          <a:ext cx="10531294" cy="4608095"/>
        </p:xfrm>
        <a:graphic>
          <a:graphicData uri="http://schemas.openxmlformats.org/drawingml/2006/table">
            <a:tbl>
              <a:tblPr>
                <a:tableStyleId>{5C22544A-7EE6-4342-B048-85BDC9FD1C3A}</a:tableStyleId>
              </a:tblPr>
              <a:tblGrid>
                <a:gridCol w="10531294">
                  <a:extLst>
                    <a:ext uri="{9D8B030D-6E8A-4147-A177-3AD203B41FA5}">
                      <a16:colId xmlns:a16="http://schemas.microsoft.com/office/drawing/2014/main" val="1508586519"/>
                    </a:ext>
                  </a:extLst>
                </a:gridCol>
              </a:tblGrid>
              <a:tr h="4608095">
                <a:tc>
                  <a:txBody>
                    <a:bodyPr/>
                    <a:lstStyle/>
                    <a:p>
                      <a:r>
                        <a:rPr lang="en-US" sz="2800" b="1" u="none" strike="noStrike" dirty="0">
                          <a:solidFill>
                            <a:schemeClr val="tx1"/>
                          </a:solidFill>
                          <a:effectLst/>
                        </a:rPr>
                        <a:t>Recommendation 8</a:t>
                      </a:r>
                      <a:r>
                        <a:rPr lang="en-US" sz="2800" u="none" strike="noStrike" dirty="0">
                          <a:solidFill>
                            <a:schemeClr val="tx1"/>
                          </a:solidFill>
                          <a:effectLst/>
                        </a:rPr>
                        <a:t>:  </a:t>
                      </a:r>
                    </a:p>
                    <a:p>
                      <a:pPr marL="457200" indent="-457200">
                        <a:buFont typeface="Arial" panose="020B0604020202020204" pitchFamily="34" charset="0"/>
                        <a:buChar char="•"/>
                      </a:pPr>
                      <a:r>
                        <a:rPr lang="en-US" sz="2800" dirty="0">
                          <a:solidFill>
                            <a:srgbClr val="00B0F0"/>
                          </a:solidFill>
                        </a:rPr>
                        <a:t>Define required PI case review volume</a:t>
                      </a:r>
                    </a:p>
                    <a:p>
                      <a:pPr marL="457200" indent="-457200">
                        <a:buFont typeface="Arial" panose="020B0604020202020204" pitchFamily="34" charset="0"/>
                        <a:buChar char="•"/>
                      </a:pPr>
                      <a:r>
                        <a:rPr lang="en-US" sz="2800" dirty="0">
                          <a:solidFill>
                            <a:srgbClr val="00B0F0"/>
                          </a:solidFill>
                        </a:rPr>
                        <a:t>Implement through PI Case Review Process (Rec. 4)</a:t>
                      </a:r>
                      <a:endParaRPr lang="en-US" sz="2800" u="none" strike="noStrike" dirty="0">
                        <a:solidFill>
                          <a:srgbClr val="00B0F0"/>
                        </a:solidFill>
                        <a:effectLst/>
                      </a:endParaRPr>
                    </a:p>
                    <a:p>
                      <a:pPr algn="l" fontAlgn="ctr">
                        <a:buNone/>
                      </a:pPr>
                      <a:endParaRPr lang="en-US" sz="2800" b="0" i="0" u="none" strike="noStrike" dirty="0">
                        <a:solidFill>
                          <a:srgbClr val="00B0F0"/>
                        </a:solidFill>
                        <a:effectLst/>
                        <a:latin typeface="Times New Roman" panose="02020603050405020304" pitchFamily="18" charset="0"/>
                      </a:endParaRPr>
                    </a:p>
                    <a:p>
                      <a:r>
                        <a:rPr lang="en-US" sz="2800" b="1" i="0" u="none" strike="noStrike" dirty="0">
                          <a:solidFill>
                            <a:schemeClr val="tx1"/>
                          </a:solidFill>
                          <a:effectLst/>
                          <a:latin typeface="+mn-lt"/>
                        </a:rPr>
                        <a:t>Recommendation 9: </a:t>
                      </a:r>
                    </a:p>
                    <a:p>
                      <a:pPr marL="457200" indent="-457200">
                        <a:buFont typeface="Arial" panose="020B0604020202020204" pitchFamily="34" charset="0"/>
                        <a:buChar char="•"/>
                      </a:pPr>
                      <a:r>
                        <a:rPr lang="en-US" sz="2800" dirty="0">
                          <a:solidFill>
                            <a:srgbClr val="00B0F0"/>
                          </a:solidFill>
                        </a:rPr>
                        <a:t>Develop and submit error trend reports and CAPs</a:t>
                      </a:r>
                    </a:p>
                    <a:p>
                      <a:pPr marL="457200" indent="-457200">
                        <a:buFont typeface="Arial" panose="020B0604020202020204" pitchFamily="34" charset="0"/>
                        <a:buChar char="•"/>
                      </a:pPr>
                      <a:r>
                        <a:rPr lang="en-US" sz="2800" dirty="0">
                          <a:solidFill>
                            <a:srgbClr val="00B0F0"/>
                          </a:solidFill>
                        </a:rPr>
                        <a:t>Formalize PI error trend and CAP responsibilities in policy</a:t>
                      </a:r>
                    </a:p>
                    <a:p>
                      <a:pPr marL="457200" indent="-457200">
                        <a:buFont typeface="Arial" panose="020B0604020202020204" pitchFamily="34" charset="0"/>
                        <a:buChar char="•"/>
                      </a:pPr>
                      <a:r>
                        <a:rPr lang="en-US" sz="2800" dirty="0">
                          <a:solidFill>
                            <a:srgbClr val="00B0F0"/>
                          </a:solidFill>
                        </a:rPr>
                        <a:t>Implement through PI Case Review Process (Rec. 4)</a:t>
                      </a:r>
                    </a:p>
                    <a:p>
                      <a:pPr algn="l" fontAlgn="ctr">
                        <a:buNone/>
                      </a:pPr>
                      <a:endParaRPr lang="en-US" sz="2400" b="0" i="0" u="none" strike="noStrike" dirty="0">
                        <a:solidFill>
                          <a:srgbClr val="00B0F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5807950"/>
                  </a:ext>
                </a:extLst>
              </a:tr>
            </a:tbl>
          </a:graphicData>
        </a:graphic>
      </p:graphicFrame>
    </p:spTree>
    <p:extLst>
      <p:ext uri="{BB962C8B-B14F-4D97-AF65-F5344CB8AC3E}">
        <p14:creationId xmlns:p14="http://schemas.microsoft.com/office/powerpoint/2010/main" val="970240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CA3D9-2ED6-2F5D-F02B-764605FF6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2C044-2C87-0673-951F-4B53C4AED84A}"/>
              </a:ext>
            </a:extLst>
          </p:cNvPr>
          <p:cNvSpPr>
            <a:spLocks noGrp="1"/>
          </p:cNvSpPr>
          <p:nvPr>
            <p:ph type="title"/>
          </p:nvPr>
        </p:nvSpPr>
        <p:spPr>
          <a:xfrm>
            <a:off x="344905" y="794957"/>
            <a:ext cx="10515600" cy="1325563"/>
          </a:xfrm>
        </p:spPr>
        <p:txBody>
          <a:bodyPr>
            <a:normAutofit fontScale="90000"/>
          </a:bodyPr>
          <a:lstStyle/>
          <a:p>
            <a:r>
              <a:rPr lang="en-US" sz="4900" dirty="0">
                <a:solidFill>
                  <a:srgbClr val="002733"/>
                </a:solidFill>
              </a:rPr>
              <a:t>DCFS Response</a:t>
            </a:r>
            <a:br>
              <a:rPr lang="en-US" sz="6000" dirty="0">
                <a:solidFill>
                  <a:srgbClr val="002733"/>
                </a:solidFill>
              </a:rPr>
            </a:br>
            <a:r>
              <a:rPr lang="en-US" sz="4000" dirty="0">
                <a:solidFill>
                  <a:srgbClr val="00B0F0"/>
                </a:solidFill>
              </a:rPr>
              <a:t>Recommendations 10</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2FE0E956-2F7C-72D8-CD10-72AD01BA1A46}"/>
              </a:ext>
            </a:extLst>
          </p:cNvPr>
          <p:cNvGraphicFramePr>
            <a:graphicFrameLocks noGrp="1"/>
          </p:cNvGraphicFramePr>
          <p:nvPr>
            <p:ph idx="1"/>
          </p:nvPr>
        </p:nvGraphicFramePr>
        <p:xfrm>
          <a:off x="344905" y="2120520"/>
          <a:ext cx="9900603" cy="2753837"/>
        </p:xfrm>
        <a:graphic>
          <a:graphicData uri="http://schemas.openxmlformats.org/drawingml/2006/table">
            <a:tbl>
              <a:tblPr>
                <a:tableStyleId>{5C22544A-7EE6-4342-B048-85BDC9FD1C3A}</a:tableStyleId>
              </a:tblPr>
              <a:tblGrid>
                <a:gridCol w="9900603">
                  <a:extLst>
                    <a:ext uri="{9D8B030D-6E8A-4147-A177-3AD203B41FA5}">
                      <a16:colId xmlns:a16="http://schemas.microsoft.com/office/drawing/2014/main" val="1508586519"/>
                    </a:ext>
                  </a:extLst>
                </a:gridCol>
              </a:tblGrid>
              <a:tr h="2753837">
                <a:tc>
                  <a:txBody>
                    <a:bodyPr/>
                    <a:lstStyle/>
                    <a:p>
                      <a:pPr marL="342900" indent="-342900">
                        <a:buFont typeface="Arial" panose="020B0604020202020204" pitchFamily="34" charset="0"/>
                        <a:buChar char="•"/>
                      </a:pPr>
                      <a:r>
                        <a:rPr lang="en-US" sz="2800" dirty="0">
                          <a:solidFill>
                            <a:srgbClr val="00B0F0"/>
                          </a:solidFill>
                        </a:rPr>
                        <a:t>Develop policy to monitor Program Integration staff compliance</a:t>
                      </a:r>
                    </a:p>
                    <a:p>
                      <a:pPr marL="342900" indent="-342900">
                        <a:buFont typeface="Arial" panose="020B0604020202020204" pitchFamily="34" charset="0"/>
                        <a:buChar char="•"/>
                      </a:pPr>
                      <a:endParaRPr lang="en-US" sz="2800" dirty="0">
                        <a:solidFill>
                          <a:srgbClr val="00B0F0"/>
                        </a:solidFill>
                      </a:endParaRPr>
                    </a:p>
                    <a:p>
                      <a:pPr marL="342900" indent="-342900">
                        <a:buFont typeface="Arial" panose="020B0604020202020204" pitchFamily="34" charset="0"/>
                        <a:buChar char="•"/>
                      </a:pPr>
                      <a:r>
                        <a:rPr lang="en-US" sz="2800" dirty="0">
                          <a:solidFill>
                            <a:srgbClr val="00B0F0"/>
                          </a:solidFill>
                        </a:rPr>
                        <a:t>Align oversight with PI Case Review requirements (Rec. 4 &amp; 8)</a:t>
                      </a:r>
                    </a:p>
                    <a:p>
                      <a:pPr algn="l" fontAlgn="ctr">
                        <a:buNone/>
                      </a:pPr>
                      <a:endParaRPr lang="en-US" sz="2400" b="0" i="0" u="none" strike="noStrike" dirty="0">
                        <a:solidFill>
                          <a:srgbClr val="00B0F0"/>
                        </a:solidFill>
                        <a:effectLst/>
                        <a:latin typeface="+mn-lt"/>
                      </a:endParaRPr>
                    </a:p>
                  </a:txBody>
                  <a:tcPr marL="9525" marR="9525" marT="9525" marB="0" anchor="ctr">
                    <a:noFill/>
                  </a:tcPr>
                </a:tc>
                <a:extLst>
                  <a:ext uri="{0D108BD9-81ED-4DB2-BD59-A6C34878D82A}">
                    <a16:rowId xmlns:a16="http://schemas.microsoft.com/office/drawing/2014/main" val="1585807950"/>
                  </a:ext>
                </a:extLst>
              </a:tr>
            </a:tbl>
          </a:graphicData>
        </a:graphic>
      </p:graphicFrame>
    </p:spTree>
    <p:extLst>
      <p:ext uri="{BB962C8B-B14F-4D97-AF65-F5344CB8AC3E}">
        <p14:creationId xmlns:p14="http://schemas.microsoft.com/office/powerpoint/2010/main" val="289318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C97B-3245-3D33-4E33-DF2617D0DDAF}"/>
              </a:ext>
            </a:extLst>
          </p:cNvPr>
          <p:cNvSpPr>
            <a:spLocks noGrp="1"/>
          </p:cNvSpPr>
          <p:nvPr>
            <p:ph type="title"/>
          </p:nvPr>
        </p:nvSpPr>
        <p:spPr/>
        <p:txBody>
          <a:bodyPr/>
          <a:lstStyle/>
          <a:p>
            <a:r>
              <a:rPr lang="en-US" dirty="0"/>
              <a:t>Audit Results - QA</a:t>
            </a:r>
          </a:p>
        </p:txBody>
      </p:sp>
      <p:sp>
        <p:nvSpPr>
          <p:cNvPr id="3" name="Content Placeholder 2">
            <a:extLst>
              <a:ext uri="{FF2B5EF4-FFF2-40B4-BE49-F238E27FC236}">
                <a16:creationId xmlns:a16="http://schemas.microsoft.com/office/drawing/2014/main" id="{97E2156E-5BE7-4A41-0505-8BE2232B6012}"/>
              </a:ext>
            </a:extLst>
          </p:cNvPr>
          <p:cNvSpPr>
            <a:spLocks noGrp="1"/>
          </p:cNvSpPr>
          <p:nvPr>
            <p:ph idx="1"/>
          </p:nvPr>
        </p:nvSpPr>
        <p:spPr/>
        <p:txBody>
          <a:bodyPr/>
          <a:lstStyle/>
          <a:p>
            <a:pPr marL="0" indent="0">
              <a:buNone/>
            </a:pPr>
            <a:r>
              <a:rPr lang="en-US" dirty="0"/>
              <a:t>DCFS has not established procedures to assess the </a:t>
            </a:r>
            <a:r>
              <a:rPr lang="en-US" b="1" dirty="0"/>
              <a:t>effectiveness</a:t>
            </a:r>
            <a:r>
              <a:rPr lang="en-US" dirty="0"/>
              <a:t> of the case review process, including how results are analyzed, reported, and used. </a:t>
            </a:r>
          </a:p>
          <a:p>
            <a:pPr marL="0" indent="0">
              <a:buNone/>
            </a:pPr>
            <a:endParaRPr lang="en-US" dirty="0"/>
          </a:p>
          <a:p>
            <a:pPr marL="0" indent="0">
              <a:buNone/>
            </a:pPr>
            <a:r>
              <a:rPr lang="en-US" dirty="0"/>
              <a:t>As a result, DCFS is </a:t>
            </a:r>
            <a:r>
              <a:rPr lang="en-US" b="1" dirty="0"/>
              <a:t>unable to identify systemic weaknesses </a:t>
            </a:r>
            <a:r>
              <a:rPr lang="en-US" dirty="0"/>
              <a:t>and inform corrective actions such as training and policy changes to improve program performance statewide.</a:t>
            </a:r>
          </a:p>
        </p:txBody>
      </p:sp>
    </p:spTree>
    <p:extLst>
      <p:ext uri="{BB962C8B-B14F-4D97-AF65-F5344CB8AC3E}">
        <p14:creationId xmlns:p14="http://schemas.microsoft.com/office/powerpoint/2010/main" val="4102585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E325-4321-C917-B7F4-2A4AC74D2455}"/>
              </a:ext>
            </a:extLst>
          </p:cNvPr>
          <p:cNvSpPr>
            <a:spLocks noGrp="1"/>
          </p:cNvSpPr>
          <p:nvPr>
            <p:ph type="title"/>
          </p:nvPr>
        </p:nvSpPr>
        <p:spPr/>
        <p:txBody>
          <a:bodyPr/>
          <a:lstStyle/>
          <a:p>
            <a:r>
              <a:rPr lang="en-US" dirty="0"/>
              <a:t>Audit Recommendations</a:t>
            </a:r>
          </a:p>
        </p:txBody>
      </p:sp>
      <p:sp>
        <p:nvSpPr>
          <p:cNvPr id="3" name="Content Placeholder 2">
            <a:extLst>
              <a:ext uri="{FF2B5EF4-FFF2-40B4-BE49-F238E27FC236}">
                <a16:creationId xmlns:a16="http://schemas.microsoft.com/office/drawing/2014/main" id="{3A33E974-BD9F-67DD-9537-E95039D7BCF6}"/>
              </a:ext>
            </a:extLst>
          </p:cNvPr>
          <p:cNvSpPr>
            <a:spLocks noGrp="1"/>
          </p:cNvSpPr>
          <p:nvPr>
            <p:ph idx="1"/>
          </p:nvPr>
        </p:nvSpPr>
        <p:spPr>
          <a:xfrm>
            <a:off x="838200" y="1825625"/>
            <a:ext cx="10515600" cy="4667250"/>
          </a:xfrm>
        </p:spPr>
        <p:txBody>
          <a:bodyPr>
            <a:normAutofit lnSpcReduction="10000"/>
          </a:bodyPr>
          <a:lstStyle/>
          <a:p>
            <a:pPr marL="0" indent="0">
              <a:lnSpc>
                <a:spcPct val="100000"/>
              </a:lnSpc>
              <a:spcBef>
                <a:spcPts val="0"/>
              </a:spcBef>
              <a:buNone/>
            </a:pPr>
            <a:r>
              <a:rPr lang="en-US" b="1" dirty="0"/>
              <a:t>Recommendation 11</a:t>
            </a:r>
            <a:r>
              <a:rPr lang="en-US" dirty="0"/>
              <a:t>: DCFS should establish procedures to assess the effectiveness of the case review process and make improvements as appropriate.</a:t>
            </a:r>
          </a:p>
          <a:p>
            <a:pPr marL="0" indent="0">
              <a:lnSpc>
                <a:spcPct val="100000"/>
              </a:lnSpc>
              <a:spcBef>
                <a:spcPts val="0"/>
              </a:spcBef>
              <a:buNone/>
            </a:pPr>
            <a:endParaRPr lang="en-US" dirty="0"/>
          </a:p>
          <a:p>
            <a:pPr marL="0" indent="0">
              <a:lnSpc>
                <a:spcPct val="100000"/>
              </a:lnSpc>
              <a:spcBef>
                <a:spcPts val="0"/>
              </a:spcBef>
              <a:buNone/>
            </a:pPr>
            <a:r>
              <a:rPr lang="en-US" b="1" dirty="0"/>
              <a:t>Recommendation 12</a:t>
            </a:r>
            <a:r>
              <a:rPr lang="en-US" dirty="0"/>
              <a:t>: When DCFS begins procuring a new child support data system, it should ensure it includes automated quality assurance features in the new system, such as field validation (e.g., rejecting invalid dates), cross-field validation (e.g., comparing timelines to confirm compliance), automated trend analysis, and dashboards to improve oversight.</a:t>
            </a:r>
          </a:p>
        </p:txBody>
      </p:sp>
    </p:spTree>
    <p:extLst>
      <p:ext uri="{BB962C8B-B14F-4D97-AF65-F5344CB8AC3E}">
        <p14:creationId xmlns:p14="http://schemas.microsoft.com/office/powerpoint/2010/main" val="2763916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2F625-CF9A-7037-4E8C-7BE8B5D01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4A123-5DDC-4275-26F0-139EC1B19332}"/>
              </a:ext>
            </a:extLst>
          </p:cNvPr>
          <p:cNvSpPr>
            <a:spLocks noGrp="1"/>
          </p:cNvSpPr>
          <p:nvPr>
            <p:ph type="title"/>
          </p:nvPr>
        </p:nvSpPr>
        <p:spPr/>
        <p:txBody>
          <a:bodyPr/>
          <a:lstStyle/>
          <a:p>
            <a:r>
              <a:rPr lang="en-US" dirty="0"/>
              <a:t>Audit Recommendations</a:t>
            </a:r>
          </a:p>
        </p:txBody>
      </p:sp>
      <p:sp>
        <p:nvSpPr>
          <p:cNvPr id="3" name="Content Placeholder 2">
            <a:extLst>
              <a:ext uri="{FF2B5EF4-FFF2-40B4-BE49-F238E27FC236}">
                <a16:creationId xmlns:a16="http://schemas.microsoft.com/office/drawing/2014/main" id="{FDBB93D4-E675-4213-EA89-5A4DA658EB69}"/>
              </a:ext>
            </a:extLst>
          </p:cNvPr>
          <p:cNvSpPr>
            <a:spLocks noGrp="1"/>
          </p:cNvSpPr>
          <p:nvPr>
            <p:ph idx="1"/>
          </p:nvPr>
        </p:nvSpPr>
        <p:spPr>
          <a:xfrm>
            <a:off x="838200" y="1825625"/>
            <a:ext cx="10515600" cy="4667250"/>
          </a:xfrm>
        </p:spPr>
        <p:txBody>
          <a:bodyPr>
            <a:normAutofit/>
          </a:bodyPr>
          <a:lstStyle/>
          <a:p>
            <a:pPr marL="0" indent="0">
              <a:lnSpc>
                <a:spcPct val="100000"/>
              </a:lnSpc>
              <a:spcBef>
                <a:spcPts val="0"/>
              </a:spcBef>
              <a:buNone/>
            </a:pPr>
            <a:r>
              <a:rPr lang="en-US" b="1" dirty="0"/>
              <a:t>Recommendation 13:</a:t>
            </a:r>
            <a:r>
              <a:rPr lang="en-US" dirty="0"/>
              <a:t> DCFS should establish procedures to review and use the results of case reviews to identify systemic weaknesses and inform corrective actions to improve program performance. </a:t>
            </a:r>
          </a:p>
        </p:txBody>
      </p:sp>
    </p:spTree>
    <p:extLst>
      <p:ext uri="{BB962C8B-B14F-4D97-AF65-F5344CB8AC3E}">
        <p14:creationId xmlns:p14="http://schemas.microsoft.com/office/powerpoint/2010/main" val="399967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DDCF-FC7B-4659-AFA3-67A568B240EF}"/>
              </a:ext>
            </a:extLst>
          </p:cNvPr>
          <p:cNvSpPr>
            <a:spLocks noGrp="1"/>
          </p:cNvSpPr>
          <p:nvPr>
            <p:ph type="title"/>
          </p:nvPr>
        </p:nvSpPr>
        <p:spPr/>
        <p:txBody>
          <a:bodyPr/>
          <a:lstStyle/>
          <a:p>
            <a:r>
              <a:rPr lang="en-US" dirty="0"/>
              <a:t>Who does LLA audit?</a:t>
            </a:r>
          </a:p>
        </p:txBody>
      </p:sp>
      <p:sp>
        <p:nvSpPr>
          <p:cNvPr id="3" name="Content Placeholder 2">
            <a:extLst>
              <a:ext uri="{FF2B5EF4-FFF2-40B4-BE49-F238E27FC236}">
                <a16:creationId xmlns:a16="http://schemas.microsoft.com/office/drawing/2014/main" id="{C7FDB1B5-C372-45EC-9866-879C1830C37B}"/>
              </a:ext>
            </a:extLst>
          </p:cNvPr>
          <p:cNvSpPr>
            <a:spLocks noGrp="1"/>
          </p:cNvSpPr>
          <p:nvPr>
            <p:ph idx="1"/>
          </p:nvPr>
        </p:nvSpPr>
        <p:spPr/>
        <p:txBody>
          <a:bodyPr/>
          <a:lstStyle/>
          <a:p>
            <a:pPr marL="0" indent="0">
              <a:buNone/>
            </a:pPr>
            <a:r>
              <a:rPr lang="en-US" dirty="0"/>
              <a:t>Three Branches of Government:</a:t>
            </a:r>
          </a:p>
          <a:p>
            <a:pPr marL="0" indent="0">
              <a:buNone/>
            </a:pPr>
            <a:endParaRPr lang="en-US" dirty="0"/>
          </a:p>
          <a:p>
            <a:r>
              <a:rPr lang="en-US" dirty="0"/>
              <a:t>Legislative</a:t>
            </a:r>
          </a:p>
          <a:p>
            <a:endParaRPr lang="en-US" dirty="0"/>
          </a:p>
          <a:p>
            <a:r>
              <a:rPr lang="en-US" dirty="0"/>
              <a:t>Executive</a:t>
            </a:r>
          </a:p>
          <a:p>
            <a:endParaRPr lang="en-US" dirty="0"/>
          </a:p>
          <a:p>
            <a:r>
              <a:rPr lang="en-US" dirty="0"/>
              <a:t>Judicial</a:t>
            </a:r>
          </a:p>
        </p:txBody>
      </p:sp>
      <p:sp>
        <p:nvSpPr>
          <p:cNvPr id="4" name="Arrow: Left 3">
            <a:extLst>
              <a:ext uri="{FF2B5EF4-FFF2-40B4-BE49-F238E27FC236}">
                <a16:creationId xmlns:a16="http://schemas.microsoft.com/office/drawing/2014/main" id="{C7C09A13-46F0-9F7E-FCDC-476BC24CA758}"/>
              </a:ext>
            </a:extLst>
          </p:cNvPr>
          <p:cNvSpPr/>
          <p:nvPr/>
        </p:nvSpPr>
        <p:spPr>
          <a:xfrm flipH="1">
            <a:off x="3217653" y="2964901"/>
            <a:ext cx="1729880" cy="252753"/>
          </a:xfrm>
          <a:prstGeom prst="lef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DCA5C7-26F9-A1CD-9557-FD535E730332}"/>
              </a:ext>
            </a:extLst>
          </p:cNvPr>
          <p:cNvSpPr txBox="1"/>
          <p:nvPr/>
        </p:nvSpPr>
        <p:spPr>
          <a:xfrm>
            <a:off x="6914214" y="2549402"/>
            <a:ext cx="3347334" cy="830997"/>
          </a:xfrm>
          <a:prstGeom prst="rect">
            <a:avLst/>
          </a:prstGeom>
          <a:noFill/>
        </p:spPr>
        <p:txBody>
          <a:bodyPr wrap="square" rtlCol="0">
            <a:spAutoFit/>
          </a:bodyPr>
          <a:lstStyle/>
          <a:p>
            <a:pPr algn="ctr"/>
            <a:r>
              <a:rPr lang="en-US" sz="2400" dirty="0">
                <a:solidFill>
                  <a:schemeClr val="tx2"/>
                </a:solidFill>
              </a:rPr>
              <a:t>LLA is a part of the </a:t>
            </a:r>
            <a:r>
              <a:rPr lang="en-US" sz="2400" b="1" dirty="0">
                <a:solidFill>
                  <a:schemeClr val="tx2"/>
                </a:solidFill>
              </a:rPr>
              <a:t>Legislative Branch</a:t>
            </a:r>
          </a:p>
        </p:txBody>
      </p:sp>
      <p:pic>
        <p:nvPicPr>
          <p:cNvPr id="7" name="Picture 6" descr="Logo&#10;&#10;AI-generated content may be incorrect.">
            <a:extLst>
              <a:ext uri="{FF2B5EF4-FFF2-40B4-BE49-F238E27FC236}">
                <a16:creationId xmlns:a16="http://schemas.microsoft.com/office/drawing/2014/main" id="{841EF429-28E5-9DAB-D5CC-6170141A2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533" y="2430413"/>
            <a:ext cx="1910468" cy="1321728"/>
          </a:xfrm>
          <a:prstGeom prst="rect">
            <a:avLst/>
          </a:prstGeom>
        </p:spPr>
      </p:pic>
      <p:sp>
        <p:nvSpPr>
          <p:cNvPr id="15" name="Arrow: Bent-Up 14">
            <a:extLst>
              <a:ext uri="{FF2B5EF4-FFF2-40B4-BE49-F238E27FC236}">
                <a16:creationId xmlns:a16="http://schemas.microsoft.com/office/drawing/2014/main" id="{1A29090B-1BED-EF3B-4C45-BECBEE5A60E5}"/>
              </a:ext>
            </a:extLst>
          </p:cNvPr>
          <p:cNvSpPr/>
          <p:nvPr/>
        </p:nvSpPr>
        <p:spPr>
          <a:xfrm rot="16200000" flipH="1">
            <a:off x="4374415" y="2561168"/>
            <a:ext cx="530613" cy="2912560"/>
          </a:xfrm>
          <a:prstGeom prst="bent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93CCF6-FAB5-AC2E-321D-A08C3C48C1A3}"/>
              </a:ext>
            </a:extLst>
          </p:cNvPr>
          <p:cNvSpPr txBox="1"/>
          <p:nvPr/>
        </p:nvSpPr>
        <p:spPr>
          <a:xfrm>
            <a:off x="6713797" y="3809185"/>
            <a:ext cx="3347335" cy="1938992"/>
          </a:xfrm>
          <a:prstGeom prst="rect">
            <a:avLst/>
          </a:prstGeom>
          <a:noFill/>
        </p:spPr>
        <p:txBody>
          <a:bodyPr wrap="square" rtlCol="0">
            <a:spAutoFit/>
          </a:bodyPr>
          <a:lstStyle/>
          <a:p>
            <a:pPr algn="ctr"/>
            <a:r>
              <a:rPr lang="en-US" sz="2400" dirty="0">
                <a:solidFill>
                  <a:schemeClr val="tx2"/>
                </a:solidFill>
              </a:rPr>
              <a:t>LLA audits the </a:t>
            </a:r>
            <a:r>
              <a:rPr lang="en-US" sz="2400" b="1" dirty="0">
                <a:solidFill>
                  <a:schemeClr val="tx2"/>
                </a:solidFill>
              </a:rPr>
              <a:t>Executive Branch, </a:t>
            </a:r>
            <a:r>
              <a:rPr lang="en-US" sz="2400" dirty="0">
                <a:solidFill>
                  <a:schemeClr val="tx2"/>
                </a:solidFill>
              </a:rPr>
              <a:t>made up of state agencies, including </a:t>
            </a:r>
            <a:r>
              <a:rPr lang="en-US" sz="2400" b="1" dirty="0">
                <a:solidFill>
                  <a:schemeClr val="tx2"/>
                </a:solidFill>
              </a:rPr>
              <a:t>DCFS</a:t>
            </a:r>
          </a:p>
        </p:txBody>
      </p:sp>
    </p:spTree>
    <p:extLst>
      <p:ext uri="{BB962C8B-B14F-4D97-AF65-F5344CB8AC3E}">
        <p14:creationId xmlns:p14="http://schemas.microsoft.com/office/powerpoint/2010/main" val="2320476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C31-B70D-F2AF-D4A1-AF19D3A3CA90}"/>
              </a:ext>
            </a:extLst>
          </p:cNvPr>
          <p:cNvSpPr>
            <a:spLocks noGrp="1"/>
          </p:cNvSpPr>
          <p:nvPr>
            <p:ph type="title"/>
          </p:nvPr>
        </p:nvSpPr>
        <p:spPr>
          <a:xfrm>
            <a:off x="308810" y="558152"/>
            <a:ext cx="10515600" cy="1325563"/>
          </a:xfrm>
        </p:spPr>
        <p:txBody>
          <a:bodyPr>
            <a:normAutofit fontScale="90000"/>
          </a:bodyPr>
          <a:lstStyle/>
          <a:p>
            <a:r>
              <a:rPr kumimoji="0" lang="en-US" sz="44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5400" b="1" i="0" u="none" strike="noStrike" kern="1200" cap="none" spc="0" normalizeH="0" baseline="0" noProof="0" dirty="0">
                <a:ln>
                  <a:noFill/>
                </a:ln>
                <a:solidFill>
                  <a:srgbClr val="002733"/>
                </a:solidFill>
                <a:effectLst/>
                <a:uLnTx/>
                <a:uFillTx/>
                <a:latin typeface="Verdana"/>
                <a:ea typeface="+mj-ea"/>
                <a:cs typeface="+mj-cs"/>
              </a:rPr>
            </a:br>
            <a:r>
              <a:rPr kumimoji="0" lang="en-US" sz="3600" b="1" i="0" u="none" strike="noStrike" kern="1200" cap="none" spc="0" normalizeH="0" baseline="0" noProof="0" dirty="0">
                <a:ln>
                  <a:noFill/>
                </a:ln>
                <a:solidFill>
                  <a:srgbClr val="00B0F0"/>
                </a:solidFill>
                <a:effectLst/>
                <a:uLnTx/>
                <a:uFillTx/>
                <a:latin typeface="Verdana"/>
                <a:ea typeface="+mj-ea"/>
                <a:cs typeface="+mj-cs"/>
              </a:rPr>
              <a:t>Recommendations 11</a:t>
            </a:r>
            <a:br>
              <a:rPr lang="en-US" dirty="0"/>
            </a:br>
            <a:endParaRPr lang="en-US" dirty="0"/>
          </a:p>
        </p:txBody>
      </p:sp>
      <p:graphicFrame>
        <p:nvGraphicFramePr>
          <p:cNvPr id="4" name="Content Placeholder 3">
            <a:extLst>
              <a:ext uri="{FF2B5EF4-FFF2-40B4-BE49-F238E27FC236}">
                <a16:creationId xmlns:a16="http://schemas.microsoft.com/office/drawing/2014/main" id="{5D73EAE8-56C0-64C8-C3F3-52AF48E9794C}"/>
              </a:ext>
            </a:extLst>
          </p:cNvPr>
          <p:cNvGraphicFramePr>
            <a:graphicFrameLocks noGrp="1"/>
          </p:cNvGraphicFramePr>
          <p:nvPr>
            <p:ph idx="1"/>
            <p:extLst>
              <p:ext uri="{D42A27DB-BD31-4B8C-83A1-F6EECF244321}">
                <p14:modId xmlns:p14="http://schemas.microsoft.com/office/powerpoint/2010/main" val="279760029"/>
              </p:ext>
            </p:extLst>
          </p:nvPr>
        </p:nvGraphicFramePr>
        <p:xfrm>
          <a:off x="308810" y="1883715"/>
          <a:ext cx="11574379" cy="3819525"/>
        </p:xfrm>
        <a:graphic>
          <a:graphicData uri="http://schemas.openxmlformats.org/drawingml/2006/table">
            <a:tbl>
              <a:tblPr>
                <a:tableStyleId>{5C22544A-7EE6-4342-B048-85BDC9FD1C3A}</a:tableStyleId>
              </a:tblPr>
              <a:tblGrid>
                <a:gridCol w="11574379">
                  <a:extLst>
                    <a:ext uri="{9D8B030D-6E8A-4147-A177-3AD203B41FA5}">
                      <a16:colId xmlns:a16="http://schemas.microsoft.com/office/drawing/2014/main" val="3749517828"/>
                    </a:ext>
                  </a:extLst>
                </a:gridCol>
              </a:tblGrid>
              <a:tr h="3101492">
                <a:tc>
                  <a:txBody>
                    <a:bodyPr/>
                    <a:lstStyle/>
                    <a:p>
                      <a:pPr marL="457200" indent="-457200">
                        <a:buFont typeface="Arial" panose="020B0604020202020204" pitchFamily="34" charset="0"/>
                        <a:buChar char="•"/>
                      </a:pPr>
                      <a:r>
                        <a:rPr lang="en-US" sz="2800" dirty="0">
                          <a:solidFill>
                            <a:srgbClr val="00B0F0"/>
                          </a:solidFill>
                        </a:rPr>
                        <a:t>Partner with DCFS Bureau of Audit &amp; Compliance Services (independent of CSE)</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Evaluate effectiveness of case review procedures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Analyze and report findings to identify systemic issues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Use results to guide training and statewide policy improvements</a:t>
                      </a:r>
                    </a:p>
                    <a:p>
                      <a:pPr algn="l" fontAlgn="b">
                        <a:buNone/>
                      </a:pPr>
                      <a:endParaRPr lang="en-US" sz="2800" u="none" strike="noStrike" dirty="0">
                        <a:solidFill>
                          <a:srgbClr val="00B0F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59237"/>
                  </a:ext>
                </a:extLst>
              </a:tr>
            </a:tbl>
          </a:graphicData>
        </a:graphic>
      </p:graphicFrame>
    </p:spTree>
    <p:extLst>
      <p:ext uri="{BB962C8B-B14F-4D97-AF65-F5344CB8AC3E}">
        <p14:creationId xmlns:p14="http://schemas.microsoft.com/office/powerpoint/2010/main" val="3361252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6C1C-B159-053F-D312-BE7505488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FC330-83CA-2274-953D-30CD1FB9FD60}"/>
              </a:ext>
            </a:extLst>
          </p:cNvPr>
          <p:cNvSpPr>
            <a:spLocks noGrp="1"/>
          </p:cNvSpPr>
          <p:nvPr>
            <p:ph type="title"/>
          </p:nvPr>
        </p:nvSpPr>
        <p:spPr>
          <a:xfrm>
            <a:off x="601579" y="466609"/>
            <a:ext cx="10515600" cy="1325563"/>
          </a:xfrm>
        </p:spPr>
        <p:txBody>
          <a:bodyPr>
            <a:normAutofit fontScale="90000"/>
          </a:bodyPr>
          <a:lstStyle/>
          <a:p>
            <a:r>
              <a:rPr kumimoji="0" lang="en-US" sz="44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5400" b="1" i="0" u="none" strike="noStrike" kern="1200" cap="none" spc="0" normalizeH="0" baseline="0" noProof="0" dirty="0">
                <a:ln>
                  <a:noFill/>
                </a:ln>
                <a:solidFill>
                  <a:srgbClr val="002733"/>
                </a:solidFill>
                <a:effectLst/>
                <a:uLnTx/>
                <a:uFillTx/>
                <a:latin typeface="Verdana"/>
                <a:ea typeface="+mj-ea"/>
                <a:cs typeface="+mj-cs"/>
              </a:rPr>
            </a:br>
            <a:r>
              <a:rPr kumimoji="0" lang="en-US" sz="3600" b="1" i="0" u="none" strike="noStrike" kern="1200" cap="none" spc="0" normalizeH="0" baseline="0" noProof="0" dirty="0">
                <a:ln>
                  <a:noFill/>
                </a:ln>
                <a:solidFill>
                  <a:srgbClr val="00B0F0"/>
                </a:solidFill>
                <a:effectLst/>
                <a:uLnTx/>
                <a:uFillTx/>
                <a:latin typeface="Verdana"/>
                <a:ea typeface="+mj-ea"/>
                <a:cs typeface="+mj-cs"/>
              </a:rPr>
              <a:t>Recommendations 12</a:t>
            </a:r>
            <a:br>
              <a:rPr lang="en-US" dirty="0"/>
            </a:br>
            <a:endParaRPr lang="en-US" dirty="0"/>
          </a:p>
        </p:txBody>
      </p:sp>
      <p:graphicFrame>
        <p:nvGraphicFramePr>
          <p:cNvPr id="4" name="Content Placeholder 3">
            <a:extLst>
              <a:ext uri="{FF2B5EF4-FFF2-40B4-BE49-F238E27FC236}">
                <a16:creationId xmlns:a16="http://schemas.microsoft.com/office/drawing/2014/main" id="{6F3103DF-E682-4DB9-894F-6D88778B2EA5}"/>
              </a:ext>
            </a:extLst>
          </p:cNvPr>
          <p:cNvGraphicFramePr>
            <a:graphicFrameLocks noGrp="1"/>
          </p:cNvGraphicFramePr>
          <p:nvPr>
            <p:ph idx="1"/>
            <p:extLst>
              <p:ext uri="{D42A27DB-BD31-4B8C-83A1-F6EECF244321}">
                <p14:modId xmlns:p14="http://schemas.microsoft.com/office/powerpoint/2010/main" val="2597341272"/>
              </p:ext>
            </p:extLst>
          </p:nvPr>
        </p:nvGraphicFramePr>
        <p:xfrm>
          <a:off x="601579" y="1990955"/>
          <a:ext cx="11069054" cy="4246245"/>
        </p:xfrm>
        <a:graphic>
          <a:graphicData uri="http://schemas.openxmlformats.org/drawingml/2006/table">
            <a:tbl>
              <a:tblPr>
                <a:tableStyleId>{5C22544A-7EE6-4342-B048-85BDC9FD1C3A}</a:tableStyleId>
              </a:tblPr>
              <a:tblGrid>
                <a:gridCol w="11069054">
                  <a:extLst>
                    <a:ext uri="{9D8B030D-6E8A-4147-A177-3AD203B41FA5}">
                      <a16:colId xmlns:a16="http://schemas.microsoft.com/office/drawing/2014/main" val="3749517828"/>
                    </a:ext>
                  </a:extLst>
                </a:gridCol>
              </a:tblGrid>
              <a:tr h="3029302">
                <a:tc>
                  <a:txBody>
                    <a:bodyPr/>
                    <a:lstStyle/>
                    <a:p>
                      <a:pPr marL="457200" indent="-457200">
                        <a:buFont typeface="Arial" panose="020B0604020202020204" pitchFamily="34" charset="0"/>
                        <a:buChar char="•"/>
                      </a:pPr>
                      <a:r>
                        <a:rPr lang="en-US" sz="2800" dirty="0">
                          <a:solidFill>
                            <a:srgbClr val="00B0F0"/>
                          </a:solidFill>
                        </a:rPr>
                        <a:t>Initiate procurement planning for new child support data system</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Incorporate automated quality assurance features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Include validation controls, trend analysis, and dashboard reporting</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Enhance data accuracy, monitoring, and program oversight</a:t>
                      </a:r>
                    </a:p>
                    <a:p>
                      <a:pPr algn="l" fontAlgn="b">
                        <a:buNone/>
                      </a:pPr>
                      <a:endParaRPr lang="en-US" sz="2800" b="0" i="0" u="none" strike="noStrike" dirty="0">
                        <a:solidFill>
                          <a:srgbClr val="00B0F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59237"/>
                  </a:ext>
                </a:extLst>
              </a:tr>
            </a:tbl>
          </a:graphicData>
        </a:graphic>
      </p:graphicFrame>
    </p:spTree>
    <p:extLst>
      <p:ext uri="{BB962C8B-B14F-4D97-AF65-F5344CB8AC3E}">
        <p14:creationId xmlns:p14="http://schemas.microsoft.com/office/powerpoint/2010/main" val="2705613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06DD8-FF4F-F621-7107-5E22BF170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41A61-51FF-D2D0-75CE-5552D85AABE7}"/>
              </a:ext>
            </a:extLst>
          </p:cNvPr>
          <p:cNvSpPr>
            <a:spLocks noGrp="1"/>
          </p:cNvSpPr>
          <p:nvPr>
            <p:ph type="title"/>
          </p:nvPr>
        </p:nvSpPr>
        <p:spPr>
          <a:xfrm>
            <a:off x="601579" y="466609"/>
            <a:ext cx="10515600" cy="1325563"/>
          </a:xfrm>
        </p:spPr>
        <p:txBody>
          <a:bodyPr>
            <a:normAutofit fontScale="90000"/>
          </a:bodyPr>
          <a:lstStyle/>
          <a:p>
            <a:r>
              <a:rPr kumimoji="0" lang="en-US" sz="4400" b="1" i="0" u="none" strike="noStrike" kern="1200" cap="none" spc="0" normalizeH="0" baseline="0" noProof="0" dirty="0">
                <a:ln>
                  <a:noFill/>
                </a:ln>
                <a:solidFill>
                  <a:srgbClr val="002733"/>
                </a:solidFill>
                <a:effectLst/>
                <a:uLnTx/>
                <a:uFillTx/>
                <a:latin typeface="Verdana"/>
                <a:ea typeface="+mj-ea"/>
                <a:cs typeface="+mj-cs"/>
              </a:rPr>
              <a:t>DCFS Response</a:t>
            </a:r>
            <a:br>
              <a:rPr kumimoji="0" lang="en-US" sz="5400" b="1" i="0" u="none" strike="noStrike" kern="1200" cap="none" spc="0" normalizeH="0" baseline="0" noProof="0" dirty="0">
                <a:ln>
                  <a:noFill/>
                </a:ln>
                <a:solidFill>
                  <a:srgbClr val="002733"/>
                </a:solidFill>
                <a:effectLst/>
                <a:uLnTx/>
                <a:uFillTx/>
                <a:latin typeface="Verdana"/>
                <a:ea typeface="+mj-ea"/>
                <a:cs typeface="+mj-cs"/>
              </a:rPr>
            </a:br>
            <a:r>
              <a:rPr kumimoji="0" lang="en-US" sz="3600" b="1" i="0" u="none" strike="noStrike" kern="1200" cap="none" spc="0" normalizeH="0" baseline="0" noProof="0" dirty="0">
                <a:ln>
                  <a:noFill/>
                </a:ln>
                <a:solidFill>
                  <a:srgbClr val="00B0F0"/>
                </a:solidFill>
                <a:effectLst/>
                <a:uLnTx/>
                <a:uFillTx/>
                <a:latin typeface="Verdana"/>
                <a:ea typeface="+mj-ea"/>
                <a:cs typeface="+mj-cs"/>
              </a:rPr>
              <a:t>Recommendations 13</a:t>
            </a:r>
            <a:br>
              <a:rPr lang="en-US" dirty="0"/>
            </a:br>
            <a:endParaRPr lang="en-US" dirty="0"/>
          </a:p>
        </p:txBody>
      </p:sp>
      <p:graphicFrame>
        <p:nvGraphicFramePr>
          <p:cNvPr id="4" name="Content Placeholder 3">
            <a:extLst>
              <a:ext uri="{FF2B5EF4-FFF2-40B4-BE49-F238E27FC236}">
                <a16:creationId xmlns:a16="http://schemas.microsoft.com/office/drawing/2014/main" id="{D2CB8694-41AD-A99C-A7FA-0A188ACF6BF1}"/>
              </a:ext>
            </a:extLst>
          </p:cNvPr>
          <p:cNvGraphicFramePr>
            <a:graphicFrameLocks noGrp="1"/>
          </p:cNvGraphicFramePr>
          <p:nvPr>
            <p:ph idx="1"/>
            <p:extLst>
              <p:ext uri="{D42A27DB-BD31-4B8C-83A1-F6EECF244321}">
                <p14:modId xmlns:p14="http://schemas.microsoft.com/office/powerpoint/2010/main" val="3250846856"/>
              </p:ext>
            </p:extLst>
          </p:nvPr>
        </p:nvGraphicFramePr>
        <p:xfrm>
          <a:off x="601579" y="1532965"/>
          <a:ext cx="11188543" cy="4222375"/>
        </p:xfrm>
        <a:graphic>
          <a:graphicData uri="http://schemas.openxmlformats.org/drawingml/2006/table">
            <a:tbl>
              <a:tblPr>
                <a:tableStyleId>{5C22544A-7EE6-4342-B048-85BDC9FD1C3A}</a:tableStyleId>
              </a:tblPr>
              <a:tblGrid>
                <a:gridCol w="11188543">
                  <a:extLst>
                    <a:ext uri="{9D8B030D-6E8A-4147-A177-3AD203B41FA5}">
                      <a16:colId xmlns:a16="http://schemas.microsoft.com/office/drawing/2014/main" val="3749517828"/>
                    </a:ext>
                  </a:extLst>
                </a:gridCol>
              </a:tblGrid>
              <a:tr h="4222375">
                <a:tc>
                  <a:txBody>
                    <a:bodyPr/>
                    <a:lstStyle/>
                    <a:p>
                      <a:pPr marL="457200" indent="-457200">
                        <a:buFont typeface="Arial" panose="020B0604020202020204" pitchFamily="34" charset="0"/>
                        <a:buChar char="•"/>
                      </a:pPr>
                      <a:r>
                        <a:rPr lang="en-US" sz="2800" dirty="0">
                          <a:solidFill>
                            <a:srgbClr val="00B0F0"/>
                          </a:solidFill>
                        </a:rPr>
                        <a:t>Establish procedures to systematically analyze case review results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Identify recurring issues and systemic weaknesses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Use findings to guide corrective actions, targeted training, and policy updates</a:t>
                      </a:r>
                    </a:p>
                    <a:p>
                      <a:pPr marL="457200" indent="-457200">
                        <a:buFont typeface="Arial" panose="020B0604020202020204" pitchFamily="34" charset="0"/>
                        <a:buChar char="•"/>
                      </a:pPr>
                      <a:endParaRPr lang="en-US" sz="1800" dirty="0">
                        <a:solidFill>
                          <a:srgbClr val="00B0F0"/>
                        </a:solidFill>
                      </a:endParaRPr>
                    </a:p>
                    <a:p>
                      <a:pPr marL="457200" indent="-457200">
                        <a:buFont typeface="Arial" panose="020B0604020202020204" pitchFamily="34" charset="0"/>
                        <a:buChar char="•"/>
                      </a:pPr>
                      <a:r>
                        <a:rPr lang="en-US" sz="2800" dirty="0">
                          <a:solidFill>
                            <a:srgbClr val="00B0F0"/>
                          </a:solidFill>
                        </a:rPr>
                        <a:t>Promote continuous improvement statewide</a:t>
                      </a:r>
                    </a:p>
                    <a:p>
                      <a:pPr algn="l" fontAlgn="b">
                        <a:buNone/>
                      </a:pPr>
                      <a:endParaRPr lang="en-US" sz="2800" b="0" i="0" u="none" strike="noStrike" dirty="0">
                        <a:solidFill>
                          <a:srgbClr val="00B0F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59237"/>
                  </a:ext>
                </a:extLst>
              </a:tr>
            </a:tbl>
          </a:graphicData>
        </a:graphic>
      </p:graphicFrame>
    </p:spTree>
    <p:extLst>
      <p:ext uri="{BB962C8B-B14F-4D97-AF65-F5344CB8AC3E}">
        <p14:creationId xmlns:p14="http://schemas.microsoft.com/office/powerpoint/2010/main" val="1205101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4BA8-A737-CDAC-862A-8A0C17BA2B80}"/>
              </a:ext>
            </a:extLst>
          </p:cNvPr>
          <p:cNvSpPr>
            <a:spLocks noGrp="1"/>
          </p:cNvSpPr>
          <p:nvPr>
            <p:ph type="title"/>
          </p:nvPr>
        </p:nvSpPr>
        <p:spPr>
          <a:xfrm>
            <a:off x="0" y="178904"/>
            <a:ext cx="11608904" cy="1325563"/>
          </a:xfrm>
        </p:spPr>
        <p:txBody>
          <a:bodyPr/>
          <a:lstStyle/>
          <a:p>
            <a:pPr algn="ctr"/>
            <a:r>
              <a:rPr lang="en-US" dirty="0">
                <a:solidFill>
                  <a:srgbClr val="00B0F0"/>
                </a:solidFill>
              </a:rPr>
              <a:t>Implementation &amp; Path Forward</a:t>
            </a:r>
          </a:p>
        </p:txBody>
      </p:sp>
      <p:sp>
        <p:nvSpPr>
          <p:cNvPr id="3" name="Content Placeholder 2">
            <a:extLst>
              <a:ext uri="{FF2B5EF4-FFF2-40B4-BE49-F238E27FC236}">
                <a16:creationId xmlns:a16="http://schemas.microsoft.com/office/drawing/2014/main" id="{95F8FF0D-513B-F031-134E-1986C26CD3D5}"/>
              </a:ext>
            </a:extLst>
          </p:cNvPr>
          <p:cNvSpPr>
            <a:spLocks noGrp="1"/>
          </p:cNvSpPr>
          <p:nvPr>
            <p:ph idx="1"/>
          </p:nvPr>
        </p:nvSpPr>
        <p:spPr>
          <a:xfrm>
            <a:off x="692425" y="1759364"/>
            <a:ext cx="10515600" cy="4800462"/>
          </a:xfrm>
        </p:spPr>
        <p:txBody>
          <a:bodyPr>
            <a:normAutofit fontScale="92500" lnSpcReduction="20000"/>
          </a:bodyPr>
          <a:lstStyle/>
          <a:p>
            <a:pPr marL="0" indent="0">
              <a:buNone/>
            </a:pPr>
            <a:r>
              <a:rPr lang="en-US" sz="3000" b="1" dirty="0"/>
              <a:t>Governance &amp; Oversight</a:t>
            </a:r>
            <a:endParaRPr lang="en-US" sz="3000" dirty="0"/>
          </a:p>
          <a:p>
            <a:pPr lvl="1"/>
            <a:r>
              <a:rPr lang="en-US" dirty="0"/>
              <a:t>Clear accountability</a:t>
            </a:r>
          </a:p>
          <a:p>
            <a:pPr lvl="1"/>
            <a:r>
              <a:rPr lang="en-US" dirty="0"/>
              <a:t>Structured monitoring</a:t>
            </a:r>
          </a:p>
          <a:p>
            <a:pPr lvl="1"/>
            <a:r>
              <a:rPr lang="en-US" dirty="0"/>
              <a:t>Independent audit collaboration</a:t>
            </a:r>
          </a:p>
          <a:p>
            <a:pPr marL="0" indent="0">
              <a:buNone/>
            </a:pPr>
            <a:endParaRPr lang="en-US" dirty="0"/>
          </a:p>
          <a:p>
            <a:pPr marL="0" indent="0">
              <a:buNone/>
            </a:pPr>
            <a:r>
              <a:rPr lang="en-US" sz="3000" b="1" dirty="0"/>
              <a:t>Performance &amp; Compliance</a:t>
            </a:r>
            <a:endParaRPr lang="en-US" sz="3000" dirty="0"/>
          </a:p>
          <a:p>
            <a:pPr lvl="1"/>
            <a:r>
              <a:rPr lang="en-US" dirty="0"/>
              <a:t>Standardized reviews &amp; CAP tracking</a:t>
            </a:r>
          </a:p>
          <a:p>
            <a:pPr lvl="1"/>
            <a:r>
              <a:rPr lang="en-US" dirty="0"/>
              <a:t>DA performance monitoring</a:t>
            </a:r>
          </a:p>
          <a:p>
            <a:pPr marL="0" indent="0">
              <a:buNone/>
            </a:pPr>
            <a:endParaRPr lang="en-US" dirty="0"/>
          </a:p>
          <a:p>
            <a:pPr marL="0" indent="0">
              <a:buNone/>
            </a:pPr>
            <a:r>
              <a:rPr lang="en-US" sz="3000" b="1" dirty="0"/>
              <a:t>Systems &amp; Modernization</a:t>
            </a:r>
            <a:endParaRPr lang="en-US" sz="3000" dirty="0"/>
          </a:p>
          <a:p>
            <a:pPr lvl="1"/>
            <a:r>
              <a:rPr lang="en-US" dirty="0" err="1"/>
              <a:t>LASESWeb</a:t>
            </a:r>
            <a:r>
              <a:rPr lang="en-US" dirty="0"/>
              <a:t> enhancements</a:t>
            </a:r>
          </a:p>
          <a:p>
            <a:pPr lvl="1"/>
            <a:r>
              <a:rPr lang="en-US" dirty="0"/>
              <a:t>Automated quality controls</a:t>
            </a:r>
          </a:p>
          <a:p>
            <a:pPr lvl="1"/>
            <a:r>
              <a:rPr lang="en-US" dirty="0"/>
              <a:t>New data system procurement</a:t>
            </a:r>
          </a:p>
          <a:p>
            <a:endParaRPr lang="en-US" dirty="0"/>
          </a:p>
        </p:txBody>
      </p:sp>
    </p:spTree>
    <p:extLst>
      <p:ext uri="{BB962C8B-B14F-4D97-AF65-F5344CB8AC3E}">
        <p14:creationId xmlns:p14="http://schemas.microsoft.com/office/powerpoint/2010/main" val="3128669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415A-2ED4-6F2F-381C-3370892398C8}"/>
              </a:ext>
            </a:extLst>
          </p:cNvPr>
          <p:cNvSpPr>
            <a:spLocks noGrp="1"/>
          </p:cNvSpPr>
          <p:nvPr>
            <p:ph type="ctrTitle"/>
          </p:nvPr>
        </p:nvSpPr>
        <p:spPr>
          <a:xfrm>
            <a:off x="1473868" y="-437507"/>
            <a:ext cx="9244263" cy="1308151"/>
          </a:xfrm>
        </p:spPr>
        <p:txBody>
          <a:bodyPr/>
          <a:lstStyle/>
          <a:p>
            <a:r>
              <a:rPr lang="en-US" dirty="0"/>
              <a:t>Questions?</a:t>
            </a:r>
          </a:p>
        </p:txBody>
      </p:sp>
      <p:sp>
        <p:nvSpPr>
          <p:cNvPr id="3" name="Subtitle 2">
            <a:extLst>
              <a:ext uri="{FF2B5EF4-FFF2-40B4-BE49-F238E27FC236}">
                <a16:creationId xmlns:a16="http://schemas.microsoft.com/office/drawing/2014/main" id="{64A9AFE4-AB04-109D-2045-2B911309FFC0}"/>
              </a:ext>
            </a:extLst>
          </p:cNvPr>
          <p:cNvSpPr>
            <a:spLocks noGrp="1"/>
          </p:cNvSpPr>
          <p:nvPr>
            <p:ph type="subTitle" idx="1"/>
          </p:nvPr>
        </p:nvSpPr>
        <p:spPr>
          <a:xfrm>
            <a:off x="-1" y="1300306"/>
            <a:ext cx="12192000" cy="4864047"/>
          </a:xfrm>
        </p:spPr>
        <p:txBody>
          <a:bodyPr>
            <a:normAutofit lnSpcReduction="10000"/>
          </a:bodyPr>
          <a:lstStyle/>
          <a:p>
            <a:r>
              <a:rPr lang="en-US" b="1" dirty="0"/>
              <a:t>Kristen Jacobs</a:t>
            </a:r>
          </a:p>
          <a:p>
            <a:r>
              <a:rPr lang="en-US" dirty="0"/>
              <a:t>Performance Audit Manager, LLA</a:t>
            </a:r>
          </a:p>
          <a:p>
            <a:r>
              <a:rPr lang="en-US" dirty="0">
                <a:hlinkClick r:id="rId3"/>
              </a:rPr>
              <a:t>kjacobs@lla.la.gov</a:t>
            </a:r>
            <a:endParaRPr lang="en-US" dirty="0"/>
          </a:p>
          <a:p>
            <a:endParaRPr lang="en-US" dirty="0"/>
          </a:p>
          <a:p>
            <a:r>
              <a:rPr lang="en-US" b="1" dirty="0"/>
              <a:t>Patricia Cason</a:t>
            </a:r>
          </a:p>
          <a:p>
            <a:r>
              <a:rPr lang="en-US" dirty="0"/>
              <a:t>Child Support Enforcement Manager 3, DCFS</a:t>
            </a:r>
          </a:p>
          <a:p>
            <a:r>
              <a:rPr lang="en-US" dirty="0">
                <a:hlinkClick r:id="rId4"/>
              </a:rPr>
              <a:t>Patricia.Cason.DCFS@la.gov</a:t>
            </a:r>
            <a:endParaRPr lang="en-US" dirty="0"/>
          </a:p>
          <a:p>
            <a:endParaRPr lang="en-US" dirty="0"/>
          </a:p>
          <a:p>
            <a:r>
              <a:rPr lang="en-US" b="1" dirty="0"/>
              <a:t>Rennetta Wells</a:t>
            </a:r>
          </a:p>
          <a:p>
            <a:r>
              <a:rPr lang="en-US" dirty="0"/>
              <a:t>Child Support Enforcement Manager, DCFS</a:t>
            </a:r>
          </a:p>
          <a:p>
            <a:r>
              <a:rPr lang="en-US" dirty="0">
                <a:hlinkClick r:id="rId4"/>
              </a:rPr>
              <a:t>Rennetta.Wells.DCFS@la.gov</a:t>
            </a:r>
            <a:endParaRPr lang="en-US" dirty="0"/>
          </a:p>
          <a:p>
            <a:endParaRPr lang="en-US" dirty="0"/>
          </a:p>
        </p:txBody>
      </p:sp>
    </p:spTree>
    <p:extLst>
      <p:ext uri="{BB962C8B-B14F-4D97-AF65-F5344CB8AC3E}">
        <p14:creationId xmlns:p14="http://schemas.microsoft.com/office/powerpoint/2010/main" val="237030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3ABA-DD47-405E-A8AE-CBE13DC9C977}"/>
              </a:ext>
            </a:extLst>
          </p:cNvPr>
          <p:cNvSpPr>
            <a:spLocks noGrp="1"/>
          </p:cNvSpPr>
          <p:nvPr>
            <p:ph type="title"/>
          </p:nvPr>
        </p:nvSpPr>
        <p:spPr/>
        <p:txBody>
          <a:bodyPr/>
          <a:lstStyle/>
          <a:p>
            <a:r>
              <a:rPr lang="en-US" dirty="0"/>
              <a:t>What is Performance Auditing?</a:t>
            </a:r>
          </a:p>
        </p:txBody>
      </p:sp>
      <p:sp>
        <p:nvSpPr>
          <p:cNvPr id="3" name="Content Placeholder 2">
            <a:extLst>
              <a:ext uri="{FF2B5EF4-FFF2-40B4-BE49-F238E27FC236}">
                <a16:creationId xmlns:a16="http://schemas.microsoft.com/office/drawing/2014/main" id="{7223E8DF-1AAD-E988-B75F-F448889E9D30}"/>
              </a:ext>
            </a:extLst>
          </p:cNvPr>
          <p:cNvSpPr>
            <a:spLocks noGrp="1"/>
          </p:cNvSpPr>
          <p:nvPr>
            <p:ph idx="1"/>
          </p:nvPr>
        </p:nvSpPr>
        <p:spPr/>
        <p:txBody>
          <a:bodyPr/>
          <a:lstStyle/>
          <a:p>
            <a:pPr marL="0" indent="0">
              <a:buNone/>
            </a:pPr>
            <a:r>
              <a:rPr lang="en-US" sz="3200" b="1" dirty="0"/>
              <a:t>Performance audits </a:t>
            </a:r>
            <a:r>
              <a:rPr lang="en-US" sz="3200" dirty="0"/>
              <a:t>provide objective analysis to assist those charged with governance and oversight to </a:t>
            </a:r>
          </a:p>
          <a:p>
            <a:pPr marL="0" indent="0">
              <a:buNone/>
            </a:pPr>
            <a:endParaRPr lang="en-US" sz="1800" dirty="0"/>
          </a:p>
          <a:p>
            <a:pPr lvl="1"/>
            <a:r>
              <a:rPr lang="en-US" sz="3200" dirty="0"/>
              <a:t>improve program performance, </a:t>
            </a:r>
          </a:p>
          <a:p>
            <a:pPr lvl="1"/>
            <a:r>
              <a:rPr lang="en-US" sz="3200" dirty="0"/>
              <a:t>reduce costs, </a:t>
            </a:r>
          </a:p>
          <a:p>
            <a:pPr lvl="1"/>
            <a:r>
              <a:rPr lang="en-US" sz="3200" dirty="0"/>
              <a:t>facilitate decision making, and </a:t>
            </a:r>
          </a:p>
          <a:p>
            <a:pPr lvl="1"/>
            <a:r>
              <a:rPr lang="en-US" sz="3200" dirty="0"/>
              <a:t>contribute to public accountability. </a:t>
            </a:r>
          </a:p>
          <a:p>
            <a:endParaRPr lang="en-US" dirty="0"/>
          </a:p>
        </p:txBody>
      </p:sp>
    </p:spTree>
    <p:extLst>
      <p:ext uri="{BB962C8B-B14F-4D97-AF65-F5344CB8AC3E}">
        <p14:creationId xmlns:p14="http://schemas.microsoft.com/office/powerpoint/2010/main" val="77999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B358-F49D-4F41-92EC-66DD70F47FFD}"/>
              </a:ext>
            </a:extLst>
          </p:cNvPr>
          <p:cNvSpPr>
            <a:spLocks noGrp="1"/>
          </p:cNvSpPr>
          <p:nvPr>
            <p:ph type="title"/>
          </p:nvPr>
        </p:nvSpPr>
        <p:spPr/>
        <p:txBody>
          <a:bodyPr/>
          <a:lstStyle/>
          <a:p>
            <a:r>
              <a:rPr lang="en-US" dirty="0"/>
              <a:t>Child Support Enforcement Audit</a:t>
            </a:r>
          </a:p>
        </p:txBody>
      </p:sp>
      <p:pic>
        <p:nvPicPr>
          <p:cNvPr id="6" name="Content Placeholder 5" descr="A picture containing calendar&#10;&#10;AI-generated content may be incorrect.">
            <a:extLst>
              <a:ext uri="{FF2B5EF4-FFF2-40B4-BE49-F238E27FC236}">
                <a16:creationId xmlns:a16="http://schemas.microsoft.com/office/drawing/2014/main" id="{C4F305FD-E853-80C8-1005-CD191E2B9312}"/>
              </a:ext>
            </a:extLst>
          </p:cNvPr>
          <p:cNvPicPr>
            <a:picLocks noGrp="1" noChangeAspect="1"/>
          </p:cNvPicPr>
          <p:nvPr>
            <p:ph sz="half" idx="1"/>
          </p:nvPr>
        </p:nvPicPr>
        <p:blipFill>
          <a:blip r:embed="rId2"/>
          <a:stretch>
            <a:fillRect/>
          </a:stretch>
        </p:blipFill>
        <p:spPr>
          <a:xfrm>
            <a:off x="838200" y="1586139"/>
            <a:ext cx="3744686" cy="4932455"/>
          </a:xfrm>
          <a:prstGeom prst="rect">
            <a:avLst/>
          </a:prstGeom>
        </p:spPr>
      </p:pic>
      <p:sp>
        <p:nvSpPr>
          <p:cNvPr id="7" name="TextBox 6">
            <a:extLst>
              <a:ext uri="{FF2B5EF4-FFF2-40B4-BE49-F238E27FC236}">
                <a16:creationId xmlns:a16="http://schemas.microsoft.com/office/drawing/2014/main" id="{E6A66393-8CE7-4289-8F75-093FD19255BD}"/>
              </a:ext>
            </a:extLst>
          </p:cNvPr>
          <p:cNvSpPr txBox="1"/>
          <p:nvPr/>
        </p:nvSpPr>
        <p:spPr>
          <a:xfrm>
            <a:off x="5094514" y="1690688"/>
            <a:ext cx="5236029" cy="369332"/>
          </a:xfrm>
          <a:prstGeom prst="rect">
            <a:avLst/>
          </a:prstGeom>
          <a:noFill/>
        </p:spPr>
        <p:txBody>
          <a:bodyPr wrap="square" rtlCol="0">
            <a:spAutoFit/>
          </a:bodyPr>
          <a:lstStyle/>
          <a:p>
            <a:r>
              <a:rPr lang="en-US" dirty="0"/>
              <a:t>Issued November 26, 2025</a:t>
            </a:r>
          </a:p>
        </p:txBody>
      </p:sp>
      <p:sp>
        <p:nvSpPr>
          <p:cNvPr id="8" name="TextBox 7">
            <a:extLst>
              <a:ext uri="{FF2B5EF4-FFF2-40B4-BE49-F238E27FC236}">
                <a16:creationId xmlns:a16="http://schemas.microsoft.com/office/drawing/2014/main" id="{30003BEF-F86A-D68E-C44E-5D3CEF6F50CF}"/>
              </a:ext>
            </a:extLst>
          </p:cNvPr>
          <p:cNvSpPr txBox="1"/>
          <p:nvPr/>
        </p:nvSpPr>
        <p:spPr>
          <a:xfrm>
            <a:off x="5094513" y="2180154"/>
            <a:ext cx="5896947" cy="3477875"/>
          </a:xfrm>
          <a:prstGeom prst="rect">
            <a:avLst/>
          </a:prstGeom>
          <a:noFill/>
        </p:spPr>
        <p:txBody>
          <a:bodyPr wrap="square" rtlCol="0">
            <a:spAutoFit/>
          </a:bodyPr>
          <a:lstStyle/>
          <a:p>
            <a:r>
              <a:rPr lang="en-US" sz="2000" b="1" dirty="0"/>
              <a:t>Two audit objectives:</a:t>
            </a:r>
          </a:p>
          <a:p>
            <a:endParaRPr lang="en-US" sz="2000" dirty="0"/>
          </a:p>
          <a:p>
            <a:pPr marL="342900" indent="-342900">
              <a:buAutoNum type="arabicPeriod"/>
            </a:pPr>
            <a:r>
              <a:rPr lang="en-US" sz="2000" dirty="0"/>
              <a:t>To provide information about Louisiana’s Child Support Enforcement program and compare it to other states.</a:t>
            </a:r>
          </a:p>
          <a:p>
            <a:pPr marL="342900" indent="-342900">
              <a:buAutoNum type="arabicPeriod"/>
            </a:pPr>
            <a:endParaRPr lang="en-US" sz="2000" dirty="0"/>
          </a:p>
          <a:p>
            <a:pPr marL="342900" indent="-342900">
              <a:buAutoNum type="arabicPeriod"/>
            </a:pPr>
            <a:r>
              <a:rPr lang="en-US" sz="2000" dirty="0"/>
              <a:t>To evaluate whether DCFS ensures compliance with, assesses effectiveness of, and uses results from its case review process to improve overall CSE performance.</a:t>
            </a:r>
          </a:p>
        </p:txBody>
      </p:sp>
    </p:spTree>
    <p:extLst>
      <p:ext uri="{BB962C8B-B14F-4D97-AF65-F5344CB8AC3E}">
        <p14:creationId xmlns:p14="http://schemas.microsoft.com/office/powerpoint/2010/main" val="225494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84CC-5EA1-DABE-6C68-6A25B08754B1}"/>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87A527B4-661D-46F2-509B-2E8D563709B7}"/>
              </a:ext>
            </a:extLst>
          </p:cNvPr>
          <p:cNvSpPr>
            <a:spLocks noGrp="1"/>
          </p:cNvSpPr>
          <p:nvPr>
            <p:ph idx="1"/>
          </p:nvPr>
        </p:nvSpPr>
        <p:spPr>
          <a:xfrm>
            <a:off x="838200" y="1825624"/>
            <a:ext cx="10515600" cy="4667251"/>
          </a:xfrm>
        </p:spPr>
        <p:txBody>
          <a:bodyPr>
            <a:normAutofit/>
          </a:bodyPr>
          <a:lstStyle/>
          <a:p>
            <a:pPr marL="0" indent="0">
              <a:buNone/>
            </a:pPr>
            <a:r>
              <a:rPr lang="en-US" dirty="0"/>
              <a:t>The number of child support cases in Louisiana decreased by 36,307 (</a:t>
            </a:r>
            <a:r>
              <a:rPr lang="en-US" b="1" dirty="0"/>
              <a:t>14.1%</a:t>
            </a:r>
            <a:r>
              <a:rPr lang="en-US" dirty="0"/>
              <a:t>), from 258,357 in 2020 to 222,050 in 2024.</a:t>
            </a:r>
          </a:p>
          <a:p>
            <a:pPr marL="0" indent="0">
              <a:buNone/>
            </a:pPr>
            <a:endParaRPr lang="en-US" dirty="0"/>
          </a:p>
          <a:p>
            <a:pPr marL="0" indent="0">
              <a:buNone/>
            </a:pPr>
            <a:r>
              <a:rPr lang="en-US" dirty="0"/>
              <a:t>This aligns with the national trend (</a:t>
            </a:r>
            <a:r>
              <a:rPr lang="en-US" b="1" dirty="0"/>
              <a:t>11.8%</a:t>
            </a:r>
            <a:r>
              <a:rPr lang="en-US" dirty="0"/>
              <a:t>). </a:t>
            </a:r>
          </a:p>
        </p:txBody>
      </p:sp>
    </p:spTree>
    <p:extLst>
      <p:ext uri="{BB962C8B-B14F-4D97-AF65-F5344CB8AC3E}">
        <p14:creationId xmlns:p14="http://schemas.microsoft.com/office/powerpoint/2010/main" val="155659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20EE-794C-087B-7B6B-974E384D5A65}"/>
              </a:ext>
            </a:extLst>
          </p:cNvPr>
          <p:cNvSpPr>
            <a:spLocks noGrp="1"/>
          </p:cNvSpPr>
          <p:nvPr>
            <p:ph type="title"/>
          </p:nvPr>
        </p:nvSpPr>
        <p:spPr/>
        <p:txBody>
          <a:bodyPr/>
          <a:lstStyle/>
          <a:p>
            <a:r>
              <a:rPr lang="en-US" dirty="0"/>
              <a:t>Audit Results</a:t>
            </a:r>
          </a:p>
        </p:txBody>
      </p:sp>
      <p:pic>
        <p:nvPicPr>
          <p:cNvPr id="5" name="Content Placeholder 4" descr="Chart&#10;&#10;AI-generated content may be incorrect.">
            <a:extLst>
              <a:ext uri="{FF2B5EF4-FFF2-40B4-BE49-F238E27FC236}">
                <a16:creationId xmlns:a16="http://schemas.microsoft.com/office/drawing/2014/main" id="{43E1FEFA-74B2-6BB7-4714-4CF08DFA5C72}"/>
              </a:ext>
            </a:extLst>
          </p:cNvPr>
          <p:cNvPicPr>
            <a:picLocks noGrp="1" noChangeAspect="1"/>
          </p:cNvPicPr>
          <p:nvPr>
            <p:ph idx="1"/>
          </p:nvPr>
        </p:nvPicPr>
        <p:blipFill>
          <a:blip r:embed="rId2"/>
          <a:stretch>
            <a:fillRect/>
          </a:stretch>
        </p:blipFill>
        <p:spPr>
          <a:xfrm>
            <a:off x="390331" y="1690688"/>
            <a:ext cx="10193891" cy="3515794"/>
          </a:xfrm>
          <a:prstGeom prst="rect">
            <a:avLst/>
          </a:prstGeom>
        </p:spPr>
      </p:pic>
    </p:spTree>
    <p:extLst>
      <p:ext uri="{BB962C8B-B14F-4D97-AF65-F5344CB8AC3E}">
        <p14:creationId xmlns:p14="http://schemas.microsoft.com/office/powerpoint/2010/main" val="402555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F18D8-3CCD-DC78-F6B6-0D9BC6DB3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3D150-C29C-7997-A043-3DF24D37CAF7}"/>
              </a:ext>
            </a:extLst>
          </p:cNvPr>
          <p:cNvSpPr>
            <a:spLocks noGrp="1"/>
          </p:cNvSpPr>
          <p:nvPr>
            <p:ph type="title"/>
          </p:nvPr>
        </p:nvSpPr>
        <p:spPr/>
        <p:txBody>
          <a:bodyPr/>
          <a:lstStyle/>
          <a:p>
            <a:r>
              <a:rPr lang="en-US" dirty="0"/>
              <a:t>Audit Results</a:t>
            </a:r>
          </a:p>
        </p:txBody>
      </p:sp>
      <p:sp>
        <p:nvSpPr>
          <p:cNvPr id="3" name="Content Placeholder 2">
            <a:extLst>
              <a:ext uri="{FF2B5EF4-FFF2-40B4-BE49-F238E27FC236}">
                <a16:creationId xmlns:a16="http://schemas.microsoft.com/office/drawing/2014/main" id="{D81181E1-8B63-3369-9D88-0B7996FE52C9}"/>
              </a:ext>
            </a:extLst>
          </p:cNvPr>
          <p:cNvSpPr>
            <a:spLocks noGrp="1"/>
          </p:cNvSpPr>
          <p:nvPr>
            <p:ph idx="1"/>
          </p:nvPr>
        </p:nvSpPr>
        <p:spPr>
          <a:xfrm>
            <a:off x="838200" y="1825624"/>
            <a:ext cx="10515600" cy="4667251"/>
          </a:xfrm>
        </p:spPr>
        <p:txBody>
          <a:bodyPr>
            <a:normAutofit/>
          </a:bodyPr>
          <a:lstStyle/>
          <a:p>
            <a:pPr marL="0" indent="0">
              <a:buNone/>
            </a:pPr>
            <a:r>
              <a:rPr lang="en-US" dirty="0"/>
              <a:t>According to DCFS, the decrease in cases is due to reduced participation in federal assistance programs, specifically: </a:t>
            </a:r>
          </a:p>
          <a:p>
            <a:pPr marL="0" indent="0">
              <a:buNone/>
            </a:pPr>
            <a:endParaRPr lang="en-US" dirty="0"/>
          </a:p>
          <a:p>
            <a:r>
              <a:rPr lang="en-US" dirty="0"/>
              <a:t>Temporary Assistance for Needy Families (TANF), and </a:t>
            </a:r>
          </a:p>
          <a:p>
            <a:pPr marL="0" indent="0">
              <a:buNone/>
            </a:pPr>
            <a:endParaRPr lang="en-US" dirty="0"/>
          </a:p>
          <a:p>
            <a:r>
              <a:rPr lang="en-US" dirty="0"/>
              <a:t>a decrease in Medicaid referrals.</a:t>
            </a:r>
          </a:p>
        </p:txBody>
      </p:sp>
    </p:spTree>
    <p:extLst>
      <p:ext uri="{BB962C8B-B14F-4D97-AF65-F5344CB8AC3E}">
        <p14:creationId xmlns:p14="http://schemas.microsoft.com/office/powerpoint/2010/main" val="2502065351"/>
      </p:ext>
    </p:extLst>
  </p:cSld>
  <p:clrMapOvr>
    <a:masterClrMapping/>
  </p:clrMapOvr>
</p:sld>
</file>

<file path=ppt/theme/theme1.xml><?xml version="1.0" encoding="utf-8"?>
<a:theme xmlns:a="http://schemas.openxmlformats.org/drawingml/2006/main" name="LLA Powerpoint">
  <a:themeElements>
    <a:clrScheme name="LLA Colors">
      <a:dk1>
        <a:srgbClr val="002733"/>
      </a:dk1>
      <a:lt1>
        <a:srgbClr val="FFFFFF"/>
      </a:lt1>
      <a:dk2>
        <a:srgbClr val="013446"/>
      </a:dk2>
      <a:lt2>
        <a:srgbClr val="E7E6E6"/>
      </a:lt2>
      <a:accent1>
        <a:srgbClr val="089CD8"/>
      </a:accent1>
      <a:accent2>
        <a:srgbClr val="00415A"/>
      </a:accent2>
      <a:accent3>
        <a:srgbClr val="42B793"/>
      </a:accent3>
      <a:accent4>
        <a:srgbClr val="B9EBFF"/>
      </a:accent4>
      <a:accent5>
        <a:srgbClr val="8ED6C0"/>
      </a:accent5>
      <a:accent6>
        <a:srgbClr val="005D7A"/>
      </a:accent6>
      <a:hlink>
        <a:srgbClr val="00B0F0"/>
      </a:hlink>
      <a:folHlink>
        <a:srgbClr val="00B0F0"/>
      </a:folHlink>
    </a:clrScheme>
    <a:fontScheme name="LLA Verdana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LA Powerpoint" id="{13A8F347-CD55-48B2-9702-02CF3BD9F4BF}" vid="{49B0D6AF-E9D3-4233-8AAC-4F4D22C2F8A3}"/>
    </a:ext>
  </a:extLst>
</a:theme>
</file>

<file path=ppt/theme/theme2.xml><?xml version="1.0" encoding="utf-8"?>
<a:theme xmlns:a="http://schemas.openxmlformats.org/drawingml/2006/main" name="Office Theme">
  <a:themeElements>
    <a:clrScheme name="LLA Colors">
      <a:dk1>
        <a:srgbClr val="002733"/>
      </a:dk1>
      <a:lt1>
        <a:srgbClr val="FFFFFF"/>
      </a:lt1>
      <a:dk2>
        <a:srgbClr val="013446"/>
      </a:dk2>
      <a:lt2>
        <a:srgbClr val="E7E6E6"/>
      </a:lt2>
      <a:accent1>
        <a:srgbClr val="089CD8"/>
      </a:accent1>
      <a:accent2>
        <a:srgbClr val="00415A"/>
      </a:accent2>
      <a:accent3>
        <a:srgbClr val="42B793"/>
      </a:accent3>
      <a:accent4>
        <a:srgbClr val="B9EBFF"/>
      </a:accent4>
      <a:accent5>
        <a:srgbClr val="8ED6C0"/>
      </a:accent5>
      <a:accent6>
        <a:srgbClr val="005D7A"/>
      </a:accent6>
      <a:hlink>
        <a:srgbClr val="00B0F0"/>
      </a:hlink>
      <a:folHlink>
        <a:srgbClr val="00B0F0"/>
      </a:folHlink>
    </a:clrScheme>
    <a:fontScheme name="LLA Verdana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LLA Colors">
      <a:dk1>
        <a:srgbClr val="002733"/>
      </a:dk1>
      <a:lt1>
        <a:srgbClr val="FFFFFF"/>
      </a:lt1>
      <a:dk2>
        <a:srgbClr val="013446"/>
      </a:dk2>
      <a:lt2>
        <a:srgbClr val="E7E6E6"/>
      </a:lt2>
      <a:accent1>
        <a:srgbClr val="089CD8"/>
      </a:accent1>
      <a:accent2>
        <a:srgbClr val="00415A"/>
      </a:accent2>
      <a:accent3>
        <a:srgbClr val="42B793"/>
      </a:accent3>
      <a:accent4>
        <a:srgbClr val="B9EBFF"/>
      </a:accent4>
      <a:accent5>
        <a:srgbClr val="8ED6C0"/>
      </a:accent5>
      <a:accent6>
        <a:srgbClr val="005D7A"/>
      </a:accent6>
      <a:hlink>
        <a:srgbClr val="00B0F0"/>
      </a:hlink>
      <a:folHlink>
        <a:srgbClr val="00B0F0"/>
      </a:folHlink>
    </a:clrScheme>
    <a:fontScheme name="LLA Verdana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LLA Powerpoint</Template>
  <TotalTime>1981</TotalTime>
  <Words>3844</Words>
  <Application>Microsoft Office PowerPoint</Application>
  <PresentationFormat>Widescreen</PresentationFormat>
  <Paragraphs>355</Paragraphs>
  <Slides>44</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Aptos</vt:lpstr>
      <vt:lpstr>Arial</vt:lpstr>
      <vt:lpstr>Calibri</vt:lpstr>
      <vt:lpstr>Garamond</vt:lpstr>
      <vt:lpstr>Times New Roman</vt:lpstr>
      <vt:lpstr>Verdana</vt:lpstr>
      <vt:lpstr>Wingdings</vt:lpstr>
      <vt:lpstr>LLA Powerpoint</vt:lpstr>
      <vt:lpstr>Office Theme</vt:lpstr>
      <vt:lpstr>Custom Design</vt:lpstr>
      <vt:lpstr>PowerPoint Presentation</vt:lpstr>
      <vt:lpstr>What is the Louisiana Legislative Auditor’s Office?</vt:lpstr>
      <vt:lpstr>LLA Sections</vt:lpstr>
      <vt:lpstr>Who does LLA audit?</vt:lpstr>
      <vt:lpstr>What is Performance Auditing?</vt:lpstr>
      <vt:lpstr>Child Support Enforcement Audit</vt:lpstr>
      <vt:lpstr>Audit Results</vt:lpstr>
      <vt:lpstr>Audit Results</vt:lpstr>
      <vt:lpstr>Audit Results</vt:lpstr>
      <vt:lpstr>Audit Recommendation</vt:lpstr>
      <vt:lpstr>DCFS Response Recommendation 1</vt:lpstr>
      <vt:lpstr>Audit Results</vt:lpstr>
      <vt:lpstr>Audit Results</vt:lpstr>
      <vt:lpstr>Audit Results</vt:lpstr>
      <vt:lpstr>Audit Results</vt:lpstr>
      <vt:lpstr>Audit Recommendation</vt:lpstr>
      <vt:lpstr>DCFS Response Recommendation 2  </vt:lpstr>
      <vt:lpstr>Audit Results</vt:lpstr>
      <vt:lpstr>Audit Results</vt:lpstr>
      <vt:lpstr>Audit Recommendations</vt:lpstr>
      <vt:lpstr>Audit Results</vt:lpstr>
      <vt:lpstr>Audit Results</vt:lpstr>
      <vt:lpstr>PowerPoint Presentation</vt:lpstr>
      <vt:lpstr>Audit Results – Quality Assurance</vt:lpstr>
      <vt:lpstr>Audit Recommendations</vt:lpstr>
      <vt:lpstr>DCFS Response Recommendation 3 </vt:lpstr>
      <vt:lpstr>DCFS Response Recommendation 4 </vt:lpstr>
      <vt:lpstr>DCFS Response Recommendation 5 </vt:lpstr>
      <vt:lpstr>Audit Results - QA</vt:lpstr>
      <vt:lpstr>Audit Recommendations</vt:lpstr>
      <vt:lpstr>DCFS Response Recommendation 6 </vt:lpstr>
      <vt:lpstr>DCFS Response Recommendation 7 </vt:lpstr>
      <vt:lpstr>Audit Results - QA</vt:lpstr>
      <vt:lpstr>Audit Recommendations</vt:lpstr>
      <vt:lpstr>DCFS Response Recommendations 8 and 9 </vt:lpstr>
      <vt:lpstr>DCFS Response Recommendations 10  </vt:lpstr>
      <vt:lpstr>Audit Results - QA</vt:lpstr>
      <vt:lpstr>Audit Recommendations</vt:lpstr>
      <vt:lpstr>Audit Recommendations</vt:lpstr>
      <vt:lpstr>DCFS Response Recommendations 11 </vt:lpstr>
      <vt:lpstr>DCFS Response Recommendations 12 </vt:lpstr>
      <vt:lpstr>DCFS Response Recommendations 13 </vt:lpstr>
      <vt:lpstr>Implementation &amp; Path Forward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Scott</dc:creator>
  <cp:lastModifiedBy>Kristen Jacobs</cp:lastModifiedBy>
  <cp:revision>38</cp:revision>
  <dcterms:created xsi:type="dcterms:W3CDTF">2022-09-12T15:54:25Z</dcterms:created>
  <dcterms:modified xsi:type="dcterms:W3CDTF">2026-03-04T13:51:26Z</dcterms:modified>
</cp:coreProperties>
</file>