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64" r:id="rId10"/>
    <p:sldId id="292" r:id="rId11"/>
    <p:sldId id="291" r:id="rId12"/>
    <p:sldId id="289" r:id="rId13"/>
    <p:sldId id="290" r:id="rId14"/>
    <p:sldId id="277" r:id="rId15"/>
    <p:sldId id="27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956" autoAdjust="0"/>
  </p:normalViewPr>
  <p:slideViewPr>
    <p:cSldViewPr snapToGrid="0">
      <p:cViewPr varScale="1">
        <p:scale>
          <a:sx n="95" d="100"/>
          <a:sy n="95" d="100"/>
        </p:scale>
        <p:origin x="11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AE1D-A5AA-4F1F-BA3A-59359CAB6B0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16C46-23D7-4B88-A0A1-70BEC8CD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Legal Definition of 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16C46-23D7-4B88-A0A1-70BEC8CD74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Maternity and Paternity Presumptions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16C46-23D7-4B88-A0A1-70BEC8CD74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8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Husband’s Right to Disavow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16C46-23D7-4B88-A0A1-70BEC8CD74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 to Disavowal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16C46-23D7-4B88-A0A1-70BEC8CD74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16C46-23D7-4B88-A0A1-70BEC8CD74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Presumptions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16C46-23D7-4B88-A0A1-70BEC8CD74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Obergefell resolved the constitutional question of marriage equality, it did not automatically revise state statutes written in gender-specific terms. In Louisiana, that gap prompted legislative review — leading to Senate Resolution 143 and the Louisiana Law Institute’s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16C46-23D7-4B88-A0A1-70BEC8CD74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Legal Considerations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Presumptions of paternity are strong but can be rebutted within strict time frames (Identify applicable presumption early)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Monitor </a:t>
            </a:r>
            <a:r>
              <a:rPr lang="en-US" dirty="0" err="1">
                <a:solidFill>
                  <a:schemeClr val="tx1"/>
                </a:solidFill>
              </a:rPr>
              <a:t>peremptive</a:t>
            </a:r>
            <a:r>
              <a:rPr lang="en-US" dirty="0">
                <a:solidFill>
                  <a:schemeClr val="tx1"/>
                </a:solidFill>
              </a:rPr>
              <a:t> vs. prescriptive periods.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Confirm evidentiary standard (Disavowal requires clear evidence; assisted conception limits actions)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Three-party acknowledgment is critical in cases of DNA evidence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Same-sex marriage decisions create nuanced application of Art. 185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Evaluate DCFS authority (Child support enforcement can proceed when father listed on birth certificate)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Assess jurisdictional conflicts in same-sex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16C46-23D7-4B88-A0A1-70BEC8CD74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6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Authorities Cited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16C46-23D7-4B88-A0A1-70BEC8CD74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706624"/>
            <a:ext cx="12192000" cy="722376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3429000"/>
            <a:ext cx="6400800" cy="603504"/>
          </a:xfrm>
        </p:spPr>
        <p:txBody>
          <a:bodyPr anchor="ctr" anchorCtr="0"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SUBTITLE/DATE</a:t>
            </a:r>
          </a:p>
        </p:txBody>
      </p:sp>
    </p:spTree>
    <p:extLst>
      <p:ext uri="{BB962C8B-B14F-4D97-AF65-F5344CB8AC3E}">
        <p14:creationId xmlns:p14="http://schemas.microsoft.com/office/powerpoint/2010/main" val="849454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7" y="457201"/>
            <a:ext cx="6408737" cy="5610224"/>
          </a:xfr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057399"/>
            <a:ext cx="4162425" cy="4010025"/>
          </a:xfr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1734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9125" y="4648200"/>
            <a:ext cx="10972799" cy="7191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800" b="1" cap="all" baseline="0">
                <a:solidFill>
                  <a:srgbClr val="003595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9125" y="612775"/>
            <a:ext cx="10972799" cy="403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125" y="5367338"/>
            <a:ext cx="10972799" cy="709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8275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5" y="365125"/>
            <a:ext cx="10963275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19125" y="1825625"/>
            <a:ext cx="10963275" cy="4213225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27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702300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702300"/>
          </a:xfrm>
        </p:spPr>
        <p:txBody>
          <a:bodyPr vert="eaVert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24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2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2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0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706624"/>
            <a:ext cx="12192000" cy="722376"/>
          </a:xfrm>
        </p:spPr>
        <p:txBody>
          <a:bodyPr anchor="ctr" anchorCtr="1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3429000"/>
            <a:ext cx="6400800" cy="603504"/>
          </a:xfrm>
        </p:spPr>
        <p:txBody>
          <a:bodyPr anchor="ctr" anchorCtr="0"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SUBTITLE/DATE</a:t>
            </a:r>
          </a:p>
        </p:txBody>
      </p:sp>
    </p:spTree>
    <p:extLst>
      <p:ext uri="{BB962C8B-B14F-4D97-AF65-F5344CB8AC3E}">
        <p14:creationId xmlns:p14="http://schemas.microsoft.com/office/powerpoint/2010/main" val="367809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5" y="365125"/>
            <a:ext cx="10963275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125" y="1825625"/>
            <a:ext cx="10963275" cy="4232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70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5" y="1709738"/>
            <a:ext cx="10972800" cy="2852737"/>
          </a:xfrm>
        </p:spPr>
        <p:txBody>
          <a:bodyPr anchor="b">
            <a:normAutofit/>
          </a:bodyPr>
          <a:lstStyle>
            <a:lvl1pPr>
              <a:defRPr lang="en-US" sz="2400" b="0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Enter text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125" y="4562475"/>
            <a:ext cx="10972800" cy="1527175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rgbClr val="003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03425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5" y="365125"/>
            <a:ext cx="10972800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9125" y="1825625"/>
            <a:ext cx="5400675" cy="42322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825625"/>
            <a:ext cx="5419725" cy="42322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32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5" y="365126"/>
            <a:ext cx="10972800" cy="131603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126" y="1681163"/>
            <a:ext cx="5378449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126" y="2505075"/>
            <a:ext cx="5378450" cy="356235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681163"/>
            <a:ext cx="5419725" cy="823912"/>
          </a:xfrm>
        </p:spPr>
        <p:txBody>
          <a:bodyPr anchor="b">
            <a:normAutofit/>
          </a:bodyPr>
          <a:lstStyle>
            <a:lvl1pPr marL="0" indent="0" algn="l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419724" cy="35623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81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5" y="365125"/>
            <a:ext cx="10972800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1789906"/>
            <a:ext cx="10972800" cy="42965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788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576264"/>
            <a:ext cx="10972801" cy="54911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26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457201"/>
            <a:ext cx="6408737" cy="56102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057399"/>
            <a:ext cx="4162425" cy="4010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58173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0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  <p:sldLayoutId id="2147483662" r:id="rId14"/>
    <p:sldLayoutId id="2147483664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00359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1A60E"/>
        </a:buClr>
        <a:buFont typeface="Wingdings" panose="05000000000000000000" pitchFamily="2" charset="2"/>
        <a:buChar char="§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1A60E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1A60E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1A60E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1A60E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8340"/>
            <a:ext cx="12192000" cy="722376"/>
          </a:xfrm>
        </p:spPr>
        <p:txBody>
          <a:bodyPr>
            <a:normAutofit fontScale="90000"/>
          </a:bodyPr>
          <a:lstStyle/>
          <a:p>
            <a:r>
              <a:rPr lang="en-US" dirty="0"/>
              <a:t>Filiation and Paternity in Louisiana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360" y="3360340"/>
            <a:ext cx="9225280" cy="6035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Legal Presumptions, Actions, and Contemporary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AE2D4-4594-006D-8EE4-3BE5B1877FDF}"/>
              </a:ext>
            </a:extLst>
          </p:cNvPr>
          <p:cNvSpPr txBox="1"/>
          <p:nvPr/>
        </p:nvSpPr>
        <p:spPr>
          <a:xfrm>
            <a:off x="0" y="3947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Presenter: LaTracy “Tracy” Burton</a:t>
            </a:r>
          </a:p>
        </p:txBody>
      </p:sp>
    </p:spTree>
    <p:extLst>
      <p:ext uri="{BB962C8B-B14F-4D97-AF65-F5344CB8AC3E}">
        <p14:creationId xmlns:p14="http://schemas.microsoft.com/office/powerpoint/2010/main" val="36128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A1FF-F4C2-F72A-BD3A-7A06A35A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499"/>
            <a:ext cx="12192000" cy="5955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000" dirty="0"/>
              <a:t>Constitutional Foundation </a:t>
            </a:r>
            <a:br>
              <a:rPr lang="en-US" sz="5000" dirty="0"/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Obergefell v. Hodges (2015) 576 U.S. 644, 135 S. Ct. 2584</a:t>
            </a:r>
            <a:br>
              <a:rPr lang="en-US" sz="5000" dirty="0"/>
            </a:br>
            <a:r>
              <a:rPr lang="en-US" sz="5000" dirty="0"/>
              <a:t> </a:t>
            </a:r>
            <a:br>
              <a:rPr lang="en-US" sz="3100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229D-EE96-685F-02E7-2556CB59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45" y="1726990"/>
            <a:ext cx="10912509" cy="60089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Fourteenth Amendment guarantees same-sex couples the fundamental right to marry</a:t>
            </a:r>
          </a:p>
          <a:p>
            <a:pPr marL="0" indent="0"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Constitutional Mandate - </a:t>
            </a:r>
            <a:r>
              <a:rPr lang="en-US" sz="3500" dirty="0">
                <a:solidFill>
                  <a:schemeClr val="tx1"/>
                </a:solidFill>
              </a:rPr>
              <a:t>States must: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License same-sex marriages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Recognize valid same-sex marriages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Afford equal legal status and protections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3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85A7-F323-E447-B58E-3D195395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318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Post-Obergefell Statutory Review </a:t>
            </a:r>
            <a:br>
              <a:rPr lang="en-US" dirty="0"/>
            </a:br>
            <a:r>
              <a:rPr lang="en-US" dirty="0"/>
              <a:t>Louisiana Law Institute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9D36E-2282-1D44-F555-2AAE8F0F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50" y="1772415"/>
            <a:ext cx="10963275" cy="4232275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Key Conclusions:</a:t>
            </a:r>
          </a:p>
          <a:p>
            <a:pPr lvl="1"/>
            <a:r>
              <a:rPr lang="en-US" sz="3500" dirty="0">
                <a:solidFill>
                  <a:schemeClr val="tx1"/>
                </a:solidFill>
                <a:latin typeface="+mn-lt"/>
              </a:rPr>
              <a:t>Numerous Louisiana statutes were gender-specific and drafted for opposite-sex marriage</a:t>
            </a:r>
          </a:p>
          <a:p>
            <a:pPr lvl="1"/>
            <a:r>
              <a:rPr lang="en-US" sz="3500" dirty="0">
                <a:solidFill>
                  <a:schemeClr val="tx1"/>
                </a:solidFill>
                <a:latin typeface="+mn-lt"/>
              </a:rPr>
              <a:t>Provisions governing filiation, parental presumptions, and vital records were not updated to reflect marriage equality</a:t>
            </a:r>
          </a:p>
          <a:p>
            <a:pPr lvl="1"/>
            <a:r>
              <a:rPr lang="en-US" sz="3500" dirty="0">
                <a:solidFill>
                  <a:schemeClr val="tx1"/>
                </a:solidFill>
                <a:latin typeface="+mn-lt"/>
              </a:rPr>
              <a:t>Legislative revision was recommended to ensure uniform constitutional compliance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DE29E-A69B-746D-7F09-21FC2011007E}"/>
              </a:ext>
            </a:extLst>
          </p:cNvPr>
          <p:cNvSpPr txBox="1"/>
          <p:nvPr/>
        </p:nvSpPr>
        <p:spPr>
          <a:xfrm>
            <a:off x="3228436" y="127821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Senate Resolution No. 143 (2016 Regular Session)</a:t>
            </a:r>
          </a:p>
        </p:txBody>
      </p:sp>
    </p:spTree>
    <p:extLst>
      <p:ext uri="{BB962C8B-B14F-4D97-AF65-F5344CB8AC3E}">
        <p14:creationId xmlns:p14="http://schemas.microsoft.com/office/powerpoint/2010/main" val="237970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7A9195-62C6-ACE0-6271-844C5199E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19364"/>
              </p:ext>
            </p:extLst>
          </p:nvPr>
        </p:nvGraphicFramePr>
        <p:xfrm>
          <a:off x="117894" y="2238230"/>
          <a:ext cx="11956211" cy="2843401"/>
        </p:xfrm>
        <a:graphic>
          <a:graphicData uri="http://schemas.openxmlformats.org/drawingml/2006/table">
            <a:tbl>
              <a:tblPr/>
              <a:tblGrid>
                <a:gridCol w="2942279">
                  <a:extLst>
                    <a:ext uri="{9D8B030D-6E8A-4147-A177-3AD203B41FA5}">
                      <a16:colId xmlns:a16="http://schemas.microsoft.com/office/drawing/2014/main" val="328106261"/>
                    </a:ext>
                  </a:extLst>
                </a:gridCol>
                <a:gridCol w="2942279">
                  <a:extLst>
                    <a:ext uri="{9D8B030D-6E8A-4147-A177-3AD203B41FA5}">
                      <a16:colId xmlns:a16="http://schemas.microsoft.com/office/drawing/2014/main" val="2471082466"/>
                    </a:ext>
                  </a:extLst>
                </a:gridCol>
                <a:gridCol w="2942279">
                  <a:extLst>
                    <a:ext uri="{9D8B030D-6E8A-4147-A177-3AD203B41FA5}">
                      <a16:colId xmlns:a16="http://schemas.microsoft.com/office/drawing/2014/main" val="2054284957"/>
                    </a:ext>
                  </a:extLst>
                </a:gridCol>
                <a:gridCol w="3129374">
                  <a:extLst>
                    <a:ext uri="{9D8B030D-6E8A-4147-A177-3AD203B41FA5}">
                      <a16:colId xmlns:a16="http://schemas.microsoft.com/office/drawing/2014/main" val="2917126562"/>
                    </a:ext>
                  </a:extLst>
                </a:gridCol>
              </a:tblGrid>
              <a:tr h="4434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/>
                        <a:t>Case Name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/>
                        <a:t>Background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/>
                        <a:t>Key Issue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/>
                        <a:t>Decision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060637"/>
                  </a:ext>
                </a:extLst>
              </a:tr>
              <a:tr h="886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Boquet</a:t>
                      </a:r>
                      <a:r>
                        <a:rPr lang="en-US" sz="1400" b="1" dirty="0"/>
                        <a:t> v. </a:t>
                      </a:r>
                      <a:r>
                        <a:rPr lang="en-US" sz="1400" b="1" dirty="0" err="1"/>
                        <a:t>Boquet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dirty="0"/>
                        <a:t>La. App. 3d Cir. (2019)</a:t>
                      </a:r>
                    </a:p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Same-sex female couple married at child’s birth; non-biological spouse sought to disavow after one year.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Application of Civil Code Art. 185 presumption in same-sex marriage; timeliness under Art. 189.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Court applied Art. 185 equally; disavowal prescribed under Art. 189.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650561"/>
                  </a:ext>
                </a:extLst>
              </a:tr>
              <a:tr h="687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Foret v. Serrano </a:t>
                      </a:r>
                      <a:r>
                        <a:rPr lang="en-US" sz="1400" dirty="0"/>
                        <a:t>La. App. 1st Cir. (2024)</a:t>
                      </a:r>
                    </a:p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Same-sex male couple; child born via surrogate during marriage.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Whether Art. 185 applies absent a “childbearing spouse.”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Court limited Art. 185 to situations involving a childbearing spouse.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66041"/>
                  </a:ext>
                </a:extLst>
              </a:tr>
              <a:tr h="825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 re Dennis </a:t>
                      </a:r>
                      <a:r>
                        <a:rPr lang="en-US" sz="1400" dirty="0"/>
                        <a:t>La. App. 2d Cir. (2024)</a:t>
                      </a:r>
                    </a:p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Same-sex female couple; non-biological spouse sought intrafamily adoption.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Whether Art. 185 presumption extends to non-biological spouse.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Court rejected extension of Art. 185; required stepparent adoption.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9715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94F642C-A2E8-8DA3-C3F5-711298C35516}"/>
              </a:ext>
            </a:extLst>
          </p:cNvPr>
          <p:cNvSpPr txBox="1"/>
          <p:nvPr/>
        </p:nvSpPr>
        <p:spPr>
          <a:xfrm>
            <a:off x="0" y="77399"/>
            <a:ext cx="1219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Louisiana Appellate Interpretation </a:t>
            </a:r>
          </a:p>
          <a:p>
            <a:pPr algn="ctr"/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Same-Sex Marriages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41888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03A7DC-698E-7F62-39B1-F1F19901C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72981"/>
              </p:ext>
            </p:extLst>
          </p:nvPr>
        </p:nvGraphicFramePr>
        <p:xfrm>
          <a:off x="313424" y="2480150"/>
          <a:ext cx="11576651" cy="948530"/>
        </p:xfrm>
        <a:graphic>
          <a:graphicData uri="http://schemas.openxmlformats.org/drawingml/2006/table">
            <a:tbl>
              <a:tblPr/>
              <a:tblGrid>
                <a:gridCol w="2828568">
                  <a:extLst>
                    <a:ext uri="{9D8B030D-6E8A-4147-A177-3AD203B41FA5}">
                      <a16:colId xmlns:a16="http://schemas.microsoft.com/office/drawing/2014/main" val="2550250874"/>
                    </a:ext>
                  </a:extLst>
                </a:gridCol>
                <a:gridCol w="2855343">
                  <a:extLst>
                    <a:ext uri="{9D8B030D-6E8A-4147-A177-3AD203B41FA5}">
                      <a16:colId xmlns:a16="http://schemas.microsoft.com/office/drawing/2014/main" val="1922078006"/>
                    </a:ext>
                  </a:extLst>
                </a:gridCol>
                <a:gridCol w="2846717">
                  <a:extLst>
                    <a:ext uri="{9D8B030D-6E8A-4147-A177-3AD203B41FA5}">
                      <a16:colId xmlns:a16="http://schemas.microsoft.com/office/drawing/2014/main" val="3848828767"/>
                    </a:ext>
                  </a:extLst>
                </a:gridCol>
                <a:gridCol w="3046023">
                  <a:extLst>
                    <a:ext uri="{9D8B030D-6E8A-4147-A177-3AD203B41FA5}">
                      <a16:colId xmlns:a16="http://schemas.microsoft.com/office/drawing/2014/main" val="3520127003"/>
                    </a:ext>
                  </a:extLst>
                </a:gridCol>
              </a:tblGrid>
              <a:tr h="948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Angela Costanza v. James Caldwell </a:t>
                      </a:r>
                      <a:r>
                        <a:rPr lang="en-US" sz="1400" dirty="0"/>
                        <a:t>La. Supreme Court (2015)</a:t>
                      </a:r>
                    </a:p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Constitutional challenge involving recognition of same-sex relationships pre-Obergefell.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Constitutional limits affecting Louisiana family law statutes.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Court addressed constitutional parameters of recognition.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93787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25A62F-A1EC-9F0E-5F07-D690AAD42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92980"/>
              </p:ext>
            </p:extLst>
          </p:nvPr>
        </p:nvGraphicFramePr>
        <p:xfrm>
          <a:off x="313424" y="2033675"/>
          <a:ext cx="11576651" cy="439947"/>
        </p:xfrm>
        <a:graphic>
          <a:graphicData uri="http://schemas.openxmlformats.org/drawingml/2006/table">
            <a:tbl>
              <a:tblPr/>
              <a:tblGrid>
                <a:gridCol w="2838038">
                  <a:extLst>
                    <a:ext uri="{9D8B030D-6E8A-4147-A177-3AD203B41FA5}">
                      <a16:colId xmlns:a16="http://schemas.microsoft.com/office/drawing/2014/main" val="3348247087"/>
                    </a:ext>
                  </a:extLst>
                </a:gridCol>
                <a:gridCol w="2835270">
                  <a:extLst>
                    <a:ext uri="{9D8B030D-6E8A-4147-A177-3AD203B41FA5}">
                      <a16:colId xmlns:a16="http://schemas.microsoft.com/office/drawing/2014/main" val="3497274352"/>
                    </a:ext>
                  </a:extLst>
                </a:gridCol>
                <a:gridCol w="2881821">
                  <a:extLst>
                    <a:ext uri="{9D8B030D-6E8A-4147-A177-3AD203B41FA5}">
                      <a16:colId xmlns:a16="http://schemas.microsoft.com/office/drawing/2014/main" val="3365687789"/>
                    </a:ext>
                  </a:extLst>
                </a:gridCol>
                <a:gridCol w="3021522">
                  <a:extLst>
                    <a:ext uri="{9D8B030D-6E8A-4147-A177-3AD203B41FA5}">
                      <a16:colId xmlns:a16="http://schemas.microsoft.com/office/drawing/2014/main" val="1901239425"/>
                    </a:ext>
                  </a:extLst>
                </a:gridCol>
              </a:tblGrid>
              <a:tr h="4399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/>
                        <a:t>Case Name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/>
                        <a:t>Background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/>
                        <a:t>Key Issue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/>
                        <a:t>Decision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302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B8747D0-D0A2-DAD7-6B6A-7CC169D963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" y="89116"/>
            <a:ext cx="1217672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Louisiana Appellate Interpretation </a:t>
            </a:r>
          </a:p>
          <a:p>
            <a:pPr algn="ctr"/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Same-Sex Marriages</a:t>
            </a:r>
            <a:endParaRPr lang="en-US" sz="45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70E276-B1B7-C3AD-893F-29E75F500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97957"/>
              </p:ext>
            </p:extLst>
          </p:nvPr>
        </p:nvGraphicFramePr>
        <p:xfrm>
          <a:off x="313423" y="3422152"/>
          <a:ext cx="11576651" cy="695318"/>
        </p:xfrm>
        <a:graphic>
          <a:graphicData uri="http://schemas.openxmlformats.org/drawingml/2006/table">
            <a:tbl>
              <a:tblPr/>
              <a:tblGrid>
                <a:gridCol w="2829466">
                  <a:extLst>
                    <a:ext uri="{9D8B030D-6E8A-4147-A177-3AD203B41FA5}">
                      <a16:colId xmlns:a16="http://schemas.microsoft.com/office/drawing/2014/main" val="2559118598"/>
                    </a:ext>
                  </a:extLst>
                </a:gridCol>
                <a:gridCol w="2855343">
                  <a:extLst>
                    <a:ext uri="{9D8B030D-6E8A-4147-A177-3AD203B41FA5}">
                      <a16:colId xmlns:a16="http://schemas.microsoft.com/office/drawing/2014/main" val="3675427387"/>
                    </a:ext>
                  </a:extLst>
                </a:gridCol>
                <a:gridCol w="2855344">
                  <a:extLst>
                    <a:ext uri="{9D8B030D-6E8A-4147-A177-3AD203B41FA5}">
                      <a16:colId xmlns:a16="http://schemas.microsoft.com/office/drawing/2014/main" val="3548415667"/>
                    </a:ext>
                  </a:extLst>
                </a:gridCol>
                <a:gridCol w="3036498">
                  <a:extLst>
                    <a:ext uri="{9D8B030D-6E8A-4147-A177-3AD203B41FA5}">
                      <a16:colId xmlns:a16="http://schemas.microsoft.com/office/drawing/2014/main" val="2910288169"/>
                    </a:ext>
                  </a:extLst>
                </a:gridCol>
              </a:tblGrid>
              <a:tr h="69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Chaisson </a:t>
                      </a:r>
                      <a:r>
                        <a:rPr lang="en-US" sz="1400" dirty="0"/>
                        <a:t>La. App. 4th Cir. (2018)</a:t>
                      </a:r>
                    </a:p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Attempt to amend vital records.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Scope of registrar’s authority.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Registrar authority governed strictly by statute.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0403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DFB5A6-F29C-E1B5-0D5B-36A955BA5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789863"/>
              </p:ext>
            </p:extLst>
          </p:nvPr>
        </p:nvGraphicFramePr>
        <p:xfrm>
          <a:off x="313423" y="4120733"/>
          <a:ext cx="11576651" cy="819177"/>
        </p:xfrm>
        <a:graphic>
          <a:graphicData uri="http://schemas.openxmlformats.org/drawingml/2006/table">
            <a:tbl>
              <a:tblPr/>
              <a:tblGrid>
                <a:gridCol w="2828568">
                  <a:extLst>
                    <a:ext uri="{9D8B030D-6E8A-4147-A177-3AD203B41FA5}">
                      <a16:colId xmlns:a16="http://schemas.microsoft.com/office/drawing/2014/main" val="2265860795"/>
                    </a:ext>
                  </a:extLst>
                </a:gridCol>
                <a:gridCol w="2855343">
                  <a:extLst>
                    <a:ext uri="{9D8B030D-6E8A-4147-A177-3AD203B41FA5}">
                      <a16:colId xmlns:a16="http://schemas.microsoft.com/office/drawing/2014/main" val="3201683695"/>
                    </a:ext>
                  </a:extLst>
                </a:gridCol>
                <a:gridCol w="2846717">
                  <a:extLst>
                    <a:ext uri="{9D8B030D-6E8A-4147-A177-3AD203B41FA5}">
                      <a16:colId xmlns:a16="http://schemas.microsoft.com/office/drawing/2014/main" val="2243075089"/>
                    </a:ext>
                  </a:extLst>
                </a:gridCol>
                <a:gridCol w="3046023">
                  <a:extLst>
                    <a:ext uri="{9D8B030D-6E8A-4147-A177-3AD203B41FA5}">
                      <a16:colId xmlns:a16="http://schemas.microsoft.com/office/drawing/2014/main" val="2650684800"/>
                    </a:ext>
                  </a:extLst>
                </a:gridCol>
              </a:tblGrid>
              <a:tr h="819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Billie Cook v. Sharon Sullivan </a:t>
                      </a:r>
                      <a:r>
                        <a:rPr lang="en-US" sz="1400" dirty="0"/>
                        <a:t>La. Supreme Court (2021)</a:t>
                      </a:r>
                    </a:p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Custody and parental status dispute implicating filiation principles.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Recognition of parental rights and standing.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Court clarified application of parental presumptions and procedural posture.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31676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37FF03E-11A8-1846-2509-FA7E17509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51376"/>
              </p:ext>
            </p:extLst>
          </p:nvPr>
        </p:nvGraphicFramePr>
        <p:xfrm>
          <a:off x="313423" y="4939910"/>
          <a:ext cx="11576651" cy="825705"/>
        </p:xfrm>
        <a:graphic>
          <a:graphicData uri="http://schemas.openxmlformats.org/drawingml/2006/table">
            <a:tbl>
              <a:tblPr/>
              <a:tblGrid>
                <a:gridCol w="2829466">
                  <a:extLst>
                    <a:ext uri="{9D8B030D-6E8A-4147-A177-3AD203B41FA5}">
                      <a16:colId xmlns:a16="http://schemas.microsoft.com/office/drawing/2014/main" val="3819968043"/>
                    </a:ext>
                  </a:extLst>
                </a:gridCol>
                <a:gridCol w="2846717">
                  <a:extLst>
                    <a:ext uri="{9D8B030D-6E8A-4147-A177-3AD203B41FA5}">
                      <a16:colId xmlns:a16="http://schemas.microsoft.com/office/drawing/2014/main" val="2523232834"/>
                    </a:ext>
                  </a:extLst>
                </a:gridCol>
                <a:gridCol w="2866845">
                  <a:extLst>
                    <a:ext uri="{9D8B030D-6E8A-4147-A177-3AD203B41FA5}">
                      <a16:colId xmlns:a16="http://schemas.microsoft.com/office/drawing/2014/main" val="996642118"/>
                    </a:ext>
                  </a:extLst>
                </a:gridCol>
                <a:gridCol w="3033623">
                  <a:extLst>
                    <a:ext uri="{9D8B030D-6E8A-4147-A177-3AD203B41FA5}">
                      <a16:colId xmlns:a16="http://schemas.microsoft.com/office/drawing/2014/main" val="1300877774"/>
                    </a:ext>
                  </a:extLst>
                </a:gridCol>
              </a:tblGrid>
              <a:tr h="825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D. A. B. v. C. G. W. </a:t>
                      </a:r>
                      <a:r>
                        <a:rPr lang="en-US" sz="1400" dirty="0"/>
                        <a:t>La. App. 3d Cir. (2024)</a:t>
                      </a:r>
                    </a:p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Dispute involving competing parental claims and paternity presumptions.</a:t>
                      </a:r>
                      <a:endParaRPr lang="en-US" sz="1400" dirty="0"/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Interpretation of filiation statutes; burden of proof and prescriptive periods.</a:t>
                      </a:r>
                      <a:endParaRPr lang="en-US" sz="1400" dirty="0"/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Court emphasized strict statutory time limitations and evidentiary burdens.</a:t>
                      </a:r>
                    </a:p>
                  </a:txBody>
                  <a:tcPr marL="30429" marR="30429" marT="15214" marB="15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38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3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E6B1-13DA-BC1A-9C4A-E2A709BB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5925"/>
            <a:ext cx="1097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Practical Considerations for Attorneys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05ED38D-1C09-AC31-8C11-4FADBF598ED0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63146" y="1265607"/>
            <a:ext cx="1121993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Document presumptions at intake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Confirm deadlines, standing, and evidentiary burdens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Differentiate legal paternity from biological findings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Assess DCFS authority, jurisdiction, and interstate implications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</a:pPr>
            <a:endParaRPr lang="en-US" altLang="en-US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</a:pPr>
            <a:r>
              <a:rPr lang="en-US" dirty="0">
                <a:solidFill>
                  <a:schemeClr val="tx1"/>
                </a:solidFill>
              </a:rPr>
              <a:t>Assess jurisdictional conflicts in same-sex cases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6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CAB1-6EB9-A749-5A19-30CC9ED3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0"/>
            <a:ext cx="10972800" cy="1325563"/>
          </a:xfrm>
        </p:spPr>
        <p:txBody>
          <a:bodyPr/>
          <a:lstStyle/>
          <a:p>
            <a:pPr algn="ctr"/>
            <a:r>
              <a:rPr lang="en-US" dirty="0"/>
              <a:t>References &amp; Legal Citations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D1DF2-04EC-2DB6-CD47-53B2D7D536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0513" y="1247926"/>
            <a:ext cx="8534702" cy="495492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LSA-C.C. Arts. 178–198</a:t>
            </a:r>
          </a:p>
          <a:p>
            <a:r>
              <a:rPr lang="en-US" dirty="0">
                <a:solidFill>
                  <a:schemeClr val="tx1"/>
                </a:solidFill>
              </a:rPr>
              <a:t>LSA-R.S. 9:404</a:t>
            </a:r>
          </a:p>
          <a:p>
            <a:r>
              <a:rPr lang="en-US" dirty="0">
                <a:solidFill>
                  <a:schemeClr val="tx1"/>
                </a:solidFill>
              </a:rPr>
              <a:t>LA R.S. 46:236.1.2(D)(2)</a:t>
            </a:r>
          </a:p>
          <a:p>
            <a:r>
              <a:rPr lang="en-US" dirty="0">
                <a:solidFill>
                  <a:schemeClr val="tx1"/>
                </a:solidFill>
              </a:rPr>
              <a:t>Obergefell v. Hodges, 576 U.S. 644 (2015)</a:t>
            </a:r>
          </a:p>
          <a:p>
            <a:r>
              <a:rPr lang="en-US" dirty="0">
                <a:solidFill>
                  <a:schemeClr val="tx1"/>
                </a:solidFill>
              </a:rPr>
              <a:t>Pavan v. Smith, 582 U.S. ___ (2017)</a:t>
            </a:r>
          </a:p>
          <a:p>
            <a:r>
              <a:rPr lang="en-US" dirty="0" err="1">
                <a:solidFill>
                  <a:schemeClr val="tx1"/>
                </a:solidFill>
              </a:rPr>
              <a:t>Boquet</a:t>
            </a:r>
            <a:r>
              <a:rPr lang="en-US" dirty="0">
                <a:solidFill>
                  <a:schemeClr val="tx1"/>
                </a:solidFill>
              </a:rPr>
              <a:t> v. </a:t>
            </a:r>
            <a:r>
              <a:rPr lang="en-US" dirty="0" err="1">
                <a:solidFill>
                  <a:schemeClr val="tx1"/>
                </a:solidFill>
              </a:rPr>
              <a:t>Boquet</a:t>
            </a:r>
            <a:r>
              <a:rPr lang="en-US" dirty="0">
                <a:solidFill>
                  <a:schemeClr val="tx1"/>
                </a:solidFill>
              </a:rPr>
              <a:t>, 269 So.3d 895 (La. App. 3d Cir. 2019)</a:t>
            </a:r>
          </a:p>
          <a:p>
            <a:r>
              <a:rPr lang="en-US" dirty="0">
                <a:solidFill>
                  <a:schemeClr val="tx1"/>
                </a:solidFill>
              </a:rPr>
              <a:t>Foret v. Serrano, 395 So.3d 876 (La. App. 1st Cir. 2024)</a:t>
            </a:r>
          </a:p>
          <a:p>
            <a:r>
              <a:rPr lang="en-US" dirty="0">
                <a:solidFill>
                  <a:schemeClr val="tx1"/>
                </a:solidFill>
              </a:rPr>
              <a:t>In re Dennis, 400 So.3d 954 (La. App. 2d Cir. 2024)</a:t>
            </a:r>
          </a:p>
          <a:p>
            <a:r>
              <a:rPr lang="en-US" dirty="0">
                <a:solidFill>
                  <a:schemeClr val="tx1"/>
                </a:solidFill>
              </a:rPr>
              <a:t>D. A. B. v. C. G. W., 23-548 (La. App. 3d Cir. 2024)</a:t>
            </a:r>
          </a:p>
          <a:p>
            <a:r>
              <a:rPr lang="en-US" dirty="0">
                <a:solidFill>
                  <a:schemeClr val="tx1"/>
                </a:solidFill>
              </a:rPr>
              <a:t>Chaisson v. State, DHH, 239 So.3d 1074 (La. App. 4th Cir. 2018)</a:t>
            </a:r>
          </a:p>
          <a:p>
            <a:r>
              <a:rPr lang="en-US" dirty="0">
                <a:solidFill>
                  <a:schemeClr val="tx1"/>
                </a:solidFill>
              </a:rPr>
              <a:t>Cook v. Sullivan, 330 So.3d 152 (La. 2021)</a:t>
            </a:r>
          </a:p>
          <a:p>
            <a:r>
              <a:rPr lang="en-US" dirty="0">
                <a:solidFill>
                  <a:schemeClr val="tx1"/>
                </a:solidFill>
              </a:rPr>
              <a:t>Costanza v. Caldwell, 167 So.3d 619 (La. 2015)</a:t>
            </a:r>
          </a:p>
        </p:txBody>
      </p:sp>
    </p:spTree>
    <p:extLst>
      <p:ext uri="{BB962C8B-B14F-4D97-AF65-F5344CB8AC3E}">
        <p14:creationId xmlns:p14="http://schemas.microsoft.com/office/powerpoint/2010/main" val="330591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156278-DB62-53DB-461C-5E4515D9A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08743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Objectives: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1D4DB-F0E3-7B37-D869-7AA48504BF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870" y="1190466"/>
            <a:ext cx="11134725" cy="4907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Explain Louisiana Civil Code provisions on filiation and paternity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Discuss presumptions, acknowledgments, and disavowal actions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Analyze recent Louisiana appellate court interpretations, including same-sex marriage contexts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Provide practical implications for attorneys, courts, and child support enforcement</a:t>
            </a:r>
          </a:p>
        </p:txBody>
      </p:sp>
    </p:spTree>
    <p:extLst>
      <p:ext uri="{BB962C8B-B14F-4D97-AF65-F5344CB8AC3E}">
        <p14:creationId xmlns:p14="http://schemas.microsoft.com/office/powerpoint/2010/main" val="128255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33C7-72E1-3904-F5EF-F3B3FA25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3197"/>
            <a:ext cx="12110718" cy="14331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/>
              <a:t>Definition &amp; Establishment of Filiation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3A3C-DD1B-CBCA-7E4D-77AB3A01F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947" y="1586706"/>
            <a:ext cx="11749772" cy="42965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LSA-C.C. Art. 178: Filiation = legal relationship between child &amp; parent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LSA-C.C. Art. 179: Established via proof of maternity/paternity or adoption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Distinction between biological &amp; legal parentage</a:t>
            </a:r>
          </a:p>
        </p:txBody>
      </p:sp>
    </p:spTree>
    <p:extLst>
      <p:ext uri="{BB962C8B-B14F-4D97-AF65-F5344CB8AC3E}">
        <p14:creationId xmlns:p14="http://schemas.microsoft.com/office/powerpoint/2010/main" val="118530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0C19-0A2A-0857-4BFC-84F11F58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" y="111125"/>
            <a:ext cx="11961637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MATERNITY &amp; MARITAL PRESUMPTION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46292-3D4A-E035-9F7A-32C25B932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1436688"/>
            <a:ext cx="11490959" cy="42965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LSA-C.C. Art. 184 – Maternity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preponderance of evidence establishes mother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LSA-C.C. Art. 185 –Paternity Presumption (Marriage)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husband presumed father if child born during marriage or within 300 days after termination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LSA-C.C. Art. 186 – Presumption after divorce or after death of husband; disavowal effects</a:t>
            </a:r>
          </a:p>
        </p:txBody>
      </p:sp>
    </p:spTree>
    <p:extLst>
      <p:ext uri="{BB962C8B-B14F-4D97-AF65-F5344CB8AC3E}">
        <p14:creationId xmlns:p14="http://schemas.microsoft.com/office/powerpoint/2010/main" val="88954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B02A-A272-9998-47C6-580CDF85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Disavowal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293A4-1811-FEEE-AD18-2F38C3396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532673"/>
            <a:ext cx="10972800" cy="42965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LSA-C.C. Art. 187: Clear and convincing evidence required; corroboration needed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LSA-C.C. Art. 188: Assisted conception prevents disavowal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LSA-C.C. Art. 189: Liberative prescription = 1 year from birth or knowledge; exceptions for separation</a:t>
            </a:r>
          </a:p>
        </p:txBody>
      </p:sp>
    </p:spTree>
    <p:extLst>
      <p:ext uri="{BB962C8B-B14F-4D97-AF65-F5344CB8AC3E}">
        <p14:creationId xmlns:p14="http://schemas.microsoft.com/office/powerpoint/2010/main" val="138670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CF0E9-0859-FF8B-D5DF-3DD29DFC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10874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Three-Party Acknowledgment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71CCC-2907-3911-9DF9-AEEDAAE6A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LSA-C.C. Art. 190.1: Alternative to disavowal; husband/former husband, mother, biological father can acknowledge</a:t>
            </a:r>
          </a:p>
          <a:p>
            <a:pPr>
              <a:lnSpc>
                <a:spcPct val="11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≥99.9% DNA match; executed within 10 years of birth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Husband/former husband no longer presumed father; biological father presumed</a:t>
            </a:r>
          </a:p>
        </p:txBody>
      </p:sp>
    </p:spTree>
    <p:extLst>
      <p:ext uri="{BB962C8B-B14F-4D97-AF65-F5344CB8AC3E}">
        <p14:creationId xmlns:p14="http://schemas.microsoft.com/office/powerpoint/2010/main" val="248131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4B8B-80E4-044B-92D6-D025041C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Maternal Contestation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4A51F-7334-65E2-7084-B6C5EB0D2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62088"/>
            <a:ext cx="10953750" cy="50349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LSA-C.C. Arts. 191–194: Mother may prove former husband not father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present husband is father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Clear &amp; convincing evidence, corroboration required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180 days from marriage, 2 years from birth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Judgment must decree former husband not father AND present husband is father</a:t>
            </a:r>
          </a:p>
        </p:txBody>
      </p:sp>
    </p:spTree>
    <p:extLst>
      <p:ext uri="{BB962C8B-B14F-4D97-AF65-F5344CB8AC3E}">
        <p14:creationId xmlns:p14="http://schemas.microsoft.com/office/powerpoint/2010/main" val="210430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D32C-192E-5042-6A58-52545D15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86"/>
            <a:ext cx="12191999" cy="1534277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Acknowledgment and Presumption </a:t>
            </a:r>
            <a:br>
              <a:rPr lang="en-US" sz="4500" dirty="0"/>
            </a:br>
            <a:r>
              <a:rPr lang="en-US" sz="4500" dirty="0"/>
              <a:t>by Marriage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09B47-5994-9B7D-C5E8-842FB5A81B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13" y="1789906"/>
            <a:ext cx="11084011" cy="42965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LSA-C.C. Art. 195: Marriage + authentic acknowledgment = presumption.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180-day </a:t>
            </a:r>
            <a:r>
              <a:rPr lang="en-US" dirty="0" err="1">
                <a:solidFill>
                  <a:schemeClr val="tx1"/>
                </a:solidFill>
              </a:rPr>
              <a:t>peremptive</a:t>
            </a:r>
            <a:r>
              <a:rPr lang="en-US" dirty="0">
                <a:solidFill>
                  <a:schemeClr val="tx1"/>
                </a:solidFill>
              </a:rPr>
              <a:t> disavowal period</a:t>
            </a:r>
          </a:p>
          <a:p>
            <a:endParaRPr lang="en-US" sz="5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Art. 196: Formal acknowledgment creates presumption.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Presumption invoked on behalf of child</a:t>
            </a:r>
          </a:p>
          <a:p>
            <a:pPr lvl="1">
              <a:lnSpc>
                <a:spcPct val="100000"/>
              </a:lnSpc>
            </a:pPr>
            <a:endParaRPr lang="en-US" sz="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64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46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sz="4500" dirty="0"/>
              <a:t>Father’s Paternity Action &amp; DCFS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74" y="1846752"/>
            <a:ext cx="11355859" cy="3904735"/>
          </a:xfrm>
        </p:spPr>
        <p:txBody>
          <a:bodyPr>
            <a:noAutofit/>
          </a:bodyPr>
          <a:lstStyle/>
          <a:p>
            <a:r>
              <a:rPr dirty="0">
                <a:solidFill>
                  <a:schemeClr val="tx1"/>
                </a:solidFill>
              </a:rPr>
              <a:t>Art. 198 – Strictly personal action</a:t>
            </a:r>
          </a:p>
          <a:p>
            <a:pPr lvl="1"/>
            <a:r>
              <a:rPr sz="3200" dirty="0">
                <a:solidFill>
                  <a:schemeClr val="tx1"/>
                </a:solidFill>
                <a:latin typeface="+mn-lt"/>
              </a:rPr>
              <a:t>1-year limitation when child presumed of another</a:t>
            </a:r>
          </a:p>
          <a:p>
            <a:pPr lvl="1"/>
            <a:r>
              <a:rPr sz="3200" dirty="0">
                <a:solidFill>
                  <a:schemeClr val="tx1"/>
                </a:solidFill>
                <a:latin typeface="+mn-lt"/>
              </a:rPr>
              <a:t>Bad faith exception applies</a:t>
            </a:r>
          </a:p>
          <a:p>
            <a:pPr marL="0" indent="0">
              <a:buNone/>
            </a:pPr>
            <a:endParaRPr sz="600" dirty="0">
              <a:solidFill>
                <a:schemeClr val="tx1"/>
              </a:solidFill>
            </a:endParaRPr>
          </a:p>
          <a:p>
            <a:r>
              <a:rPr dirty="0">
                <a:solidFill>
                  <a:schemeClr val="tx1"/>
                </a:solidFill>
              </a:rPr>
              <a:t>R.S. 9:404 – </a:t>
            </a:r>
            <a:r>
              <a:rPr dirty="0" err="1">
                <a:solidFill>
                  <a:schemeClr val="tx1"/>
                </a:solidFill>
              </a:rPr>
              <a:t>Peremptive</a:t>
            </a:r>
            <a:r>
              <a:rPr dirty="0">
                <a:solidFill>
                  <a:schemeClr val="tx1"/>
                </a:solidFill>
              </a:rPr>
              <a:t> periods apply to DCFS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sz="500" dirty="0">
              <a:solidFill>
                <a:schemeClr val="tx1"/>
              </a:solidFill>
            </a:endParaRPr>
          </a:p>
          <a:p>
            <a:r>
              <a:rPr dirty="0">
                <a:solidFill>
                  <a:schemeClr val="tx1"/>
                </a:solidFill>
              </a:rPr>
              <a:t>R.S. 46:236.1.2</a:t>
            </a:r>
            <a:r>
              <a:rPr lang="en-US" dirty="0">
                <a:solidFill>
                  <a:schemeClr val="tx1"/>
                </a:solidFill>
              </a:rPr>
              <a:t>(D)(2)</a:t>
            </a:r>
            <a:r>
              <a:rPr dirty="0">
                <a:solidFill>
                  <a:schemeClr val="tx1"/>
                </a:solidFill>
              </a:rPr>
              <a:t> – Birth certificate listing allows support 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1253</Words>
  <Application>Microsoft Office PowerPoint</Application>
  <PresentationFormat>Widescreen</PresentationFormat>
  <Paragraphs>156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Wingdings</vt:lpstr>
      <vt:lpstr>Office Theme</vt:lpstr>
      <vt:lpstr>Filiation and Paternity in Louisiana Law</vt:lpstr>
      <vt:lpstr>Objectives: </vt:lpstr>
      <vt:lpstr>Definition &amp; Establishment of Filiation  </vt:lpstr>
      <vt:lpstr>MATERNITY &amp; MARITAL PRESUMPTION</vt:lpstr>
      <vt:lpstr>Disavowal Actions</vt:lpstr>
      <vt:lpstr>Three-Party Acknowledgment</vt:lpstr>
      <vt:lpstr>Maternal Contestation</vt:lpstr>
      <vt:lpstr>Acknowledgment and Presumption  by Marriage</vt:lpstr>
      <vt:lpstr>Father’s Paternity Action &amp; DCFS Authority</vt:lpstr>
      <vt:lpstr>Constitutional Foundation  Obergefell v. Hodges (2015) 576 U.S. 644, 135 S. Ct. 2584    </vt:lpstr>
      <vt:lpstr>Post-Obergefell Statutory Review  Louisiana Law Institute (2016)</vt:lpstr>
      <vt:lpstr>PowerPoint Presentation</vt:lpstr>
      <vt:lpstr>Louisiana Appellate Interpretation   Same-Sex Marriages</vt:lpstr>
      <vt:lpstr>Practical Considerations for Attorneys</vt:lpstr>
      <vt:lpstr>References &amp; Legal Citations</vt:lpstr>
      <vt:lpstr>PowerPoint Presentation</vt:lpstr>
    </vt:vector>
  </TitlesOfParts>
  <Company>State of Louisiana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Gautreaux</dc:creator>
  <cp:lastModifiedBy>Rennetta Wells</cp:lastModifiedBy>
  <cp:revision>14</cp:revision>
  <dcterms:created xsi:type="dcterms:W3CDTF">2023-10-03T16:13:22Z</dcterms:created>
  <dcterms:modified xsi:type="dcterms:W3CDTF">2026-02-23T17:35:08Z</dcterms:modified>
</cp:coreProperties>
</file>