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4" r:id="rId3"/>
    <p:sldId id="257" r:id="rId4"/>
    <p:sldId id="272" r:id="rId5"/>
    <p:sldId id="273" r:id="rId6"/>
    <p:sldId id="258" r:id="rId7"/>
    <p:sldId id="275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042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300" dirty="0">
                <a:solidFill>
                  <a:srgbClr val="FFFFFF"/>
                </a:solidFill>
                <a:latin typeface="Georgia" pitchFamily="34" charset="0"/>
              </a:rPr>
              <a:t>The Work in Progress: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17830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kern="0" spc="300" dirty="0">
                <a:solidFill>
                  <a:srgbClr val="C8A951"/>
                </a:solidFill>
                <a:latin typeface="Georgia" pitchFamily="34" charset="0"/>
              </a:rPr>
              <a:t>A Journey of Becoming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2286000" cy="36576"/>
          </a:xfrm>
          <a:prstGeom prst="rect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Jay Bland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33375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Growth Officer  |  GreenCourt Legal Technologies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kern="0" spc="6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LESSONS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JOURNEY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731520" y="2926080"/>
            <a:ext cx="1828800" cy="36576"/>
          </a:xfrm>
          <a:prstGeom prst="rect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47472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345643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OVER POSITION</a:t>
            </a:r>
            <a:endParaRPr lang="en-US" sz="10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6160" y="347472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023360" y="345643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CONGRUENCE</a:t>
            </a:r>
            <a:endParaRPr lang="en-US" sz="10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0" y="3474720"/>
            <a:ext cx="320040" cy="3200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6858000" y="345643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WITH A FULL CUP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Posture Over Position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1371600" cy="27432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54864" cy="128016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960120" y="1920240"/>
            <a:ext cx="548640" cy="548640"/>
          </a:xfrm>
          <a:prstGeom prst="ellipse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848" y="2029968"/>
            <a:ext cx="329184" cy="3291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91640" y="17830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the Example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691640" y="21488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Little things matter. Focus, timeliness, meeting hygiene. Do the small things right first.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846320" y="164592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846320" y="1645920"/>
            <a:ext cx="54864" cy="128016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5074920" y="1920240"/>
            <a:ext cx="548640" cy="548640"/>
          </a:xfrm>
          <a:prstGeom prst="ellipse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4648" y="2029968"/>
            <a:ext cx="329184" cy="32918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806440" y="17830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 Your Wake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5806440" y="21488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a boat moving through water. Everything behind you is affected. Be aware of the ripples.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731520" y="320040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31520" y="3200400"/>
            <a:ext cx="54864" cy="128016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960120" y="3474720"/>
            <a:ext cx="548640" cy="548640"/>
          </a:xfrm>
          <a:prstGeom prst="ellipse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848" y="3584448"/>
            <a:ext cx="329184" cy="32918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691640" y="33375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Curiosity, Not Judgment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1691640" y="37033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someone falls short, ask questions before you correct behavior.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846320" y="320040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4846320" y="3200400"/>
            <a:ext cx="54864" cy="128016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5074920" y="3474720"/>
            <a:ext cx="548640" cy="548640"/>
          </a:xfrm>
          <a:prstGeom prst="ellipse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4648" y="3584448"/>
            <a:ext cx="329184" cy="329184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806440" y="33375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 with Vulnerability</a:t>
            </a:r>
            <a:endParaRPr lang="en-US" sz="1500" dirty="0"/>
          </a:p>
        </p:txBody>
      </p:sp>
      <p:sp>
        <p:nvSpPr>
          <p:cNvPr id="29" name="Text 23"/>
          <p:cNvSpPr/>
          <p:nvPr/>
        </p:nvSpPr>
        <p:spPr>
          <a:xfrm>
            <a:off x="5806440" y="370332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people see you're human. That you're a work in progress too.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Congruence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1371600" cy="27432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371600"/>
            <a:ext cx="3657600" cy="32004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554480"/>
            <a:ext cx="411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 or harmony.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Compatibility between what you say you want and what you actually do.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731520" y="2651760"/>
            <a:ext cx="3840480" cy="27432"/>
          </a:xfrm>
          <a:prstGeom prst="rect">
            <a:avLst/>
          </a:prstGeom>
          <a:solidFill>
            <a:srgbClr val="E9F5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2926080"/>
            <a:ext cx="411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what you want to be.</a:t>
            </a:r>
            <a:endParaRPr lang="en-US" sz="1800" dirty="0"/>
          </a:p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600" i="1" dirty="0">
                <a:solidFill>
                  <a:srgbClr val="2B7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make sure your actions are congruent with that vision.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Leading with a Full Cup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1371600" cy="27432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188720"/>
            <a:ext cx="3657600" cy="2926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5544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health. Self-care. Wellness.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731520" y="2286000"/>
            <a:ext cx="3931920" cy="21031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731520" y="2286000"/>
            <a:ext cx="54864" cy="210312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005840" y="242316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your cup is empty, you have nothing to give.</a:t>
            </a:r>
            <a:endParaRPr lang="en-US" sz="18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2B7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leadership is giving.</a:t>
            </a:r>
            <a:endParaRPr lang="en-US" sz="1800" dirty="0"/>
          </a:p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care of yourself isn't selfish. It's the most others-focused thing you can do.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74320"/>
            <a:ext cx="3200400" cy="3200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338328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OAK TREE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731520" y="39319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 as Ecosystems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57200"/>
            <a:ext cx="2743200" cy="27432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474720" y="475488"/>
            <a:ext cx="228600" cy="228600"/>
          </a:xfrm>
          <a:prstGeom prst="ellipse">
            <a:avLst/>
          </a:prstGeom>
          <a:solidFill>
            <a:srgbClr val="1A3C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840480" y="3657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ROOTS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3840480" y="65836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routines, disciplines, habits, self-care. Take care of yourself first.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474720" y="1344168"/>
            <a:ext cx="228600" cy="228600"/>
          </a:xfrm>
          <a:prstGeom prst="ellipse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840480" y="12344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3840480" y="152704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tree creates flourishing for everyone in its shade.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474720" y="2212848"/>
            <a:ext cx="228600" cy="228600"/>
          </a:xfrm>
          <a:prstGeom prst="ellipse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840480" y="21031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ACORNS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840480" y="239572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 develop leaders who develop leaders. The butterfly effect.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474720" y="3081528"/>
            <a:ext cx="228600" cy="228600"/>
          </a:xfrm>
          <a:prstGeom prst="ellipse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840480" y="29718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SEASONS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840480" y="326440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year, drop your leaves and regrow. Leadership is ongoing work.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474720" y="3950208"/>
            <a:ext cx="228600" cy="228600"/>
          </a:xfrm>
          <a:prstGeom prst="ellipse">
            <a:avLst/>
          </a:prstGeom>
          <a:solidFill>
            <a:srgbClr val="1A3C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840480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LEGACY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840480" y="413308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of those trees aren't around anymore. But I still remember them.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6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CHOICE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7724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a ton of right ways to be a good leader.</a:t>
            </a:r>
            <a:endParaRPr lang="en-US" sz="2200" dirty="0"/>
          </a:p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all good leaders look and act the same.</a:t>
            </a:r>
            <a:endParaRPr lang="en-US" sz="2200" dirty="0"/>
          </a:p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the bad ones all share the same characteristics.</a:t>
            </a:r>
            <a:endParaRPr lang="en-US" sz="2200" dirty="0"/>
          </a:p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never made the choice to be intentional.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7772400" cy="27432"/>
          </a:xfrm>
          <a:prstGeom prst="rect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D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3C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C8A9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 is the Goal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3840480" y="3108960"/>
            <a:ext cx="1463040" cy="36576"/>
          </a:xfrm>
          <a:prstGeom prst="rect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Becoming is the work.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3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3840480" y="2011680"/>
            <a:ext cx="146304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Jay Bland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3D9B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Growth Officer  |  GreenCourt Legal Technologies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jbland@greencourt.com  |  greencourt.com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ake Up Call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erlay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410">
              <a:alpha val="5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AccentBar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Label"/>
          <p:cNvSpPr/>
          <p:nvPr/>
        </p:nvSpPr>
        <p:spPr>
          <a:xfrm>
            <a:off x="548640" y="548640"/>
            <a:ext cx="800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400" dirty="0">
                <a:solidFill>
                  <a:srgbClr val="C8A951"/>
                </a:solidFill>
                <a:latin typeface="Calibri" pitchFamily="34" charset="0"/>
              </a:rPr>
              <a:t>THE WAKE UP CALL</a:t>
            </a:r>
          </a:p>
        </p:txBody>
      </p:sp>
      <p:sp>
        <p:nvSpPr>
          <p:cNvPr id="5" name="MainText"/>
          <p:cNvSpPr/>
          <p:nvPr/>
        </p:nvSpPr>
        <p:spPr>
          <a:xfrm>
            <a:off x="548640" y="1280160"/>
            <a:ext cx="76809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</a:rPr>
              <a:t>Some moments don’t just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8A951"/>
                </a:solidFill>
                <a:latin typeface="Georgia" pitchFamily="34" charset="0"/>
              </a:rPr>
              <a:t>wake you up.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</a:rPr>
              <a:t>They change everything.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2D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was a natural born leader.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C8A9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that alone wasn’t enough.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731520" y="3840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400" dirty="0">
                <a:solidFill>
                  <a:srgbClr val="8A9B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JAY BLAND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art With WHY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2B7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WHY.</a:t>
            </a:r>
            <a:endParaRPr lang="en-US" sz="6400" dirty="0"/>
          </a:p>
        </p:txBody>
      </p:sp>
      <p:sp>
        <p:nvSpPr>
          <p:cNvPr id="5" name="Shape 3"/>
          <p:cNvSpPr/>
          <p:nvPr/>
        </p:nvSpPr>
        <p:spPr>
          <a:xfrm>
            <a:off x="731520" y="2743200"/>
            <a:ext cx="164592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2871360"/>
            <a:ext cx="7315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2B7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are each of you in this room today?</a:t>
            </a: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Why do you work for this agency?</a:t>
            </a:r>
            <a:endParaRPr lang="en-US" sz="1600" dirty="0"/>
          </a:p>
          <a:p>
            <a:pPr marL="0" indent="0">
              <a:lnSpc>
                <a:spcPct val="100000"/>
              </a:lnSpc>
              <a:buNone/>
            </a:pPr>
            <a:endParaRPr lang="en-US" sz="8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2B7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am I here?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believe most issues in the world — big and small — can be traced back to lack of leadership. I am here because I watched people who depended on me fall victim to my inexperience.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round Rules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638"/>
            <a:ext cx="7772400" cy="54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B7A4B"/>
                </a:solidFill>
                <a:latin typeface="Georgia" pitchFamily="34" charset="0"/>
              </a:rPr>
              <a:t>SETTING THE STAGE</a:t>
            </a:r>
          </a:p>
        </p:txBody>
      </p:sp>
      <p:sp>
        <p:nvSpPr>
          <p:cNvPr id="4" name="Shape Divider"/>
          <p:cNvSpPr/>
          <p:nvPr/>
        </p:nvSpPr>
        <p:spPr>
          <a:xfrm>
            <a:off x="731520" y="822638"/>
            <a:ext cx="164592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Intro Text"/>
          <p:cNvSpPr/>
          <p:nvPr/>
        </p:nvSpPr>
        <p:spPr>
          <a:xfrm>
            <a:off x="731520" y="913000"/>
            <a:ext cx="731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</a:rPr>
              <a:t>Today it’s all about leadership. Before I dive into my journey, let me set the stage.</a:t>
            </a:r>
          </a:p>
        </p:txBody>
      </p:sp>
      <p:sp>
        <p:nvSpPr>
          <p:cNvPr id="6" name="Bullets"/>
          <p:cNvSpPr/>
          <p:nvPr/>
        </p:nvSpPr>
        <p:spPr>
          <a:xfrm>
            <a:off x="731520" y="1280160"/>
            <a:ext cx="7315200" cy="37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lnSpc>
                <a:spcPct val="115000"/>
              </a:lnSpc>
              <a:buChar char="•"/>
            </a:pPr>
            <a:r>
              <a:rPr lang="en-US" sz="1200" b="1" dirty="0">
                <a:solidFill>
                  <a:srgbClr val="2B7A4B"/>
                </a:solidFill>
                <a:latin typeface="Calibri" pitchFamily="34" charset="0"/>
              </a:rPr>
              <a:t>Beware of anyone who says they have leadership all figured out.</a:t>
            </a:r>
            <a:r>
              <a:rPr lang="en-US" sz="1200" dirty="0">
                <a:solidFill>
                  <a:srgbClr val="4A5568"/>
                </a:solidFill>
                <a:latin typeface="Calibri" pitchFamily="34" charset="0"/>
              </a:rPr>
              <a:t> No one is perfect. The goal is to make the decision to become a work in progress. Leadership is a journey of becoming — not arrival.</a:t>
            </a: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0" indent="0">
              <a:lnSpc>
                <a:spcPct val="60000"/>
              </a:lnSpc>
              <a:buNone/>
            </a:pPr>
            <a:endParaRPr lang="en-US" sz="700" dirty="0"/>
          </a:p>
          <a:p>
            <a:pPr marL="228600" indent="-228600">
              <a:lnSpc>
                <a:spcPct val="115000"/>
              </a:lnSpc>
              <a:buChar char="•"/>
            </a:pPr>
            <a:r>
              <a:rPr lang="en-US" sz="1200" b="1" dirty="0">
                <a:solidFill>
                  <a:srgbClr val="2B7A4B"/>
                </a:solidFill>
                <a:latin typeface="Calibri" pitchFamily="34" charset="0"/>
              </a:rPr>
              <a:t>Every person in this room is a leader.</a:t>
            </a:r>
            <a:r>
              <a:rPr lang="en-US" sz="1200" dirty="0">
                <a:solidFill>
                  <a:srgbClr val="4A5568"/>
                </a:solidFill>
                <a:latin typeface="Calibri" pitchFamily="34" charset="0"/>
              </a:rPr>
              <a:t> Titles don’t matter. You are either leading passively or leading intentionally.</a:t>
            </a: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0" indent="0">
              <a:lnSpc>
                <a:spcPct val="60000"/>
              </a:lnSpc>
              <a:buNone/>
            </a:pPr>
            <a:endParaRPr lang="en-US" sz="700" dirty="0"/>
          </a:p>
          <a:p>
            <a:pPr marL="228600" indent="-228600">
              <a:lnSpc>
                <a:spcPct val="115000"/>
              </a:lnSpc>
              <a:buChar char="•"/>
            </a:pPr>
            <a:r>
              <a:rPr lang="en-US" sz="1200" b="1" dirty="0">
                <a:solidFill>
                  <a:srgbClr val="2B7A4B"/>
                </a:solidFill>
                <a:latin typeface="Calibri" pitchFamily="34" charset="0"/>
              </a:rPr>
              <a:t>Leadership is INFLUENCE.</a:t>
            </a:r>
            <a:r>
              <a:rPr lang="en-US" sz="1200" dirty="0">
                <a:solidFill>
                  <a:srgbClr val="4A5568"/>
                </a:solidFill>
                <a:latin typeface="Calibri" pitchFamily="34" charset="0"/>
              </a:rPr>
              <a:t> Everyone influences people — positively or negatively. Fight the urge to think “this is for people higher up.” Managers: expect moments that make you stop and think. Those aspiring to move up: this is your roadmap. Those who do the work every day — these lessons will help you influence those around you in a more positive way.</a:t>
            </a: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0" indent="0">
              <a:lnSpc>
                <a:spcPct val="60000"/>
              </a:lnSpc>
              <a:buNone/>
            </a:pPr>
            <a:endParaRPr lang="en-US" sz="700" dirty="0"/>
          </a:p>
          <a:p>
            <a:pPr marL="228600" indent="-228600">
              <a:lnSpc>
                <a:spcPct val="115000"/>
              </a:lnSpc>
              <a:buChar char="•"/>
            </a:pPr>
            <a:r>
              <a:rPr lang="en-US" sz="1200" b="1" dirty="0">
                <a:solidFill>
                  <a:srgbClr val="2B7A4B"/>
                </a:solidFill>
                <a:latin typeface="Calibri" pitchFamily="34" charset="0"/>
              </a:rPr>
              <a:t>Success today =</a:t>
            </a:r>
            <a:r>
              <a:rPr lang="en-US" sz="1200" dirty="0">
                <a:solidFill>
                  <a:srgbClr val="4A5568"/>
                </a:solidFill>
                <a:latin typeface="Calibri" pitchFamily="34" charset="0"/>
              </a:rPr>
              <a:t> everyone deciding to take inventory of themselves. How are you showing up? Are you positively influencing those around you? What could improve?</a:t>
            </a: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228600" indent="-228600">
              <a:lnSpc>
                <a:spcPct val="115000"/>
              </a:lnSpc>
              <a:buChar char="•"/>
            </a:pPr>
            <a:r>
              <a:rPr lang="en-US" sz="1200" b="1" dirty="0">
                <a:solidFill>
                  <a:srgbClr val="2B7A4B"/>
                </a:solidFill>
                <a:latin typeface="Calibri" pitchFamily="34" charset="0"/>
              </a:rPr>
              <a:t>Imagine an agency where everyone shows up as an intentional leader. </a:t>
            </a: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228600" indent="-228600">
              <a:lnSpc>
                <a:spcPct val="115000"/>
              </a:lnSpc>
              <a:buChar char="•"/>
            </a:pPr>
            <a:endParaRPr lang="en-US" sz="1200" dirty="0">
              <a:solidFill>
                <a:srgbClr val="4A5568"/>
              </a:solidFill>
              <a:latin typeface="Calibri" pitchFamily="34" charset="0"/>
            </a:endParaRPr>
          </a:p>
          <a:p>
            <a:pPr marL="0" indent="0">
              <a:lnSpc>
                <a:spcPct val="60000"/>
              </a:lnSpc>
              <a:buNone/>
            </a:pPr>
            <a:endParaRPr lang="en-US" sz="700" dirty="0"/>
          </a:p>
          <a:p>
            <a:pPr marL="0" indent="0">
              <a:lnSpc>
                <a:spcPct val="60000"/>
              </a:lnSpc>
              <a:buNone/>
            </a:pP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IS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2B7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INFLUENCE.</a:t>
            </a:r>
            <a:endParaRPr lang="en-US" sz="6400" dirty="0"/>
          </a:p>
        </p:txBody>
      </p:sp>
      <p:sp>
        <p:nvSpPr>
          <p:cNvPr id="5" name="Shape 3"/>
          <p:cNvSpPr/>
          <p:nvPr/>
        </p:nvSpPr>
        <p:spPr>
          <a:xfrm>
            <a:off x="731520" y="2743200"/>
            <a:ext cx="1645920" cy="36576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301752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everyone influences people.</a:t>
            </a:r>
            <a:endParaRPr lang="en-US" sz="16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either do it positively or negatively.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eginning of Journey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erlay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0F0A">
              <a:alpha val="4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AccentBar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Label"/>
          <p:cNvSpPr/>
          <p:nvPr/>
        </p:nvSpPr>
        <p:spPr>
          <a:xfrm>
            <a:off x="548640" y="548640"/>
            <a:ext cx="8000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400" dirty="0">
                <a:solidFill>
                  <a:srgbClr val="C8A951"/>
                </a:solidFill>
                <a:latin typeface="Calibri" pitchFamily="34" charset="0"/>
              </a:rPr>
              <a:t>THE BEGINNING</a:t>
            </a:r>
          </a:p>
        </p:txBody>
      </p:sp>
      <p:sp>
        <p:nvSpPr>
          <p:cNvPr id="5" name="MainText"/>
          <p:cNvSpPr/>
          <p:nvPr/>
        </p:nvSpPr>
        <p:spPr>
          <a:xfrm>
            <a:off x="548640" y="1280160"/>
            <a:ext cx="76809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</a:rPr>
              <a:t>The journey of becoming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8A951"/>
                </a:solidFill>
                <a:latin typeface="Georgia" pitchFamily="34" charset="0"/>
              </a:rPr>
              <a:t>starts with a single step.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D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became addicted</a:t>
            </a:r>
            <a:endParaRPr lang="en-US" sz="4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helping people.</a:t>
            </a:r>
            <a:endParaRPr lang="en-US" sz="4000" dirty="0"/>
          </a:p>
        </p:txBody>
      </p:sp>
      <p:sp>
        <p:nvSpPr>
          <p:cNvPr id="5" name="Shape 2"/>
          <p:cNvSpPr/>
          <p:nvPr/>
        </p:nvSpPr>
        <p:spPr>
          <a:xfrm>
            <a:off x="731520" y="3749040"/>
            <a:ext cx="1371600" cy="36576"/>
          </a:xfrm>
          <a:prstGeom prst="rect">
            <a:avLst/>
          </a:prstGeom>
          <a:solidFill>
            <a:srgbClr val="3D9B63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B7A4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2286000" cy="2286000"/>
          </a:xfrm>
          <a:prstGeom prst="rect">
            <a:avLst/>
          </a:prstGeom>
          <a:solidFill>
            <a:srgbClr val="1A3C2A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480" y="173736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INTENTION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731520" y="29260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9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decision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9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grow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3108960" y="1920240"/>
            <a:ext cx="731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C8A9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</a:t>
            </a:r>
            <a:endParaRPr lang="en-US" sz="4400" dirty="0"/>
          </a:p>
        </p:txBody>
      </p:sp>
      <p:sp>
        <p:nvSpPr>
          <p:cNvPr id="8" name="Shape 5"/>
          <p:cNvSpPr/>
          <p:nvPr/>
        </p:nvSpPr>
        <p:spPr>
          <a:xfrm>
            <a:off x="3657600" y="1371600"/>
            <a:ext cx="2286000" cy="2286000"/>
          </a:xfrm>
          <a:prstGeom prst="rect">
            <a:avLst/>
          </a:prstGeom>
          <a:solidFill>
            <a:srgbClr val="2B7A4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1737360"/>
            <a:ext cx="548640" cy="5486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657600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ACTION</a:t>
            </a:r>
            <a:endParaRPr lang="en-US" sz="2000" dirty="0"/>
          </a:p>
        </p:txBody>
      </p:sp>
      <p:sp>
        <p:nvSpPr>
          <p:cNvPr id="11" name="Text 7"/>
          <p:cNvSpPr/>
          <p:nvPr/>
        </p:nvSpPr>
        <p:spPr>
          <a:xfrm>
            <a:off x="3657600" y="29260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9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Daily, intentional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9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6035040" y="1920240"/>
            <a:ext cx="731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C8A9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</a:t>
            </a:r>
            <a:endParaRPr lang="en-US" sz="4400" dirty="0"/>
          </a:p>
        </p:txBody>
      </p:sp>
      <p:sp>
        <p:nvSpPr>
          <p:cNvPr id="13" name="Shape 9"/>
          <p:cNvSpPr/>
          <p:nvPr/>
        </p:nvSpPr>
        <p:spPr>
          <a:xfrm>
            <a:off x="6583680" y="1371600"/>
            <a:ext cx="2286000" cy="2286000"/>
          </a:xfrm>
          <a:prstGeom prst="rect">
            <a:avLst/>
          </a:prstGeom>
          <a:solidFill>
            <a:srgbClr val="C8A951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6640" y="1737360"/>
            <a:ext cx="548640" cy="5486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583680" y="2468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3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TRANSFORMATION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6583680" y="29260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3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you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1A3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4064</TotalTime>
  <Words>712</Words>
  <Application>Microsoft Macintosh PowerPoint</Application>
  <PresentationFormat>On-screen Show (16:9)</PresentationFormat>
  <Paragraphs>123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Natural Born to Intentional Leader</dc:title>
  <dc:subject>PptxGenJS Presentation</dc:subject>
  <dc:creator>Jay Bland</dc:creator>
  <cp:lastModifiedBy>Jay Bland</cp:lastModifiedBy>
  <cp:revision>5</cp:revision>
  <dcterms:created xsi:type="dcterms:W3CDTF">2026-02-12T21:14:38Z</dcterms:created>
  <dcterms:modified xsi:type="dcterms:W3CDTF">2026-02-25T19:04:03Z</dcterms:modified>
</cp:coreProperties>
</file>