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7" r:id="rId5"/>
    <p:sldId id="289" r:id="rId6"/>
    <p:sldId id="307" r:id="rId7"/>
    <p:sldId id="284" r:id="rId8"/>
    <p:sldId id="302" r:id="rId9"/>
    <p:sldId id="291" r:id="rId10"/>
    <p:sldId id="270" r:id="rId11"/>
    <p:sldId id="271" r:id="rId12"/>
    <p:sldId id="309" r:id="rId13"/>
    <p:sldId id="272" r:id="rId14"/>
    <p:sldId id="273" r:id="rId15"/>
    <p:sldId id="277" r:id="rId16"/>
    <p:sldId id="278" r:id="rId17"/>
    <p:sldId id="279" r:id="rId18"/>
    <p:sldId id="275" r:id="rId19"/>
    <p:sldId id="290" r:id="rId20"/>
    <p:sldId id="285" r:id="rId21"/>
    <p:sldId id="287" r:id="rId22"/>
    <p:sldId id="288" r:id="rId23"/>
    <p:sldId id="258" r:id="rId24"/>
    <p:sldId id="268" r:id="rId25"/>
    <p:sldId id="269" r:id="rId26"/>
    <p:sldId id="274" r:id="rId27"/>
    <p:sldId id="305" r:id="rId28"/>
    <p:sldId id="300" r:id="rId29"/>
    <p:sldId id="301" r:id="rId30"/>
    <p:sldId id="308" r:id="rId31"/>
    <p:sldId id="303" r:id="rId32"/>
    <p:sldId id="281" r:id="rId33"/>
    <p:sldId id="282" r:id="rId34"/>
    <p:sldId id="295" r:id="rId35"/>
    <p:sldId id="306" r:id="rId36"/>
    <p:sldId id="299" r:id="rId37"/>
    <p:sldId id="298" r:id="rId38"/>
    <p:sldId id="297" r:id="rId39"/>
    <p:sldId id="292" r:id="rId40"/>
    <p:sldId id="304" r:id="rId41"/>
    <p:sldId id="293" r:id="rId42"/>
    <p:sldId id="286" r:id="rId43"/>
    <p:sldId id="26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037CDE-F10C-A3C2-63DD-CA125F1332BA}" name="Keli Jones" initials="KJ" userId="S::kjones15@swe.la.gov::4b164dff-3ac5-4ba2-b839-f70a71fcac1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1494B-61EB-AFB5-68B0-EC437B9AD0F7}" v="482" dt="2026-02-09T17:11:08.844"/>
    <p1510:client id="{A82E8580-C9A1-E475-8E8A-6678D1C34045}" v="1" dt="2026-02-09T17:24:45.364"/>
    <p1510:client id="{E8E2F34F-1D6A-4E21-586B-7513EB8B0A1A}" v="33" dt="2026-02-09T17:14:41.590"/>
    <p1510:client id="{F151AE2C-7DF6-D07A-F010-FDE917B6E3C1}" v="112" dt="2026-02-09T18:53:19.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5" d="100"/>
          <a:sy n="105" d="100"/>
        </p:scale>
        <p:origin x="77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6C5EBC-86D4-431D-896A-85F2271CA239}"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19DA4-7C8A-4554-8696-20575FF88314}" type="slidenum">
              <a:rPr lang="en-US" smtClean="0"/>
              <a:t>‹#›</a:t>
            </a:fld>
            <a:endParaRPr lang="en-US"/>
          </a:p>
        </p:txBody>
      </p:sp>
    </p:spTree>
    <p:extLst>
      <p:ext uri="{BB962C8B-B14F-4D97-AF65-F5344CB8AC3E}">
        <p14:creationId xmlns:p14="http://schemas.microsoft.com/office/powerpoint/2010/main" val="2254391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919DA4-7C8A-4554-8696-20575FF88314}" type="slidenum">
              <a:rPr lang="en-US" smtClean="0"/>
              <a:t>2</a:t>
            </a:fld>
            <a:endParaRPr lang="en-US"/>
          </a:p>
        </p:txBody>
      </p:sp>
    </p:spTree>
    <p:extLst>
      <p:ext uri="{BB962C8B-B14F-4D97-AF65-F5344CB8AC3E}">
        <p14:creationId xmlns:p14="http://schemas.microsoft.com/office/powerpoint/2010/main" val="1898669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dirty="0">
              <a:solidFill>
                <a:srgbClr val="767171"/>
              </a:solidFill>
            </a:endParaRPr>
          </a:p>
        </p:txBody>
      </p:sp>
      <p:sp>
        <p:nvSpPr>
          <p:cNvPr id="4" name="Slide Number Placeholder 3"/>
          <p:cNvSpPr>
            <a:spLocks noGrp="1"/>
          </p:cNvSpPr>
          <p:nvPr>
            <p:ph type="sldNum" sz="quarter" idx="5"/>
          </p:nvPr>
        </p:nvSpPr>
        <p:spPr/>
        <p:txBody>
          <a:bodyPr/>
          <a:lstStyle/>
          <a:p>
            <a:fld id="{25919DA4-7C8A-4554-8696-20575FF88314}" type="slidenum">
              <a:rPr lang="en-US" smtClean="0"/>
              <a:t>29</a:t>
            </a:fld>
            <a:endParaRPr lang="en-US"/>
          </a:p>
        </p:txBody>
      </p:sp>
    </p:spTree>
    <p:extLst>
      <p:ext uri="{BB962C8B-B14F-4D97-AF65-F5344CB8AC3E}">
        <p14:creationId xmlns:p14="http://schemas.microsoft.com/office/powerpoint/2010/main" val="2638485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solidFill>
                  <a:srgbClr val="767171"/>
                </a:solidFill>
              </a:rPr>
              <a:t>The CSE Director, or the designee, may release the property subject to the affidavit, if it is determined that the support obligation and arrears are sufficiently secured by a lien or judgment on other property or security, or that the release will not endanger or jeopardize the collection of the support obligation or arrears.</a:t>
            </a:r>
            <a:endParaRPr lang="en-US"/>
          </a:p>
          <a:p>
            <a:pPr marL="285750" indent="-285750">
              <a:lnSpc>
                <a:spcPct val="90000"/>
              </a:lnSpc>
              <a:spcBef>
                <a:spcPts val="1000"/>
              </a:spcBef>
              <a:buFont typeface="Arial"/>
              <a:buChar char="•"/>
            </a:pPr>
            <a:r>
              <a:rPr lang="en-US" dirty="0">
                <a:solidFill>
                  <a:srgbClr val="767171"/>
                </a:solidFill>
              </a:rPr>
              <a:t>CSE does not routinely cancel mortgages/liens when all arrears are paid. However, if the NCP requests that the mortgage be canceled after all arrears are paid, complete the form CSE 475, and give it to the NCP. The NCP is responsible for filing the cancellation.</a:t>
            </a:r>
            <a:endParaRPr lang="en-US" dirty="0"/>
          </a:p>
        </p:txBody>
      </p:sp>
      <p:sp>
        <p:nvSpPr>
          <p:cNvPr id="4" name="Slide Number Placeholder 3"/>
          <p:cNvSpPr>
            <a:spLocks noGrp="1"/>
          </p:cNvSpPr>
          <p:nvPr>
            <p:ph type="sldNum" sz="quarter" idx="5"/>
          </p:nvPr>
        </p:nvSpPr>
        <p:spPr/>
        <p:txBody>
          <a:bodyPr/>
          <a:lstStyle/>
          <a:p>
            <a:fld id="{25919DA4-7C8A-4554-8696-20575FF88314}" type="slidenum">
              <a:rPr lang="en-US" smtClean="0"/>
              <a:t>30</a:t>
            </a:fld>
            <a:endParaRPr lang="en-US"/>
          </a:p>
        </p:txBody>
      </p:sp>
    </p:spTree>
    <p:extLst>
      <p:ext uri="{BB962C8B-B14F-4D97-AF65-F5344CB8AC3E}">
        <p14:creationId xmlns:p14="http://schemas.microsoft.com/office/powerpoint/2010/main" val="274543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Income assignment is one of CSE’s most effective enforcement tools because it collects support directly from the source payor of income before the NCP receives it. This method promotes consistent, timely payments and reduces the need for more aggressive enforcement actions.</a:t>
            </a:r>
          </a:p>
          <a:p>
            <a:r>
              <a:rPr lang="en-US" dirty="0"/>
              <a:t>Section 466(b)(1) of the Social Security Act requires withholding "in the case of each noncustodial parent against whom a support order is or has been issued or modified in the State." Therefore, the first condition for withholding is an underlying support order issued in accordance with Federal requirements and State law.</a:t>
            </a:r>
          </a:p>
          <a:p>
            <a:endParaRPr lang="en-US" dirty="0"/>
          </a:p>
        </p:txBody>
      </p:sp>
      <p:sp>
        <p:nvSpPr>
          <p:cNvPr id="4" name="Slide Number Placeholder 3"/>
          <p:cNvSpPr>
            <a:spLocks noGrp="1"/>
          </p:cNvSpPr>
          <p:nvPr>
            <p:ph type="sldNum" sz="quarter" idx="5"/>
          </p:nvPr>
        </p:nvSpPr>
        <p:spPr/>
        <p:txBody>
          <a:bodyPr/>
          <a:lstStyle/>
          <a:p>
            <a:fld id="{25919DA4-7C8A-4554-8696-20575FF88314}" type="slidenum">
              <a:rPr lang="en-US" smtClean="0"/>
              <a:t>6</a:t>
            </a:fld>
            <a:endParaRPr lang="en-US"/>
          </a:p>
        </p:txBody>
      </p:sp>
    </p:spTree>
    <p:extLst>
      <p:ext uri="{BB962C8B-B14F-4D97-AF65-F5344CB8AC3E}">
        <p14:creationId xmlns:p14="http://schemas.microsoft.com/office/powerpoint/2010/main" val="142224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LA R.S. 9:315.40, CSE may administratively suspend license(s) of child support obligors who are not in compliance with an order of support and are delinquent at least 90 days in the payment of support, or in making periodic payments on a support arrearage pursuant to a court order or written agreement with CSE.</a:t>
            </a:r>
          </a:p>
          <a:p>
            <a:endParaRPr lang="en-US" dirty="0"/>
          </a:p>
          <a:p>
            <a:r>
              <a:rPr lang="en-US" dirty="0"/>
              <a:t>Policy K-410 provides a directory of Licensing Agencies</a:t>
            </a:r>
          </a:p>
          <a:p>
            <a:endParaRPr lang="en-US" dirty="0"/>
          </a:p>
        </p:txBody>
      </p:sp>
      <p:sp>
        <p:nvSpPr>
          <p:cNvPr id="4" name="Slide Number Placeholder 3"/>
          <p:cNvSpPr>
            <a:spLocks noGrp="1"/>
          </p:cNvSpPr>
          <p:nvPr>
            <p:ph type="sldNum" sz="quarter" idx="5"/>
          </p:nvPr>
        </p:nvSpPr>
        <p:spPr/>
        <p:txBody>
          <a:bodyPr/>
          <a:lstStyle/>
          <a:p>
            <a:fld id="{25919DA4-7C8A-4554-8696-20575FF88314}" type="slidenum">
              <a:rPr lang="en-US" smtClean="0"/>
              <a:t>7</a:t>
            </a:fld>
            <a:endParaRPr lang="en-US"/>
          </a:p>
        </p:txBody>
      </p:sp>
    </p:spTree>
    <p:extLst>
      <p:ext uri="{BB962C8B-B14F-4D97-AF65-F5344CB8AC3E}">
        <p14:creationId xmlns:p14="http://schemas.microsoft.com/office/powerpoint/2010/main" val="170443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90 day delinquency requirement and the existence of a license to pursue,</a:t>
            </a:r>
          </a:p>
        </p:txBody>
      </p:sp>
      <p:sp>
        <p:nvSpPr>
          <p:cNvPr id="4" name="Slide Number Placeholder 3"/>
          <p:cNvSpPr>
            <a:spLocks noGrp="1"/>
          </p:cNvSpPr>
          <p:nvPr>
            <p:ph type="sldNum" sz="quarter" idx="5"/>
          </p:nvPr>
        </p:nvSpPr>
        <p:spPr/>
        <p:txBody>
          <a:bodyPr/>
          <a:lstStyle/>
          <a:p>
            <a:fld id="{25919DA4-7C8A-4554-8696-20575FF88314}" type="slidenum">
              <a:rPr lang="en-US" smtClean="0"/>
              <a:t>8</a:t>
            </a:fld>
            <a:endParaRPr lang="en-US"/>
          </a:p>
        </p:txBody>
      </p:sp>
    </p:spTree>
    <p:extLst>
      <p:ext uri="{BB962C8B-B14F-4D97-AF65-F5344CB8AC3E}">
        <p14:creationId xmlns:p14="http://schemas.microsoft.com/office/powerpoint/2010/main" val="3966602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C82C5-30F7-6A19-9609-17BAB0C81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64353-9227-03B4-83CB-D1F18BEA4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EF4B07-1E0A-C2D8-CA09-64069ADF02A5}"/>
              </a:ext>
            </a:extLst>
          </p:cNvPr>
          <p:cNvSpPr>
            <a:spLocks noGrp="1"/>
          </p:cNvSpPr>
          <p:nvPr>
            <p:ph type="body" idx="1"/>
          </p:nvPr>
        </p:nvSpPr>
        <p:spPr/>
        <p:txBody>
          <a:bodyPr/>
          <a:lstStyle/>
          <a:p>
            <a:r>
              <a:rPr lang="en-US" dirty="0"/>
              <a:t>In addition to the 90 day delinquency requirement and the existence of a license to pursue,</a:t>
            </a:r>
          </a:p>
        </p:txBody>
      </p:sp>
      <p:sp>
        <p:nvSpPr>
          <p:cNvPr id="4" name="Slide Number Placeholder 3">
            <a:extLst>
              <a:ext uri="{FF2B5EF4-FFF2-40B4-BE49-F238E27FC236}">
                <a16:creationId xmlns:a16="http://schemas.microsoft.com/office/drawing/2014/main" id="{FCEFCBE0-2424-E77D-CF0C-8A415A260C1F}"/>
              </a:ext>
            </a:extLst>
          </p:cNvPr>
          <p:cNvSpPr>
            <a:spLocks noGrp="1"/>
          </p:cNvSpPr>
          <p:nvPr>
            <p:ph type="sldNum" sz="quarter" idx="5"/>
          </p:nvPr>
        </p:nvSpPr>
        <p:spPr/>
        <p:txBody>
          <a:bodyPr/>
          <a:lstStyle/>
          <a:p>
            <a:fld id="{25919DA4-7C8A-4554-8696-20575FF88314}" type="slidenum">
              <a:rPr lang="en-US" smtClean="0"/>
              <a:t>9</a:t>
            </a:fld>
            <a:endParaRPr lang="en-US"/>
          </a:p>
        </p:txBody>
      </p:sp>
    </p:spTree>
    <p:extLst>
      <p:ext uri="{BB962C8B-B14F-4D97-AF65-F5344CB8AC3E}">
        <p14:creationId xmlns:p14="http://schemas.microsoft.com/office/powerpoint/2010/main" val="2697291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For further guidance on Administrative Hearings, refer to policy K-340.</a:t>
            </a:r>
          </a:p>
        </p:txBody>
      </p:sp>
      <p:sp>
        <p:nvSpPr>
          <p:cNvPr id="4" name="Slide Number Placeholder 3"/>
          <p:cNvSpPr>
            <a:spLocks noGrp="1"/>
          </p:cNvSpPr>
          <p:nvPr>
            <p:ph type="sldNum" sz="quarter" idx="5"/>
          </p:nvPr>
        </p:nvSpPr>
        <p:spPr/>
        <p:txBody>
          <a:bodyPr/>
          <a:lstStyle/>
          <a:p>
            <a:fld id="{25919DA4-7C8A-4554-8696-20575FF88314}" type="slidenum">
              <a:rPr lang="en-US" smtClean="0"/>
              <a:t>15</a:t>
            </a:fld>
            <a:endParaRPr lang="en-US"/>
          </a:p>
        </p:txBody>
      </p:sp>
    </p:spTree>
    <p:extLst>
      <p:ext uri="{BB962C8B-B14F-4D97-AF65-F5344CB8AC3E}">
        <p14:creationId xmlns:p14="http://schemas.microsoft.com/office/powerpoint/2010/main" val="2509415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CSE submits a case for Federal Tax Offset, OCSS automatically sends eligible </a:t>
            </a:r>
          </a:p>
          <a:p>
            <a:r>
              <a:rPr lang="en-US" dirty="0"/>
              <a:t>  cases to the U.S. State Department for passport denial.</a:t>
            </a:r>
          </a:p>
          <a:p>
            <a:r>
              <a:rPr lang="en-US" dirty="0"/>
              <a:t>The State Department flags the NCP, and the passport is denied at the time of application.</a:t>
            </a:r>
          </a:p>
          <a:p>
            <a:r>
              <a:rPr lang="en-US" dirty="0"/>
              <a:t>The State Department notifies the NCP and refers them back to the child support office </a:t>
            </a:r>
          </a:p>
          <a:p>
            <a:r>
              <a:rPr lang="en-US" dirty="0"/>
              <a:t>  for questions.</a:t>
            </a:r>
          </a:p>
          <a:p>
            <a:endParaRPr lang="en-US" dirty="0"/>
          </a:p>
        </p:txBody>
      </p:sp>
      <p:sp>
        <p:nvSpPr>
          <p:cNvPr id="4" name="Slide Number Placeholder 3"/>
          <p:cNvSpPr>
            <a:spLocks noGrp="1"/>
          </p:cNvSpPr>
          <p:nvPr>
            <p:ph type="sldNum" sz="quarter" idx="5"/>
          </p:nvPr>
        </p:nvSpPr>
        <p:spPr/>
        <p:txBody>
          <a:bodyPr/>
          <a:lstStyle/>
          <a:p>
            <a:fld id="{25919DA4-7C8A-4554-8696-20575FF88314}" type="slidenum">
              <a:rPr lang="en-US" smtClean="0"/>
              <a:t>16</a:t>
            </a:fld>
            <a:endParaRPr lang="en-US"/>
          </a:p>
        </p:txBody>
      </p:sp>
    </p:spTree>
    <p:extLst>
      <p:ext uri="{BB962C8B-B14F-4D97-AF65-F5344CB8AC3E}">
        <p14:creationId xmlns:p14="http://schemas.microsoft.com/office/powerpoint/2010/main" val="1940191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466(a)(7) of the Social Security Act requires all states IV-D agencies to have procedures for reporting NCP’s owing past due support to consumer reporting agencies.</a:t>
            </a:r>
          </a:p>
          <a:p>
            <a:r>
              <a:rPr lang="en-US" dirty="0"/>
              <a:t>LASES payment information on cases with past due support are submitted to the Consumer Reporting Agencies monthly. At initial submittal, the arrears must equal twice the obligation amount.</a:t>
            </a:r>
          </a:p>
          <a:p>
            <a:endParaRPr lang="en-US" dirty="0"/>
          </a:p>
        </p:txBody>
      </p:sp>
      <p:sp>
        <p:nvSpPr>
          <p:cNvPr id="4" name="Slide Number Placeholder 3"/>
          <p:cNvSpPr>
            <a:spLocks noGrp="1"/>
          </p:cNvSpPr>
          <p:nvPr>
            <p:ph type="sldNum" sz="quarter" idx="5"/>
          </p:nvPr>
        </p:nvSpPr>
        <p:spPr/>
        <p:txBody>
          <a:bodyPr/>
          <a:lstStyle/>
          <a:p>
            <a:fld id="{25919DA4-7C8A-4554-8696-20575FF88314}" type="slidenum">
              <a:rPr lang="en-US" smtClean="0"/>
              <a:t>17</a:t>
            </a:fld>
            <a:endParaRPr lang="en-US"/>
          </a:p>
        </p:txBody>
      </p:sp>
    </p:spTree>
    <p:extLst>
      <p:ext uri="{BB962C8B-B14F-4D97-AF65-F5344CB8AC3E}">
        <p14:creationId xmlns:p14="http://schemas.microsoft.com/office/powerpoint/2010/main" val="2935862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Sans-Serif"/>
              <a:buChar char="•"/>
            </a:pPr>
            <a:r>
              <a:rPr lang="en-US" dirty="0">
                <a:solidFill>
                  <a:srgbClr val="767171"/>
                </a:solidFill>
              </a:rPr>
              <a:t>LA R.S. 13:4291 (B) provides authority for the Director of CSE , or his designee, to certify the actual amount of past due support in an affidavit entitled “Child Support Mortgage and Privilege by Affidavit of DCFS.” Such affidavit will have the effect of a judgment and, when filed and recorded in the manner provided by law, creates a legal mortgage and privilege.</a:t>
            </a:r>
            <a:endParaRPr lang="en-US" dirty="0">
              <a:solidFill>
                <a:srgbClr val="444444"/>
              </a:solidFill>
            </a:endParaRPr>
          </a:p>
          <a:p>
            <a:pPr marL="285750" indent="-285750">
              <a:lnSpc>
                <a:spcPct val="90000"/>
              </a:lnSpc>
              <a:spcBef>
                <a:spcPts val="1000"/>
              </a:spcBef>
              <a:buFont typeface="Arial,Sans-Serif"/>
              <a:buChar char="•"/>
            </a:pPr>
            <a:r>
              <a:rPr lang="en-US" dirty="0">
                <a:solidFill>
                  <a:srgbClr val="767171"/>
                </a:solidFill>
              </a:rPr>
              <a:t>Upon filing with the Clerk of Court, the affidavit operates as a lien on movable and immovable property owned by the NCP. The filing of the affidavit applies to the certified arrears, and any additional arrears accruing after the lien is filed.</a:t>
            </a:r>
            <a:endParaRPr lang="en-US" dirty="0"/>
          </a:p>
        </p:txBody>
      </p:sp>
      <p:sp>
        <p:nvSpPr>
          <p:cNvPr id="4" name="Slide Number Placeholder 3"/>
          <p:cNvSpPr>
            <a:spLocks noGrp="1"/>
          </p:cNvSpPr>
          <p:nvPr>
            <p:ph type="sldNum" sz="quarter" idx="5"/>
          </p:nvPr>
        </p:nvSpPr>
        <p:spPr/>
        <p:txBody>
          <a:bodyPr/>
          <a:lstStyle/>
          <a:p>
            <a:fld id="{25919DA4-7C8A-4554-8696-20575FF88314}" type="slidenum">
              <a:rPr lang="en-US" smtClean="0"/>
              <a:t>28</a:t>
            </a:fld>
            <a:endParaRPr lang="en-US"/>
          </a:p>
        </p:txBody>
      </p:sp>
    </p:spTree>
    <p:extLst>
      <p:ext uri="{BB962C8B-B14F-4D97-AF65-F5344CB8AC3E}">
        <p14:creationId xmlns:p14="http://schemas.microsoft.com/office/powerpoint/2010/main" val="4105524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706624"/>
            <a:ext cx="12192000" cy="722376"/>
          </a:xfrm>
        </p:spPr>
        <p:txBody>
          <a:bodyPr anchor="ctr" anchorCtr="0">
            <a:noAutofit/>
          </a:bodyPr>
          <a:lstStyle>
            <a:lvl1pPr algn="ctr">
              <a:defRPr sz="4800">
                <a:solidFill>
                  <a:schemeClr val="bg1"/>
                </a:solidFill>
              </a:defRPr>
            </a:lvl1pPr>
          </a:lstStyle>
          <a:p>
            <a:r>
              <a:rPr lang="en-US" dirty="0"/>
              <a:t>ENTER TITLE</a:t>
            </a:r>
          </a:p>
        </p:txBody>
      </p:sp>
      <p:sp>
        <p:nvSpPr>
          <p:cNvPr id="3" name="Subtitle 2"/>
          <p:cNvSpPr>
            <a:spLocks noGrp="1"/>
          </p:cNvSpPr>
          <p:nvPr>
            <p:ph type="subTitle" idx="1" hasCustomPrompt="1"/>
          </p:nvPr>
        </p:nvSpPr>
        <p:spPr>
          <a:xfrm>
            <a:off x="2895600" y="3429000"/>
            <a:ext cx="6400800" cy="603504"/>
          </a:xfrm>
        </p:spPr>
        <p:txBody>
          <a:bodyPr anchor="ctr" anchorCtr="0"/>
          <a:lstStyle>
            <a:lvl1pPr marL="0" indent="0" algn="ctr">
              <a:buNone/>
              <a:defRPr sz="3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SUBTITLE/DATE</a:t>
            </a:r>
          </a:p>
        </p:txBody>
      </p:sp>
    </p:spTree>
    <p:extLst>
      <p:ext uri="{BB962C8B-B14F-4D97-AF65-F5344CB8AC3E}">
        <p14:creationId xmlns:p14="http://schemas.microsoft.com/office/powerpoint/2010/main" val="8494546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4162425" cy="1600200"/>
          </a:xfrm>
        </p:spPr>
        <p:txBody>
          <a:bodyPr anchor="b"/>
          <a:lstStyle>
            <a:lvl1pPr>
              <a:defRPr sz="3200" baseline="0"/>
            </a:lvl1pPr>
          </a:lstStyle>
          <a:p>
            <a:r>
              <a:rPr lang="en-US" dirty="0"/>
              <a:t>TITLE HERE</a:t>
            </a:r>
          </a:p>
        </p:txBody>
      </p:sp>
      <p:sp>
        <p:nvSpPr>
          <p:cNvPr id="3" name="Picture Placeholder 2"/>
          <p:cNvSpPr>
            <a:spLocks noGrp="1"/>
          </p:cNvSpPr>
          <p:nvPr>
            <p:ph type="pic" idx="1" hasCustomPrompt="1"/>
          </p:nvPr>
        </p:nvSpPr>
        <p:spPr>
          <a:xfrm>
            <a:off x="5183187" y="457201"/>
            <a:ext cx="6408737" cy="5610224"/>
          </a:xfrm>
        </p:spPr>
        <p:txBody>
          <a:bodyPr/>
          <a:lstStyle>
            <a:lvl1pPr marL="0" indent="0">
              <a:buNone/>
              <a:defRPr sz="3200" baseline="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4" name="Text Placeholder 3"/>
          <p:cNvSpPr>
            <a:spLocks noGrp="1"/>
          </p:cNvSpPr>
          <p:nvPr>
            <p:ph type="body" sz="half" idx="2" hasCustomPrompt="1"/>
          </p:nvPr>
        </p:nvSpPr>
        <p:spPr>
          <a:xfrm>
            <a:off x="609600" y="2057399"/>
            <a:ext cx="4162425" cy="4010025"/>
          </a:xfrm>
        </p:spPr>
        <p:txBody>
          <a:bodyPr/>
          <a:lstStyle>
            <a:lvl1pPr marL="0" indent="0">
              <a:buNone/>
              <a:defRPr sz="2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text here</a:t>
            </a:r>
          </a:p>
        </p:txBody>
      </p:sp>
    </p:spTree>
    <p:extLst>
      <p:ext uri="{BB962C8B-B14F-4D97-AF65-F5344CB8AC3E}">
        <p14:creationId xmlns:p14="http://schemas.microsoft.com/office/powerpoint/2010/main" val="371734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19125" y="4648200"/>
            <a:ext cx="10972799" cy="719138"/>
          </a:xfrm>
          <a:prstGeom prst="rect">
            <a:avLst/>
          </a:prstGeom>
        </p:spPr>
        <p:txBody>
          <a:bodyPr anchor="ctr" anchorCtr="0">
            <a:noAutofit/>
          </a:bodyPr>
          <a:lstStyle>
            <a:lvl1pPr algn="l">
              <a:defRPr sz="4800" b="1" cap="all" baseline="0">
                <a:solidFill>
                  <a:srgbClr val="003595"/>
                </a:solidFill>
              </a:defRPr>
            </a:lvl1pPr>
          </a:lstStyle>
          <a:p>
            <a:r>
              <a:rPr lang="en-US" dirty="0"/>
              <a:t>Title here</a:t>
            </a:r>
          </a:p>
        </p:txBody>
      </p:sp>
      <p:sp>
        <p:nvSpPr>
          <p:cNvPr id="9" name="Picture Placeholder 2"/>
          <p:cNvSpPr>
            <a:spLocks noGrp="1"/>
          </p:cNvSpPr>
          <p:nvPr>
            <p:ph type="pic" idx="1" hasCustomPrompt="1"/>
          </p:nvPr>
        </p:nvSpPr>
        <p:spPr>
          <a:xfrm>
            <a:off x="619125" y="612775"/>
            <a:ext cx="10972799" cy="4035425"/>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0" name="Text Placeholder 3"/>
          <p:cNvSpPr>
            <a:spLocks noGrp="1"/>
          </p:cNvSpPr>
          <p:nvPr>
            <p:ph type="body" sz="half" idx="2" hasCustomPrompt="1"/>
          </p:nvPr>
        </p:nvSpPr>
        <p:spPr>
          <a:xfrm>
            <a:off x="619125" y="5367338"/>
            <a:ext cx="10972799" cy="709612"/>
          </a:xfrm>
          <a:prstGeom prst="rect">
            <a:avLst/>
          </a:prstGeom>
        </p:spPr>
        <p:txBody>
          <a:bodyPr>
            <a:normAutofit/>
          </a:bodyPr>
          <a:lstStyle>
            <a:lvl1pPr marL="0" indent="0">
              <a:buNone/>
              <a:defRPr sz="2000">
                <a:solidFill>
                  <a:schemeClr val="bg2">
                    <a:lumMod val="50000"/>
                  </a:schemeClr>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Enter text here</a:t>
            </a:r>
          </a:p>
        </p:txBody>
      </p:sp>
    </p:spTree>
    <p:extLst>
      <p:ext uri="{BB962C8B-B14F-4D97-AF65-F5344CB8AC3E}">
        <p14:creationId xmlns:p14="http://schemas.microsoft.com/office/powerpoint/2010/main" val="3782755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365125"/>
            <a:ext cx="10963275" cy="1325563"/>
          </a:xfrm>
        </p:spPr>
        <p:txBody>
          <a:bodyPr>
            <a:normAutofit/>
          </a:bodyPr>
          <a:lstStyle>
            <a:lvl1pPr>
              <a:defRPr sz="4800"/>
            </a:lvl1pPr>
          </a:lstStyle>
          <a:p>
            <a:r>
              <a:rPr lang="en-US" dirty="0"/>
              <a:t>TITLE HERE</a:t>
            </a:r>
          </a:p>
        </p:txBody>
      </p:sp>
      <p:sp>
        <p:nvSpPr>
          <p:cNvPr id="3" name="Vertical Text Placeholder 2"/>
          <p:cNvSpPr>
            <a:spLocks noGrp="1"/>
          </p:cNvSpPr>
          <p:nvPr>
            <p:ph type="body" orient="vert" idx="1" hasCustomPrompt="1"/>
          </p:nvPr>
        </p:nvSpPr>
        <p:spPr>
          <a:xfrm>
            <a:off x="619125" y="1825625"/>
            <a:ext cx="10963275" cy="4213225"/>
          </a:xfrm>
        </p:spPr>
        <p:txBody>
          <a:bodyPr vert="eaVert"/>
          <a:lstStyle>
            <a:lvl1pPr>
              <a:defRPr baseline="0"/>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5278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702300"/>
          </a:xfrm>
        </p:spPr>
        <p:txBody>
          <a:bodyPr vert="eaVert">
            <a:normAutofit/>
          </a:bodyPr>
          <a:lstStyle>
            <a:lvl1pPr>
              <a:defRPr sz="4800"/>
            </a:lvl1pPr>
          </a:lstStyle>
          <a:p>
            <a:r>
              <a:rPr lang="en-US" dirty="0"/>
              <a:t>TITLE HERE</a:t>
            </a:r>
          </a:p>
        </p:txBody>
      </p:sp>
      <p:sp>
        <p:nvSpPr>
          <p:cNvPr id="3" name="Vertical Text Placeholder 2"/>
          <p:cNvSpPr>
            <a:spLocks noGrp="1"/>
          </p:cNvSpPr>
          <p:nvPr>
            <p:ph type="body" orient="vert" idx="1" hasCustomPrompt="1"/>
          </p:nvPr>
        </p:nvSpPr>
        <p:spPr>
          <a:xfrm>
            <a:off x="838200" y="365125"/>
            <a:ext cx="7734300" cy="5702300"/>
          </a:xfrm>
        </p:spPr>
        <p:txBody>
          <a:bodyPr vert="eaVert"/>
          <a:lstStyle>
            <a:lvl1pPr>
              <a:defRPr baseline="0">
                <a:latin typeface="Arial" panose="020B0604020202020204" pitchFamily="34" charset="0"/>
                <a:cs typeface="Arial" panose="020B0604020202020204" pitchFamily="34" charset="0"/>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724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928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27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40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706624"/>
            <a:ext cx="12192000" cy="722376"/>
          </a:xfrm>
        </p:spPr>
        <p:txBody>
          <a:bodyPr anchor="ctr" anchorCtr="1"/>
          <a:lstStyle>
            <a:lvl1pPr algn="ctr">
              <a:defRPr sz="4800">
                <a:solidFill>
                  <a:schemeClr val="bg1"/>
                </a:solidFill>
              </a:defRPr>
            </a:lvl1pPr>
          </a:lstStyle>
          <a:p>
            <a:r>
              <a:rPr lang="en-US" dirty="0"/>
              <a:t>ENTER TITLE</a:t>
            </a:r>
          </a:p>
        </p:txBody>
      </p:sp>
      <p:sp>
        <p:nvSpPr>
          <p:cNvPr id="3" name="Subtitle 2"/>
          <p:cNvSpPr>
            <a:spLocks noGrp="1"/>
          </p:cNvSpPr>
          <p:nvPr>
            <p:ph type="subTitle" idx="1" hasCustomPrompt="1"/>
          </p:nvPr>
        </p:nvSpPr>
        <p:spPr>
          <a:xfrm>
            <a:off x="2895600" y="3429000"/>
            <a:ext cx="6400800" cy="603504"/>
          </a:xfrm>
        </p:spPr>
        <p:txBody>
          <a:bodyPr anchor="ctr" anchorCtr="0"/>
          <a:lstStyle>
            <a:lvl1pPr marL="0" indent="0" algn="ctr">
              <a:buNone/>
              <a:defRPr sz="3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SUBTITLE/DATE</a:t>
            </a:r>
          </a:p>
        </p:txBody>
      </p:sp>
    </p:spTree>
    <p:extLst>
      <p:ext uri="{BB962C8B-B14F-4D97-AF65-F5344CB8AC3E}">
        <p14:creationId xmlns:p14="http://schemas.microsoft.com/office/powerpoint/2010/main" val="36780960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365125"/>
            <a:ext cx="10963275" cy="1325563"/>
          </a:xfrm>
        </p:spPr>
        <p:txBody>
          <a:bodyPr/>
          <a:lstStyle>
            <a:lvl1pPr>
              <a:defRPr baseline="0"/>
            </a:lvl1pPr>
          </a:lstStyle>
          <a:p>
            <a:r>
              <a:rPr lang="en-US" dirty="0"/>
              <a:t>TITLE HERE</a:t>
            </a:r>
          </a:p>
        </p:txBody>
      </p:sp>
      <p:sp>
        <p:nvSpPr>
          <p:cNvPr id="3" name="Content Placeholder 2"/>
          <p:cNvSpPr>
            <a:spLocks noGrp="1"/>
          </p:cNvSpPr>
          <p:nvPr>
            <p:ph idx="1" hasCustomPrompt="1"/>
          </p:nvPr>
        </p:nvSpPr>
        <p:spPr>
          <a:xfrm>
            <a:off x="619125" y="1825625"/>
            <a:ext cx="10963275" cy="423227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3700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1709738"/>
            <a:ext cx="10972800" cy="2852737"/>
          </a:xfrm>
        </p:spPr>
        <p:txBody>
          <a:bodyPr anchor="b">
            <a:normAutofit/>
          </a:bodyPr>
          <a:lstStyle>
            <a:lvl1pPr>
              <a:defRPr lang="en-US" sz="2400" b="0" dirty="0">
                <a:solidFill>
                  <a:schemeClr val="bg2">
                    <a:lumMod val="50000"/>
                  </a:schemeClr>
                </a:solidFill>
              </a:defRPr>
            </a:lvl1pPr>
          </a:lstStyle>
          <a:p>
            <a:r>
              <a:rPr lang="en-US" dirty="0"/>
              <a:t>Enter text here</a:t>
            </a:r>
          </a:p>
        </p:txBody>
      </p:sp>
      <p:sp>
        <p:nvSpPr>
          <p:cNvPr id="3" name="Text Placeholder 2"/>
          <p:cNvSpPr>
            <a:spLocks noGrp="1"/>
          </p:cNvSpPr>
          <p:nvPr>
            <p:ph type="body" idx="1" hasCustomPrompt="1"/>
          </p:nvPr>
        </p:nvSpPr>
        <p:spPr>
          <a:xfrm>
            <a:off x="619125" y="4562475"/>
            <a:ext cx="10972800" cy="1527175"/>
          </a:xfrm>
        </p:spPr>
        <p:txBody>
          <a:bodyPr>
            <a:normAutofit/>
          </a:bodyPr>
          <a:lstStyle>
            <a:lvl1pPr marL="0" indent="0">
              <a:buNone/>
              <a:defRPr sz="4800" b="1" baseline="0">
                <a:solidFill>
                  <a:srgbClr val="003595"/>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 HERE</a:t>
            </a:r>
          </a:p>
        </p:txBody>
      </p:sp>
    </p:spTree>
    <p:extLst>
      <p:ext uri="{BB962C8B-B14F-4D97-AF65-F5344CB8AC3E}">
        <p14:creationId xmlns:p14="http://schemas.microsoft.com/office/powerpoint/2010/main" val="2034250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365125"/>
            <a:ext cx="10972800" cy="1325563"/>
          </a:xfrm>
        </p:spPr>
        <p:txBody>
          <a:bodyPr>
            <a:normAutofit/>
          </a:bodyPr>
          <a:lstStyle>
            <a:lvl1pPr>
              <a:defRPr sz="4800"/>
            </a:lvl1pPr>
          </a:lstStyle>
          <a:p>
            <a:r>
              <a:rPr lang="en-US" dirty="0"/>
              <a:t>TITLE HERE</a:t>
            </a:r>
          </a:p>
        </p:txBody>
      </p:sp>
      <p:sp>
        <p:nvSpPr>
          <p:cNvPr id="3" name="Content Placeholder 2"/>
          <p:cNvSpPr>
            <a:spLocks noGrp="1"/>
          </p:cNvSpPr>
          <p:nvPr>
            <p:ph sz="half" idx="1" hasCustomPrompt="1"/>
          </p:nvPr>
        </p:nvSpPr>
        <p:spPr>
          <a:xfrm>
            <a:off x="619125" y="1825625"/>
            <a:ext cx="5400675" cy="4232275"/>
          </a:xfrm>
        </p:spPr>
        <p:txBody>
          <a:bodyPr/>
          <a:lstStyle>
            <a:lvl1pPr>
              <a:defRPr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199" y="1825625"/>
            <a:ext cx="5419725" cy="42322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832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365126"/>
            <a:ext cx="10972800" cy="1316038"/>
          </a:xfrm>
        </p:spPr>
        <p:txBody>
          <a:bodyPr>
            <a:normAutofit/>
          </a:bodyPr>
          <a:lstStyle>
            <a:lvl1pPr>
              <a:defRPr sz="4800"/>
            </a:lvl1pPr>
          </a:lstStyle>
          <a:p>
            <a:r>
              <a:rPr lang="en-US" dirty="0"/>
              <a:t>TITLE HERE</a:t>
            </a:r>
          </a:p>
        </p:txBody>
      </p:sp>
      <p:sp>
        <p:nvSpPr>
          <p:cNvPr id="3" name="Text Placeholder 2"/>
          <p:cNvSpPr>
            <a:spLocks noGrp="1"/>
          </p:cNvSpPr>
          <p:nvPr>
            <p:ph type="body" idx="1" hasCustomPrompt="1"/>
          </p:nvPr>
        </p:nvSpPr>
        <p:spPr>
          <a:xfrm>
            <a:off x="619126" y="1681163"/>
            <a:ext cx="5378449" cy="823912"/>
          </a:xfrm>
        </p:spPr>
        <p:txBody>
          <a:bodyPr anchor="b">
            <a:normAutofit/>
          </a:bodyPr>
          <a:lstStyle>
            <a:lvl1pPr marL="0" indent="0">
              <a:buNone/>
              <a:defRPr sz="36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HERE</a:t>
            </a:r>
          </a:p>
        </p:txBody>
      </p:sp>
      <p:sp>
        <p:nvSpPr>
          <p:cNvPr id="4" name="Content Placeholder 3"/>
          <p:cNvSpPr>
            <a:spLocks noGrp="1"/>
          </p:cNvSpPr>
          <p:nvPr>
            <p:ph sz="half" idx="2" hasCustomPrompt="1"/>
          </p:nvPr>
        </p:nvSpPr>
        <p:spPr>
          <a:xfrm>
            <a:off x="619126" y="2505075"/>
            <a:ext cx="5378450" cy="3562350"/>
          </a:xfrm>
        </p:spPr>
        <p:txBody>
          <a:bodyPr/>
          <a:lstStyle>
            <a:lvl1pPr>
              <a:defRPr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199" y="1681163"/>
            <a:ext cx="5419725" cy="823912"/>
          </a:xfrm>
        </p:spPr>
        <p:txBody>
          <a:bodyPr anchor="b">
            <a:normAutofit/>
          </a:bodyPr>
          <a:lstStyle>
            <a:lvl1pPr marL="0" indent="0" algn="l">
              <a:buNone/>
              <a:defRPr sz="3600" b="1"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HERE</a:t>
            </a:r>
          </a:p>
        </p:txBody>
      </p:sp>
      <p:sp>
        <p:nvSpPr>
          <p:cNvPr id="6" name="Content Placeholder 5"/>
          <p:cNvSpPr>
            <a:spLocks noGrp="1"/>
          </p:cNvSpPr>
          <p:nvPr>
            <p:ph sz="quarter" idx="4" hasCustomPrompt="1"/>
          </p:nvPr>
        </p:nvSpPr>
        <p:spPr>
          <a:xfrm>
            <a:off x="6172200" y="2505075"/>
            <a:ext cx="5419724" cy="35623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781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365125"/>
            <a:ext cx="10972800" cy="1325563"/>
          </a:xfrm>
        </p:spPr>
        <p:txBody>
          <a:bodyPr>
            <a:normAutofit/>
          </a:bodyPr>
          <a:lstStyle>
            <a:lvl1pPr>
              <a:defRPr sz="4800"/>
            </a:lvl1pPr>
          </a:lstStyle>
          <a:p>
            <a:r>
              <a:rPr lang="en-US" dirty="0"/>
              <a:t>TITLE HERE</a:t>
            </a:r>
          </a:p>
        </p:txBody>
      </p:sp>
      <p:sp>
        <p:nvSpPr>
          <p:cNvPr id="8" name="Text Placeholder 6"/>
          <p:cNvSpPr>
            <a:spLocks noGrp="1"/>
          </p:cNvSpPr>
          <p:nvPr>
            <p:ph type="body" sz="quarter" idx="13" hasCustomPrompt="1"/>
          </p:nvPr>
        </p:nvSpPr>
        <p:spPr>
          <a:xfrm>
            <a:off x="619125" y="1789906"/>
            <a:ext cx="10972800" cy="4296569"/>
          </a:xfrm>
        </p:spPr>
        <p:txBody>
          <a:bodyPr/>
          <a:lstStyle>
            <a:lvl1pPr>
              <a:defRPr baseline="0"/>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788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3" hasCustomPrompt="1"/>
          </p:nvPr>
        </p:nvSpPr>
        <p:spPr>
          <a:xfrm>
            <a:off x="609599" y="576264"/>
            <a:ext cx="10972801" cy="549116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626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4162425" cy="1600200"/>
          </a:xfrm>
        </p:spPr>
        <p:txBody>
          <a:bodyPr anchor="b"/>
          <a:lstStyle>
            <a:lvl1pPr>
              <a:defRPr sz="3200">
                <a:latin typeface="Arial" panose="020B0604020202020204" pitchFamily="34" charset="0"/>
                <a:cs typeface="Arial" panose="020B0604020202020204" pitchFamily="34" charset="0"/>
              </a:defRPr>
            </a:lvl1pPr>
          </a:lstStyle>
          <a:p>
            <a:r>
              <a:rPr lang="en-US" dirty="0"/>
              <a:t>TITLE HERE</a:t>
            </a:r>
          </a:p>
        </p:txBody>
      </p:sp>
      <p:sp>
        <p:nvSpPr>
          <p:cNvPr id="3" name="Content Placeholder 2"/>
          <p:cNvSpPr>
            <a:spLocks noGrp="1"/>
          </p:cNvSpPr>
          <p:nvPr>
            <p:ph idx="1" hasCustomPrompt="1"/>
          </p:nvPr>
        </p:nvSpPr>
        <p:spPr>
          <a:xfrm>
            <a:off x="5183187" y="457201"/>
            <a:ext cx="6408737" cy="56102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609600" y="2057399"/>
            <a:ext cx="4162425" cy="40100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text here</a:t>
            </a:r>
          </a:p>
        </p:txBody>
      </p:sp>
    </p:spTree>
    <p:extLst>
      <p:ext uri="{BB962C8B-B14F-4D97-AF65-F5344CB8AC3E}">
        <p14:creationId xmlns:p14="http://schemas.microsoft.com/office/powerpoint/2010/main" val="258173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00642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 id="2147483662" r:id="rId14"/>
    <p:sldLayoutId id="2147483664" r:id="rId15"/>
    <p:sldLayoutId id="2147483663" r:id="rId16"/>
  </p:sldLayoutIdLst>
  <p:txStyles>
    <p:titleStyle>
      <a:lvl1pPr algn="l" defTabSz="914400" rtl="0" eaLnBrk="1" latinLnBrk="0" hangingPunct="1">
        <a:lnSpc>
          <a:spcPct val="90000"/>
        </a:lnSpc>
        <a:spcBef>
          <a:spcPct val="0"/>
        </a:spcBef>
        <a:buNone/>
        <a:defRPr sz="4000" b="1" kern="1200" baseline="0">
          <a:solidFill>
            <a:srgbClr val="00359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61A60E"/>
        </a:buClr>
        <a:buFont typeface="Wingdings" panose="05000000000000000000" pitchFamily="2" charset="2"/>
        <a:buChar char="§"/>
        <a:defRPr sz="32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1A60E"/>
        </a:buClr>
        <a:buFont typeface="Arial" panose="020B0604020202020204" pitchFamily="34" charset="0"/>
        <a:buChar char="•"/>
        <a:defRPr sz="2800" kern="1200">
          <a:solidFill>
            <a:schemeClr val="bg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1A60E"/>
        </a:buClr>
        <a:buFont typeface="Wingdings" panose="05000000000000000000" pitchFamily="2" charset="2"/>
        <a:buChar char="§"/>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1A60E"/>
        </a:buClr>
        <a:buFont typeface="Arial" panose="020B0604020202020204" pitchFamily="34" charset="0"/>
        <a:buChar char="•"/>
        <a:defRPr sz="20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1A60E"/>
        </a:buClr>
        <a:buFont typeface="Wingdings" panose="05000000000000000000" pitchFamily="2" charset="2"/>
        <a:buChar char="§"/>
        <a:defRPr sz="20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www.legis.la.gov/Legis/Law.aspx?d=100629"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ENFORCEMENT</a:t>
            </a:r>
          </a:p>
        </p:txBody>
      </p:sp>
      <p:sp>
        <p:nvSpPr>
          <p:cNvPr id="3" name="Subtitle 2"/>
          <p:cNvSpPr>
            <a:spLocks noGrp="1"/>
          </p:cNvSpPr>
          <p:nvPr>
            <p:ph type="subTitle" idx="1"/>
          </p:nvPr>
        </p:nvSpPr>
        <p:spPr/>
        <p:txBody>
          <a:bodyPr>
            <a:normAutofit/>
          </a:bodyPr>
          <a:lstStyle/>
          <a:p>
            <a:r>
              <a:rPr lang="en-US" dirty="0"/>
              <a:t>Finding the Right Fit </a:t>
            </a:r>
          </a:p>
        </p:txBody>
      </p:sp>
    </p:spTree>
    <p:extLst>
      <p:ext uri="{BB962C8B-B14F-4D97-AF65-F5344CB8AC3E}">
        <p14:creationId xmlns:p14="http://schemas.microsoft.com/office/powerpoint/2010/main" val="361287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4F33-84A4-AD76-583D-CE69DED8FDC3}"/>
              </a:ext>
            </a:extLst>
          </p:cNvPr>
          <p:cNvSpPr>
            <a:spLocks noGrp="1"/>
          </p:cNvSpPr>
          <p:nvPr>
            <p:ph type="title"/>
          </p:nvPr>
        </p:nvSpPr>
        <p:spPr/>
        <p:txBody>
          <a:bodyPr/>
          <a:lstStyle/>
          <a:p>
            <a:r>
              <a:rPr lang="en-US" dirty="0">
                <a:latin typeface="Arial"/>
                <a:cs typeface="Arial"/>
              </a:rPr>
              <a:t>When to use the Toolbox - </a:t>
            </a:r>
            <a:br>
              <a:rPr lang="en-US" dirty="0">
                <a:latin typeface="Arial"/>
                <a:cs typeface="Arial"/>
              </a:rPr>
            </a:br>
            <a:r>
              <a:rPr lang="en-US" dirty="0">
                <a:latin typeface="Arial"/>
                <a:cs typeface="Arial"/>
              </a:rPr>
              <a:t>Administrative License Suspension</a:t>
            </a:r>
          </a:p>
        </p:txBody>
      </p:sp>
      <p:sp>
        <p:nvSpPr>
          <p:cNvPr id="3" name="Content Placeholder 2">
            <a:extLst>
              <a:ext uri="{FF2B5EF4-FFF2-40B4-BE49-F238E27FC236}">
                <a16:creationId xmlns:a16="http://schemas.microsoft.com/office/drawing/2014/main" id="{62801026-0757-D047-E224-C64668707761}"/>
              </a:ext>
            </a:extLst>
          </p:cNvPr>
          <p:cNvSpPr>
            <a:spLocks noGrp="1"/>
          </p:cNvSpPr>
          <p:nvPr>
            <p:ph idx="1"/>
          </p:nvPr>
        </p:nvSpPr>
        <p:spPr/>
        <p:txBody>
          <a:bodyPr vert="horz" lIns="91440" tIns="45720" rIns="91440" bIns="45720" rtlCol="0" anchor="t">
            <a:noAutofit/>
          </a:bodyPr>
          <a:lstStyle/>
          <a:p>
            <a:r>
              <a:rPr lang="en-US" dirty="0"/>
              <a:t>Prior to initiating license suspension process, analysts should evaluate the case thoroughly.</a:t>
            </a:r>
            <a:endParaRPr lang="en-US">
              <a:ea typeface="Calibri"/>
              <a:cs typeface="Calibri"/>
            </a:endParaRPr>
          </a:p>
          <a:p>
            <a:pPr lvl="1"/>
            <a:r>
              <a:rPr lang="en-US" sz="3200" dirty="0">
                <a:latin typeface="Calibri"/>
                <a:ea typeface="Calibri"/>
                <a:cs typeface="Arial"/>
              </a:rPr>
              <a:t>Review employment history, incarceration status, </a:t>
            </a:r>
            <a:r>
              <a:rPr lang="en-US" sz="3200" strike="sngStrike" dirty="0">
                <a:latin typeface="Calibri"/>
                <a:ea typeface="Calibri"/>
                <a:cs typeface="Arial"/>
              </a:rPr>
              <a:t>in</a:t>
            </a:r>
            <a:r>
              <a:rPr lang="en-US" sz="3200" dirty="0">
                <a:latin typeface="Calibri"/>
                <a:ea typeface="Calibri"/>
                <a:cs typeface="Arial"/>
              </a:rPr>
              <a:t>ability to pay and disability status.</a:t>
            </a:r>
          </a:p>
          <a:p>
            <a:pPr lvl="1"/>
            <a:r>
              <a:rPr lang="en-US" sz="3200" dirty="0">
                <a:latin typeface="Calibri"/>
                <a:ea typeface="Calibri"/>
                <a:cs typeface="Arial"/>
              </a:rPr>
              <a:t>Attempt contact with the NCP (phone, mail, email, collateral, etc.)</a:t>
            </a:r>
          </a:p>
          <a:p>
            <a:pPr lvl="1"/>
            <a:r>
              <a:rPr lang="en-US" sz="3200" dirty="0">
                <a:latin typeface="Calibri"/>
                <a:ea typeface="Calibri"/>
                <a:cs typeface="Arial"/>
              </a:rPr>
              <a:t>If contact is made, determine the NCP’s ability to pay.</a:t>
            </a:r>
          </a:p>
          <a:p>
            <a:pPr lvl="1"/>
            <a:r>
              <a:rPr lang="en-US" sz="3200" dirty="0">
                <a:latin typeface="Calibri"/>
                <a:ea typeface="Calibri"/>
                <a:cs typeface="Arial"/>
              </a:rPr>
              <a:t>If no contact can be made, schedule appointment with NCP.</a:t>
            </a:r>
          </a:p>
          <a:p>
            <a:pPr lvl="1"/>
            <a:r>
              <a:rPr lang="en-US" sz="3200" dirty="0">
                <a:latin typeface="Calibri"/>
                <a:ea typeface="Calibri"/>
                <a:cs typeface="Arial"/>
              </a:rPr>
              <a:t>If appointment is missed, send 440A.</a:t>
            </a:r>
            <a:endParaRPr lang="en-US" sz="3200" strike="sngStrike" dirty="0">
              <a:latin typeface="Calibri"/>
              <a:ea typeface="Calibri"/>
              <a:cs typeface="Arial"/>
            </a:endParaRPr>
          </a:p>
        </p:txBody>
      </p:sp>
    </p:spTree>
    <p:extLst>
      <p:ext uri="{BB962C8B-B14F-4D97-AF65-F5344CB8AC3E}">
        <p14:creationId xmlns:p14="http://schemas.microsoft.com/office/powerpoint/2010/main" val="3512583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C0085-EB56-B735-8DBD-1ECC17F1FA38}"/>
              </a:ext>
            </a:extLst>
          </p:cNvPr>
          <p:cNvSpPr>
            <a:spLocks noGrp="1"/>
          </p:cNvSpPr>
          <p:nvPr>
            <p:ph type="title"/>
          </p:nvPr>
        </p:nvSpPr>
        <p:spPr/>
        <p:txBody>
          <a:bodyPr/>
          <a:lstStyle/>
          <a:p>
            <a:r>
              <a:rPr lang="en-US" dirty="0">
                <a:latin typeface="Arial"/>
                <a:cs typeface="Arial"/>
              </a:rPr>
              <a:t>Administrative License Suspension</a:t>
            </a:r>
            <a:br>
              <a:rPr lang="en-US" dirty="0">
                <a:latin typeface="Arial"/>
                <a:cs typeface="Arial"/>
              </a:rPr>
            </a:br>
            <a:r>
              <a:rPr lang="en-US" dirty="0">
                <a:latin typeface="Arial"/>
                <a:cs typeface="Arial"/>
              </a:rPr>
              <a:t>     The Process</a:t>
            </a:r>
          </a:p>
        </p:txBody>
      </p:sp>
      <p:sp>
        <p:nvSpPr>
          <p:cNvPr id="3" name="Content Placeholder 2">
            <a:extLst>
              <a:ext uri="{FF2B5EF4-FFF2-40B4-BE49-F238E27FC236}">
                <a16:creationId xmlns:a16="http://schemas.microsoft.com/office/drawing/2014/main" id="{F21C6D69-951F-8FB5-2980-D369DCACB631}"/>
              </a:ext>
            </a:extLst>
          </p:cNvPr>
          <p:cNvSpPr>
            <a:spLocks noGrp="1"/>
          </p:cNvSpPr>
          <p:nvPr>
            <p:ph idx="1"/>
          </p:nvPr>
        </p:nvSpPr>
        <p:spPr/>
        <p:txBody>
          <a:bodyPr vert="horz" lIns="91440" tIns="45720" rIns="91440" bIns="45720" rtlCol="0" anchor="t">
            <a:normAutofit/>
          </a:bodyPr>
          <a:lstStyle/>
          <a:p>
            <a:r>
              <a:rPr lang="en-US" dirty="0"/>
              <a:t>Once ability to pay is determined or 14 days from the 440A has passed, send a 440 certified mail, return receipt requested.</a:t>
            </a:r>
            <a:endParaRPr lang="en-US">
              <a:ea typeface="Calibri"/>
              <a:cs typeface="Calibri"/>
            </a:endParaRPr>
          </a:p>
          <a:p>
            <a:pPr lvl="1"/>
            <a:r>
              <a:rPr lang="en-US" sz="3200" dirty="0">
                <a:latin typeface="Calibri"/>
                <a:ea typeface="Calibri"/>
                <a:cs typeface="Arial"/>
              </a:rPr>
              <a:t>When postal service shows accepted, refused or unclaimed, wait 20 days from the date of USPS service to suspend the license.</a:t>
            </a:r>
          </a:p>
          <a:p>
            <a:pPr lvl="1"/>
            <a:r>
              <a:rPr lang="en-US" sz="3200" dirty="0">
                <a:latin typeface="Calibri"/>
                <a:ea typeface="Calibri"/>
                <a:cs typeface="Arial"/>
              </a:rPr>
              <a:t>Input information into LISU/ALSD entry and have supervisor/manager review for final determination.</a:t>
            </a:r>
          </a:p>
          <a:p>
            <a:pPr marL="0" lvl="1" indent="0">
              <a:buNone/>
            </a:pPr>
            <a:endParaRPr lang="en-US" dirty="0">
              <a:latin typeface="Calibri"/>
              <a:ea typeface="Calibri"/>
            </a:endParaRPr>
          </a:p>
          <a:p>
            <a:pPr lvl="1"/>
            <a:endParaRPr lang="en-US" dirty="0"/>
          </a:p>
        </p:txBody>
      </p:sp>
    </p:spTree>
    <p:extLst>
      <p:ext uri="{BB962C8B-B14F-4D97-AF65-F5344CB8AC3E}">
        <p14:creationId xmlns:p14="http://schemas.microsoft.com/office/powerpoint/2010/main" val="2091479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E00D-643D-0E5D-E339-D0C4F70F6248}"/>
              </a:ext>
            </a:extLst>
          </p:cNvPr>
          <p:cNvSpPr>
            <a:spLocks noGrp="1"/>
          </p:cNvSpPr>
          <p:nvPr>
            <p:ph type="title"/>
          </p:nvPr>
        </p:nvSpPr>
        <p:spPr/>
        <p:txBody>
          <a:bodyPr/>
          <a:lstStyle/>
          <a:p>
            <a:r>
              <a:rPr lang="en-US" dirty="0">
                <a:latin typeface="Arial"/>
                <a:cs typeface="Arial"/>
              </a:rPr>
              <a:t>Administrative License Suspension</a:t>
            </a:r>
            <a:br>
              <a:rPr lang="en-US" dirty="0">
                <a:latin typeface="Arial"/>
                <a:cs typeface="Arial"/>
              </a:rPr>
            </a:br>
            <a:r>
              <a:rPr lang="en-US" sz="3800" dirty="0">
                <a:latin typeface="Arial"/>
                <a:cs typeface="Arial"/>
              </a:rPr>
              <a:t>     The Process</a:t>
            </a:r>
            <a:endParaRPr lang="en-US" dirty="0">
              <a:latin typeface="Arial"/>
              <a:cs typeface="Arial"/>
            </a:endParaRPr>
          </a:p>
        </p:txBody>
      </p:sp>
      <p:sp>
        <p:nvSpPr>
          <p:cNvPr id="3" name="Content Placeholder 2">
            <a:extLst>
              <a:ext uri="{FF2B5EF4-FFF2-40B4-BE49-F238E27FC236}">
                <a16:creationId xmlns:a16="http://schemas.microsoft.com/office/drawing/2014/main" id="{80FF5329-E484-5C42-281B-79025FF16A7A}"/>
              </a:ext>
            </a:extLst>
          </p:cNvPr>
          <p:cNvSpPr>
            <a:spLocks noGrp="1"/>
          </p:cNvSpPr>
          <p:nvPr>
            <p:ph idx="1"/>
          </p:nvPr>
        </p:nvSpPr>
        <p:spPr/>
        <p:txBody>
          <a:bodyPr/>
          <a:lstStyle/>
          <a:p>
            <a:r>
              <a:rPr lang="en-US" dirty="0"/>
              <a:t>If the NCP contacts the Department after receiving the CSE 440, the analyst should work with the NCP to reach a reasonable agreement to pay arrears and current support.</a:t>
            </a:r>
          </a:p>
          <a:p>
            <a:r>
              <a:rPr lang="en-US" dirty="0"/>
              <a:t>Complete a CSE 442 with the NCP. The license shall not be suspended as long as the NCP is in substantial compliance with the agreement.</a:t>
            </a:r>
          </a:p>
        </p:txBody>
      </p:sp>
    </p:spTree>
    <p:extLst>
      <p:ext uri="{BB962C8B-B14F-4D97-AF65-F5344CB8AC3E}">
        <p14:creationId xmlns:p14="http://schemas.microsoft.com/office/powerpoint/2010/main" val="171936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E3FD-16C1-DF9B-E846-64E65AAB64ED}"/>
              </a:ext>
            </a:extLst>
          </p:cNvPr>
          <p:cNvSpPr>
            <a:spLocks noGrp="1"/>
          </p:cNvSpPr>
          <p:nvPr>
            <p:ph type="title"/>
          </p:nvPr>
        </p:nvSpPr>
        <p:spPr/>
        <p:txBody>
          <a:bodyPr/>
          <a:lstStyle/>
          <a:p>
            <a:r>
              <a:rPr lang="en-US" dirty="0">
                <a:latin typeface="Arial"/>
                <a:cs typeface="Arial"/>
              </a:rPr>
              <a:t>Administrative License Suspension</a:t>
            </a:r>
            <a:br>
              <a:rPr lang="en-US" dirty="0">
                <a:latin typeface="Arial"/>
                <a:cs typeface="Arial"/>
              </a:rPr>
            </a:br>
            <a:r>
              <a:rPr lang="en-US" dirty="0">
                <a:latin typeface="Arial"/>
                <a:cs typeface="Arial"/>
              </a:rPr>
              <a:t>     The Process</a:t>
            </a:r>
          </a:p>
        </p:txBody>
      </p:sp>
      <p:sp>
        <p:nvSpPr>
          <p:cNvPr id="3" name="Content Placeholder 2">
            <a:extLst>
              <a:ext uri="{FF2B5EF4-FFF2-40B4-BE49-F238E27FC236}">
                <a16:creationId xmlns:a16="http://schemas.microsoft.com/office/drawing/2014/main" id="{509201FF-8442-BCDB-79D7-B3D1C58D4F18}"/>
              </a:ext>
            </a:extLst>
          </p:cNvPr>
          <p:cNvSpPr>
            <a:spLocks noGrp="1"/>
          </p:cNvSpPr>
          <p:nvPr>
            <p:ph idx="1"/>
          </p:nvPr>
        </p:nvSpPr>
        <p:spPr/>
        <p:txBody>
          <a:bodyPr>
            <a:normAutofit lnSpcReduction="10000"/>
          </a:bodyPr>
          <a:lstStyle/>
          <a:p>
            <a:r>
              <a:rPr lang="en-US" dirty="0"/>
              <a:t>Subsequent compliance:</a:t>
            </a:r>
          </a:p>
          <a:p>
            <a:pPr lvl="1"/>
            <a:r>
              <a:rPr lang="en-US" sz="2400" dirty="0"/>
              <a:t>Be up to date with current child support payments</a:t>
            </a:r>
          </a:p>
          <a:p>
            <a:pPr lvl="1"/>
            <a:r>
              <a:rPr lang="en-US" sz="2400" dirty="0"/>
              <a:t>Have paid all past due support or be making periodic payments in accordance with either a court order or a written agreement made with the CSE or DA staff responsible for administrative enforcement.</a:t>
            </a:r>
          </a:p>
          <a:p>
            <a:pPr lvl="1"/>
            <a:r>
              <a:rPr lang="en-US" sz="2400" dirty="0"/>
              <a:t>Have provided health insurance, if required to do so.</a:t>
            </a:r>
          </a:p>
          <a:p>
            <a:r>
              <a:rPr lang="en-US" dirty="0"/>
              <a:t>Complete a CSE 448 SUB</a:t>
            </a:r>
          </a:p>
          <a:p>
            <a:pPr lvl="1"/>
            <a:r>
              <a:rPr lang="en-US" sz="2400" dirty="0"/>
              <a:t>To fulfill requirement of subsequent compliance, the agreement must be fulfilled for six months.</a:t>
            </a:r>
          </a:p>
          <a:p>
            <a:pPr lvl="1"/>
            <a:r>
              <a:rPr lang="en-US" sz="2400" dirty="0"/>
              <a:t>Once obligor is in subsequent compliance and request reissuance of license, issue form CSE 443.</a:t>
            </a:r>
          </a:p>
          <a:p>
            <a:pPr lvl="1"/>
            <a:endParaRPr lang="en-US" dirty="0"/>
          </a:p>
        </p:txBody>
      </p:sp>
    </p:spTree>
    <p:extLst>
      <p:ext uri="{BB962C8B-B14F-4D97-AF65-F5344CB8AC3E}">
        <p14:creationId xmlns:p14="http://schemas.microsoft.com/office/powerpoint/2010/main" val="503106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18630-0F5B-98B2-C240-4B0641285EFD}"/>
              </a:ext>
            </a:extLst>
          </p:cNvPr>
          <p:cNvSpPr>
            <a:spLocks noGrp="1"/>
          </p:cNvSpPr>
          <p:nvPr>
            <p:ph type="title"/>
          </p:nvPr>
        </p:nvSpPr>
        <p:spPr/>
        <p:txBody>
          <a:bodyPr/>
          <a:lstStyle/>
          <a:p>
            <a:r>
              <a:rPr lang="en-US" dirty="0"/>
              <a:t>Administrative License Suspension	</a:t>
            </a:r>
          </a:p>
        </p:txBody>
      </p:sp>
      <p:sp>
        <p:nvSpPr>
          <p:cNvPr id="3" name="Content Placeholder 2">
            <a:extLst>
              <a:ext uri="{FF2B5EF4-FFF2-40B4-BE49-F238E27FC236}">
                <a16:creationId xmlns:a16="http://schemas.microsoft.com/office/drawing/2014/main" id="{7BF24AB8-AA09-844E-1062-FC71472DDCEA}"/>
              </a:ext>
            </a:extLst>
          </p:cNvPr>
          <p:cNvSpPr>
            <a:spLocks noGrp="1"/>
          </p:cNvSpPr>
          <p:nvPr>
            <p:ph idx="1"/>
          </p:nvPr>
        </p:nvSpPr>
        <p:spPr>
          <a:xfrm>
            <a:off x="619125" y="1428969"/>
            <a:ext cx="10963275" cy="4973396"/>
          </a:xfrm>
        </p:spPr>
        <p:txBody>
          <a:bodyPr>
            <a:noAutofit/>
          </a:bodyPr>
          <a:lstStyle/>
          <a:p>
            <a:r>
              <a:rPr lang="en-US" dirty="0"/>
              <a:t>Partial compliance:</a:t>
            </a:r>
          </a:p>
          <a:p>
            <a:pPr lvl="1"/>
            <a:r>
              <a:rPr lang="en-US" sz="3200" dirty="0"/>
              <a:t>Ability to comply with the order of support</a:t>
            </a:r>
          </a:p>
          <a:p>
            <a:pPr lvl="1"/>
            <a:r>
              <a:rPr lang="en-US" sz="3200" dirty="0"/>
              <a:t>Entering into a written agreement with the Department</a:t>
            </a:r>
          </a:p>
          <a:p>
            <a:r>
              <a:rPr lang="en-US" dirty="0"/>
              <a:t>Complete a CSE 448 PAR</a:t>
            </a:r>
          </a:p>
          <a:p>
            <a:pPr lvl="1"/>
            <a:r>
              <a:rPr lang="en-US" sz="3200" dirty="0"/>
              <a:t>Written agreement must include amount specified for payment towards arrears in addition to court ordered obligation and administrative fee.</a:t>
            </a:r>
          </a:p>
          <a:p>
            <a:r>
              <a:rPr lang="en-US" dirty="0"/>
              <a:t>CSE 449 PAR releases the license</a:t>
            </a:r>
          </a:p>
          <a:p>
            <a:r>
              <a:rPr lang="en-US" dirty="0"/>
              <a:t>If NCP fails to comply with agreement resuspend license via LISU.</a:t>
            </a:r>
          </a:p>
          <a:p>
            <a:endParaRPr lang="en-US" dirty="0"/>
          </a:p>
        </p:txBody>
      </p:sp>
    </p:spTree>
    <p:extLst>
      <p:ext uri="{BB962C8B-B14F-4D97-AF65-F5344CB8AC3E}">
        <p14:creationId xmlns:p14="http://schemas.microsoft.com/office/powerpoint/2010/main" val="406600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C1A7-26E3-87EF-286C-E22F5DC11AD8}"/>
              </a:ext>
            </a:extLst>
          </p:cNvPr>
          <p:cNvSpPr>
            <a:spLocks noGrp="1"/>
          </p:cNvSpPr>
          <p:nvPr>
            <p:ph type="title"/>
          </p:nvPr>
        </p:nvSpPr>
        <p:spPr/>
        <p:txBody>
          <a:bodyPr>
            <a:normAutofit fontScale="90000"/>
          </a:bodyPr>
          <a:lstStyle/>
          <a:p>
            <a:r>
              <a:rPr lang="en-US" dirty="0">
                <a:latin typeface="Arial"/>
                <a:cs typeface="Arial"/>
              </a:rPr>
              <a:t>Administrative License Suspension</a:t>
            </a:r>
            <a:br>
              <a:rPr lang="en-US" dirty="0"/>
            </a:br>
            <a:r>
              <a:rPr lang="en-US" dirty="0">
                <a:latin typeface="Arial"/>
                <a:cs typeface="Arial"/>
              </a:rPr>
              <a:t>	</a:t>
            </a:r>
            <a:r>
              <a:rPr lang="en-US" sz="3600" dirty="0">
                <a:latin typeface="Arial"/>
                <a:cs typeface="Arial"/>
              </a:rPr>
              <a:t>What to do – Administrative Hearing requested</a:t>
            </a:r>
            <a:r>
              <a:rPr lang="en-US" dirty="0">
                <a:latin typeface="Arial"/>
                <a:cs typeface="Arial"/>
              </a:rPr>
              <a:t>	</a:t>
            </a:r>
          </a:p>
        </p:txBody>
      </p:sp>
      <p:sp>
        <p:nvSpPr>
          <p:cNvPr id="3" name="Content Placeholder 2">
            <a:extLst>
              <a:ext uri="{FF2B5EF4-FFF2-40B4-BE49-F238E27FC236}">
                <a16:creationId xmlns:a16="http://schemas.microsoft.com/office/drawing/2014/main" id="{9083A161-6884-BFE9-F985-BAF129367763}"/>
              </a:ext>
            </a:extLst>
          </p:cNvPr>
          <p:cNvSpPr>
            <a:spLocks noGrp="1"/>
          </p:cNvSpPr>
          <p:nvPr>
            <p:ph idx="1"/>
          </p:nvPr>
        </p:nvSpPr>
        <p:spPr/>
        <p:txBody>
          <a:bodyPr/>
          <a:lstStyle/>
          <a:p>
            <a:r>
              <a:rPr lang="en-US" dirty="0"/>
              <a:t>The NCP has 20 days from the receipt of the CSE 440 to request an administrative hearing.</a:t>
            </a:r>
          </a:p>
          <a:p>
            <a:r>
              <a:rPr lang="en-US" dirty="0"/>
              <a:t>Even if a request for administrative hearing is not received timely but prior to the actions being taken to suspend a license an administrative hearing should be requested.</a:t>
            </a:r>
          </a:p>
          <a:p>
            <a:r>
              <a:rPr lang="en-US" dirty="0"/>
              <a:t>Administrative Hearings related to license suspension are conducted by the Division of Administrative Law (DAL).</a:t>
            </a:r>
          </a:p>
        </p:txBody>
      </p:sp>
    </p:spTree>
    <p:extLst>
      <p:ext uri="{BB962C8B-B14F-4D97-AF65-F5344CB8AC3E}">
        <p14:creationId xmlns:p14="http://schemas.microsoft.com/office/powerpoint/2010/main" val="3672942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8F7D8-5696-0E08-BD6C-6AB2DAAFE252}"/>
              </a:ext>
            </a:extLst>
          </p:cNvPr>
          <p:cNvSpPr>
            <a:spLocks noGrp="1"/>
          </p:cNvSpPr>
          <p:nvPr>
            <p:ph type="title"/>
          </p:nvPr>
        </p:nvSpPr>
        <p:spPr>
          <a:xfrm>
            <a:off x="619125" y="198112"/>
            <a:ext cx="10963275" cy="1221179"/>
          </a:xfrm>
        </p:spPr>
        <p:txBody>
          <a:bodyPr/>
          <a:lstStyle/>
          <a:p>
            <a:r>
              <a:rPr lang="en-US" dirty="0">
                <a:latin typeface="Arial"/>
                <a:cs typeface="Arial"/>
              </a:rPr>
              <a:t>What's in the Toolbox: Passport Denial</a:t>
            </a:r>
          </a:p>
        </p:txBody>
      </p:sp>
      <p:sp>
        <p:nvSpPr>
          <p:cNvPr id="4" name="Rectangle 1">
            <a:extLst>
              <a:ext uri="{FF2B5EF4-FFF2-40B4-BE49-F238E27FC236}">
                <a16:creationId xmlns:a16="http://schemas.microsoft.com/office/drawing/2014/main" id="{8D7A67D9-B5C3-FDBA-3240-B98072060857}"/>
              </a:ext>
            </a:extLst>
          </p:cNvPr>
          <p:cNvSpPr>
            <a:spLocks noGrp="1" noChangeArrowheads="1"/>
          </p:cNvSpPr>
          <p:nvPr>
            <p:ph idx="1"/>
          </p:nvPr>
        </p:nvSpPr>
        <p:spPr bwMode="auto">
          <a:xfrm>
            <a:off x="619125" y="1325665"/>
            <a:ext cx="11065887"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eaLnBrk="0" fontAlgn="base" hangingPunct="0">
              <a:lnSpc>
                <a:spcPct val="100000"/>
              </a:lnSpc>
              <a:spcBef>
                <a:spcPct val="0"/>
              </a:spcBef>
              <a:spcAft>
                <a:spcPct val="0"/>
              </a:spcAft>
              <a:buClrTx/>
              <a:buFont typeface="Wingdings"/>
              <a:buChar char="§"/>
            </a:pPr>
            <a:r>
              <a:rPr kumimoji="0" lang="en-US" altLang="en-US" b="0" i="0" u="none" strike="noStrike" cap="none" normalizeH="0" baseline="0" dirty="0">
                <a:ln>
                  <a:noFill/>
                </a:ln>
                <a:solidFill>
                  <a:schemeClr val="bg1">
                    <a:lumMod val="49000"/>
                  </a:schemeClr>
                </a:solidFill>
                <a:effectLst/>
              </a:rPr>
              <a:t>Federal law allows passport action when an NCP owes </a:t>
            </a:r>
            <a:endParaRPr lang="en-US" altLang="en-US">
              <a:solidFill>
                <a:schemeClr val="bg1">
                  <a:lumMod val="49000"/>
                </a:schemeClr>
              </a:solidFill>
              <a:ea typeface="Calibri" panose="020F0502020204030204"/>
              <a:cs typeface="Calibri" panose="020F0502020204030204"/>
            </a:endParaRPr>
          </a:p>
          <a:p>
            <a:pPr marL="0" indent="0">
              <a:lnSpc>
                <a:spcPct val="100000"/>
              </a:lnSpc>
              <a:spcBef>
                <a:spcPct val="0"/>
              </a:spcBef>
              <a:spcAft>
                <a:spcPct val="0"/>
              </a:spcAft>
              <a:buClrTx/>
              <a:buNone/>
            </a:pPr>
            <a:r>
              <a:rPr lang="en-US" altLang="en-US" b="1" dirty="0">
                <a:solidFill>
                  <a:schemeClr val="bg1">
                    <a:lumMod val="49000"/>
                  </a:schemeClr>
                </a:solidFill>
              </a:rPr>
              <a:t>     </a:t>
            </a:r>
            <a:r>
              <a:rPr kumimoji="0" lang="en-US" altLang="en-US" b="1" i="0" u="none" strike="noStrike" cap="none" normalizeH="0" baseline="0" dirty="0">
                <a:ln>
                  <a:noFill/>
                </a:ln>
                <a:solidFill>
                  <a:schemeClr val="bg1">
                    <a:lumMod val="49000"/>
                  </a:schemeClr>
                </a:solidFill>
                <a:effectLst/>
              </a:rPr>
              <a:t>more than $2,500</a:t>
            </a:r>
            <a:r>
              <a:rPr lang="en-US" altLang="en-US" dirty="0">
                <a:solidFill>
                  <a:schemeClr val="bg1">
                    <a:lumMod val="49000"/>
                  </a:schemeClr>
                </a:solidFill>
              </a:rPr>
              <a:t> </a:t>
            </a:r>
            <a:r>
              <a:rPr kumimoji="0" lang="en-US" altLang="en-US" b="0" i="0" u="none" strike="noStrike" cap="none" normalizeH="0" baseline="0" dirty="0">
                <a:ln>
                  <a:noFill/>
                </a:ln>
                <a:solidFill>
                  <a:schemeClr val="bg1">
                    <a:lumMod val="49000"/>
                  </a:schemeClr>
                </a:solidFill>
                <a:effectLst/>
              </a:rPr>
              <a:t>in past-due child support.</a:t>
            </a:r>
            <a:endParaRPr lang="en-US" altLang="en-US" b="0" i="0" u="none" strike="noStrike" cap="none" normalizeH="0" baseline="0" dirty="0">
              <a:ln>
                <a:noFill/>
              </a:ln>
              <a:solidFill>
                <a:schemeClr val="bg1">
                  <a:lumMod val="49000"/>
                </a:schemeClr>
              </a:solidFill>
              <a:effectLst/>
              <a:ea typeface="Calibri"/>
              <a:cs typeface="Calibri"/>
            </a:endParaRPr>
          </a:p>
          <a:p>
            <a:pPr marL="457200" marR="0" lvl="0" indent="-457200" algn="l" defTabSz="914400" rtl="0" eaLnBrk="0" fontAlgn="base" latinLnBrk="0" hangingPunct="0">
              <a:lnSpc>
                <a:spcPct val="100000"/>
              </a:lnSpc>
              <a:spcBef>
                <a:spcPct val="0"/>
              </a:spcBef>
              <a:spcAft>
                <a:spcPct val="0"/>
              </a:spcAft>
              <a:buClrTx/>
              <a:buSzTx/>
              <a:buFont typeface="Wingdings"/>
              <a:buChar char="§"/>
              <a:tabLst/>
            </a:pPr>
            <a:r>
              <a:rPr kumimoji="0" lang="en-US" altLang="en-US" b="0" i="0" u="none" strike="noStrike" cap="none" normalizeH="0" baseline="0" dirty="0">
                <a:ln>
                  <a:noFill/>
                </a:ln>
                <a:solidFill>
                  <a:schemeClr val="bg1">
                    <a:lumMod val="49000"/>
                  </a:schemeClr>
                </a:solidFill>
                <a:effectLst/>
              </a:rPr>
              <a:t>Louisiana uses the same </a:t>
            </a:r>
            <a:r>
              <a:rPr kumimoji="0" lang="en-US" altLang="en-US" b="1" i="0" u="none" strike="noStrike" cap="none" normalizeH="0" baseline="0" dirty="0">
                <a:ln>
                  <a:noFill/>
                </a:ln>
                <a:solidFill>
                  <a:schemeClr val="bg1">
                    <a:lumMod val="49000"/>
                  </a:schemeClr>
                </a:solidFill>
                <a:effectLst/>
              </a:rPr>
              <a:t>$2,500 arrears threshold</a:t>
            </a:r>
            <a:r>
              <a:rPr kumimoji="0" lang="en-US" altLang="en-US" b="0" i="0" u="none" strike="noStrike" cap="none" normalizeH="0" baseline="0" dirty="0">
                <a:ln>
                  <a:noFill/>
                </a:ln>
                <a:solidFill>
                  <a:schemeClr val="bg1">
                    <a:lumMod val="49000"/>
                  </a:schemeClr>
                </a:solidFill>
                <a:effectLst/>
              </a:rPr>
              <a:t>.</a:t>
            </a:r>
            <a:endParaRPr lang="en-US" altLang="en-US" b="0" i="0" u="none" strike="noStrike" cap="none" normalizeH="0" baseline="0">
              <a:ln>
                <a:noFill/>
              </a:ln>
              <a:solidFill>
                <a:schemeClr val="bg1">
                  <a:lumMod val="49000"/>
                </a:schemeClr>
              </a:solidFill>
              <a:effectLst/>
              <a:ea typeface="Calibri"/>
              <a:cs typeface="Calibri"/>
            </a:endParaRPr>
          </a:p>
          <a:p>
            <a:pPr marL="457200" marR="0" lvl="0" indent="-457200" algn="l" defTabSz="914400" rtl="0" eaLnBrk="0" fontAlgn="base" latinLnBrk="0" hangingPunct="0">
              <a:lnSpc>
                <a:spcPct val="100000"/>
              </a:lnSpc>
              <a:spcBef>
                <a:spcPct val="0"/>
              </a:spcBef>
              <a:spcAft>
                <a:spcPct val="0"/>
              </a:spcAft>
              <a:buClrTx/>
              <a:buSzTx/>
              <a:buFont typeface="Wingdings"/>
              <a:buChar char="§"/>
              <a:tabLst/>
            </a:pPr>
            <a:r>
              <a:rPr kumimoji="0" lang="en-US" altLang="en-US" b="0" i="0" u="none" strike="noStrike" cap="none" normalizeH="0" baseline="0" dirty="0">
                <a:ln>
                  <a:noFill/>
                </a:ln>
                <a:solidFill>
                  <a:schemeClr val="bg1">
                    <a:lumMod val="49000"/>
                  </a:schemeClr>
                </a:solidFill>
                <a:effectLst/>
              </a:rPr>
              <a:t>An NCP is removed when:</a:t>
            </a:r>
            <a:endParaRPr lang="en-US" altLang="en-US" b="0" i="0" u="none" strike="noStrike" cap="none" normalizeH="0" baseline="0">
              <a:ln>
                <a:noFill/>
              </a:ln>
              <a:solidFill>
                <a:schemeClr val="bg1">
                  <a:lumMod val="49000"/>
                </a:schemeClr>
              </a:solidFill>
              <a:effectLst/>
              <a:ea typeface="Calibri"/>
              <a:cs typeface="Calibri"/>
            </a:endParaRPr>
          </a:p>
          <a:p>
            <a:pPr marL="914400" lvl="1" indent="-457200">
              <a:lnSpc>
                <a:spcPct val="100000"/>
              </a:lnSpc>
              <a:spcBef>
                <a:spcPct val="0"/>
              </a:spcBef>
              <a:spcAft>
                <a:spcPct val="0"/>
              </a:spcAft>
            </a:pPr>
            <a:r>
              <a:rPr lang="en-US" altLang="en-US" sz="3200" dirty="0">
                <a:solidFill>
                  <a:schemeClr val="bg1">
                    <a:lumMod val="49000"/>
                  </a:schemeClr>
                </a:solidFill>
                <a:latin typeface="Arial"/>
                <a:ea typeface="Calibri"/>
                <a:cs typeface="Calibri"/>
              </a:rPr>
              <a:t>Arrears drop under $2500</a:t>
            </a:r>
            <a:endParaRPr lang="en-US" altLang="en-US" sz="3200">
              <a:solidFill>
                <a:schemeClr val="bg1">
                  <a:lumMod val="49000"/>
                </a:schemeClr>
              </a:solidFill>
              <a:ea typeface="Calibri"/>
              <a:cs typeface="Calibri"/>
            </a:endParaRPr>
          </a:p>
          <a:p>
            <a:pPr marL="914400" lvl="1" indent="-457200">
              <a:lnSpc>
                <a:spcPct val="100000"/>
              </a:lnSpc>
              <a:spcBef>
                <a:spcPct val="0"/>
              </a:spcBef>
              <a:spcAft>
                <a:spcPct val="0"/>
              </a:spcAft>
            </a:pPr>
            <a:r>
              <a:rPr lang="en-US" altLang="en-US" sz="3200" dirty="0">
                <a:solidFill>
                  <a:schemeClr val="bg1">
                    <a:lumMod val="49000"/>
                  </a:schemeClr>
                </a:solidFill>
                <a:latin typeface="Arial"/>
                <a:ea typeface="Calibri"/>
                <a:cs typeface="Calibri"/>
              </a:rPr>
              <a:t>The case is deleted or excluded, or</a:t>
            </a:r>
            <a:endParaRPr lang="en-US" altLang="en-US" sz="3200">
              <a:solidFill>
                <a:schemeClr val="bg1">
                  <a:lumMod val="49000"/>
                </a:schemeClr>
              </a:solidFill>
              <a:latin typeface="Arial"/>
            </a:endParaRPr>
          </a:p>
          <a:p>
            <a:pPr marL="914400" lvl="1" indent="-457200">
              <a:lnSpc>
                <a:spcPct val="100000"/>
              </a:lnSpc>
              <a:spcBef>
                <a:spcPct val="0"/>
              </a:spcBef>
              <a:spcAft>
                <a:spcPct val="0"/>
              </a:spcAft>
            </a:pPr>
            <a:r>
              <a:rPr lang="en-US" altLang="en-US" sz="3200" dirty="0">
                <a:solidFill>
                  <a:schemeClr val="bg1">
                    <a:lumMod val="49000"/>
                  </a:schemeClr>
                </a:solidFill>
                <a:latin typeface="Arial"/>
                <a:ea typeface="Calibri"/>
                <a:cs typeface="Calibri"/>
              </a:rPr>
              <a:t>The district office may request removal when the case </a:t>
            </a:r>
          </a:p>
          <a:p>
            <a:pPr marL="457200" lvl="1" indent="0">
              <a:lnSpc>
                <a:spcPct val="100000"/>
              </a:lnSpc>
              <a:spcBef>
                <a:spcPct val="0"/>
              </a:spcBef>
              <a:spcAft>
                <a:spcPct val="0"/>
              </a:spcAft>
              <a:buNone/>
            </a:pPr>
            <a:r>
              <a:rPr lang="en-US" altLang="en-US" sz="3200" dirty="0">
                <a:solidFill>
                  <a:schemeClr val="bg1">
                    <a:lumMod val="49000"/>
                  </a:schemeClr>
                </a:solidFill>
                <a:latin typeface="Arial"/>
                <a:ea typeface="Calibri"/>
                <a:cs typeface="Calibri"/>
              </a:rPr>
              <a:t>    meets one of the criteria under Policy K-570 after an          NCP makes a request for removal.</a:t>
            </a:r>
            <a:endParaRPr lang="en-US" sz="3200" dirty="0">
              <a:solidFill>
                <a:schemeClr val="bg1">
                  <a:lumMod val="49000"/>
                </a:schemeClr>
              </a:solidFill>
              <a:ea typeface="Calibri"/>
            </a:endParaRPr>
          </a:p>
          <a:p>
            <a:pPr marL="0" indent="0" eaLnBrk="0" fontAlgn="base" hangingPunct="0">
              <a:lnSpc>
                <a:spcPct val="100000"/>
              </a:lnSpc>
              <a:spcBef>
                <a:spcPct val="0"/>
              </a:spcBef>
              <a:spcAft>
                <a:spcPct val="0"/>
              </a:spcAft>
              <a:buClrTx/>
              <a:buFontTx/>
              <a:buNone/>
            </a:pPr>
            <a:endParaRPr lang="en-US" altLang="en-US" sz="1800" b="0" i="0" u="none" strike="noStrike" cap="none" normalizeH="0" baseline="0" dirty="0">
              <a:ln>
                <a:noFill/>
              </a:ln>
              <a:solidFill>
                <a:schemeClr val="tx1"/>
              </a:solidFill>
              <a:effectLst/>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489990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8235-4F90-060B-16D5-11BB6804F6D3}"/>
              </a:ext>
            </a:extLst>
          </p:cNvPr>
          <p:cNvSpPr>
            <a:spLocks noGrp="1"/>
          </p:cNvSpPr>
          <p:nvPr>
            <p:ph type="title"/>
          </p:nvPr>
        </p:nvSpPr>
        <p:spPr/>
        <p:txBody>
          <a:bodyPr/>
          <a:lstStyle/>
          <a:p>
            <a:r>
              <a:rPr lang="en-US" dirty="0">
                <a:latin typeface="Arial"/>
                <a:cs typeface="Arial"/>
              </a:rPr>
              <a:t>What's in the Toolbox: Credit Reporting</a:t>
            </a:r>
          </a:p>
        </p:txBody>
      </p:sp>
      <p:sp>
        <p:nvSpPr>
          <p:cNvPr id="3" name="Content Placeholder 2">
            <a:extLst>
              <a:ext uri="{FF2B5EF4-FFF2-40B4-BE49-F238E27FC236}">
                <a16:creationId xmlns:a16="http://schemas.microsoft.com/office/drawing/2014/main" id="{621FFE38-1E65-B9C4-35D4-491F52BA0A05}"/>
              </a:ext>
            </a:extLst>
          </p:cNvPr>
          <p:cNvSpPr>
            <a:spLocks noGrp="1"/>
          </p:cNvSpPr>
          <p:nvPr>
            <p:ph idx="1"/>
          </p:nvPr>
        </p:nvSpPr>
        <p:spPr/>
        <p:txBody>
          <a:bodyPr vert="horz" lIns="91440" tIns="45720" rIns="91440" bIns="45720" rtlCol="0" anchor="t">
            <a:normAutofit/>
          </a:bodyPr>
          <a:lstStyle/>
          <a:p>
            <a:r>
              <a:rPr lang="en-US" sz="3600" dirty="0"/>
              <a:t>I</a:t>
            </a:r>
            <a:r>
              <a:rPr lang="en-US" dirty="0"/>
              <a:t>n IV-D cases, a balance of $1,000 or more must be owed.</a:t>
            </a:r>
            <a:endParaRPr lang="en-US">
              <a:ea typeface="Calibri"/>
              <a:cs typeface="Calibri"/>
            </a:endParaRPr>
          </a:p>
          <a:p>
            <a:r>
              <a:rPr lang="en-US" dirty="0"/>
              <a:t>Advance notice of delinquency, CSE 002, is generated to the NCP by LASES two months prior to the initial submittal.</a:t>
            </a:r>
          </a:p>
          <a:p>
            <a:r>
              <a:rPr lang="en-US" dirty="0">
                <a:ea typeface="Calibri"/>
                <a:cs typeface="Calibri"/>
              </a:rPr>
              <a:t>Submittal is done to all three major credit bureaus</a:t>
            </a:r>
          </a:p>
        </p:txBody>
      </p:sp>
    </p:spTree>
    <p:extLst>
      <p:ext uri="{BB962C8B-B14F-4D97-AF65-F5344CB8AC3E}">
        <p14:creationId xmlns:p14="http://schemas.microsoft.com/office/powerpoint/2010/main" val="3424978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751A-928C-A4BE-7B45-9414A3E36369}"/>
              </a:ext>
            </a:extLst>
          </p:cNvPr>
          <p:cNvSpPr>
            <a:spLocks noGrp="1"/>
          </p:cNvSpPr>
          <p:nvPr>
            <p:ph type="title"/>
          </p:nvPr>
        </p:nvSpPr>
        <p:spPr/>
        <p:txBody>
          <a:bodyPr/>
          <a:lstStyle/>
          <a:p>
            <a:r>
              <a:rPr lang="en-US" dirty="0"/>
              <a:t>Credit Reporting</a:t>
            </a:r>
          </a:p>
        </p:txBody>
      </p:sp>
      <p:sp>
        <p:nvSpPr>
          <p:cNvPr id="3" name="Content Placeholder 2">
            <a:extLst>
              <a:ext uri="{FF2B5EF4-FFF2-40B4-BE49-F238E27FC236}">
                <a16:creationId xmlns:a16="http://schemas.microsoft.com/office/drawing/2014/main" id="{1E197006-4CB3-A27B-92E3-ED729C66A866}"/>
              </a:ext>
            </a:extLst>
          </p:cNvPr>
          <p:cNvSpPr>
            <a:spLocks noGrp="1"/>
          </p:cNvSpPr>
          <p:nvPr>
            <p:ph idx="1"/>
          </p:nvPr>
        </p:nvSpPr>
        <p:spPr/>
        <p:txBody>
          <a:bodyPr>
            <a:normAutofit/>
          </a:bodyPr>
          <a:lstStyle/>
          <a:p>
            <a:r>
              <a:rPr lang="en-US" dirty="0"/>
              <a:t>Once a child support case has been submitted to the Consumer Reporting Agencies, updates are submitted monthly.</a:t>
            </a:r>
          </a:p>
          <a:p>
            <a:r>
              <a:rPr lang="en-US" dirty="0"/>
              <a:t>The NCP receives the notice of submittal annually.</a:t>
            </a:r>
          </a:p>
          <a:p>
            <a:r>
              <a:rPr lang="en-US" dirty="0"/>
              <a:t>Updates continue unless the suppression field on the CORD Screen is changed from "N" to "Y", the only debt on the case is closed, or the case status is changed to closed.</a:t>
            </a:r>
          </a:p>
          <a:p>
            <a:r>
              <a:rPr lang="en-US" dirty="0"/>
              <a:t> If the case status is changed to closed, LASES will send a deletion request.</a:t>
            </a:r>
          </a:p>
        </p:txBody>
      </p:sp>
    </p:spTree>
    <p:extLst>
      <p:ext uri="{BB962C8B-B14F-4D97-AF65-F5344CB8AC3E}">
        <p14:creationId xmlns:p14="http://schemas.microsoft.com/office/powerpoint/2010/main" val="1046160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4FCB-A408-DC98-C44D-1044B2CA0BA4}"/>
              </a:ext>
            </a:extLst>
          </p:cNvPr>
          <p:cNvSpPr>
            <a:spLocks noGrp="1"/>
          </p:cNvSpPr>
          <p:nvPr>
            <p:ph type="title"/>
          </p:nvPr>
        </p:nvSpPr>
        <p:spPr/>
        <p:txBody>
          <a:bodyPr/>
          <a:lstStyle/>
          <a:p>
            <a:r>
              <a:rPr lang="en-US" dirty="0"/>
              <a:t>Credit Reporting</a:t>
            </a:r>
          </a:p>
        </p:txBody>
      </p:sp>
      <p:sp>
        <p:nvSpPr>
          <p:cNvPr id="3" name="Content Placeholder 2">
            <a:extLst>
              <a:ext uri="{FF2B5EF4-FFF2-40B4-BE49-F238E27FC236}">
                <a16:creationId xmlns:a16="http://schemas.microsoft.com/office/drawing/2014/main" id="{7C943A4A-D4E8-5143-9E49-5C394E1CD5B3}"/>
              </a:ext>
            </a:extLst>
          </p:cNvPr>
          <p:cNvSpPr>
            <a:spLocks noGrp="1"/>
          </p:cNvSpPr>
          <p:nvPr>
            <p:ph idx="1"/>
          </p:nvPr>
        </p:nvSpPr>
        <p:spPr/>
        <p:txBody>
          <a:bodyPr vert="horz" lIns="91440" tIns="45720" rIns="91440" bIns="45720" rtlCol="0" anchor="t">
            <a:normAutofit/>
          </a:bodyPr>
          <a:lstStyle/>
          <a:p>
            <a:r>
              <a:rPr lang="en-US" b="1" dirty="0"/>
              <a:t>The “U-A-S-P” Rule – When to Suppress Reporting</a:t>
            </a:r>
            <a:endParaRPr lang="en-US" dirty="0">
              <a:ea typeface="Calibri"/>
              <a:cs typeface="Calibri"/>
            </a:endParaRPr>
          </a:p>
          <a:p>
            <a:r>
              <a:rPr lang="en-US" b="1" dirty="0">
                <a:ea typeface="+mn-lt"/>
                <a:cs typeface="+mn-lt"/>
              </a:rPr>
              <a:t>Suppress consumer reporting ONLY when you have:</a:t>
            </a:r>
            <a:endParaRPr lang="en-US" dirty="0"/>
          </a:p>
          <a:p>
            <a:r>
              <a:rPr lang="en-US" b="1" dirty="0">
                <a:ea typeface="+mn-lt"/>
                <a:cs typeface="+mn-lt"/>
              </a:rPr>
              <a:t>U</a:t>
            </a:r>
            <a:r>
              <a:rPr lang="en-US" dirty="0">
                <a:ea typeface="+mn-lt"/>
                <a:cs typeface="+mn-lt"/>
              </a:rPr>
              <a:t> – </a:t>
            </a:r>
            <a:r>
              <a:rPr lang="en-US" b="1" dirty="0">
                <a:ea typeface="+mn-lt"/>
                <a:cs typeface="+mn-lt"/>
              </a:rPr>
              <a:t>UIFSA Initiating</a:t>
            </a:r>
            <a:r>
              <a:rPr lang="en-US" dirty="0">
                <a:ea typeface="+mn-lt"/>
                <a:cs typeface="+mn-lt"/>
              </a:rPr>
              <a:t> case</a:t>
            </a:r>
            <a:br>
              <a:rPr lang="en-US" dirty="0">
                <a:ea typeface="+mn-lt"/>
                <a:cs typeface="+mn-lt"/>
              </a:rPr>
            </a:br>
            <a:r>
              <a:rPr lang="en-US" dirty="0">
                <a:ea typeface="+mn-lt"/>
                <a:cs typeface="+mn-lt"/>
              </a:rPr>
              <a:t> </a:t>
            </a:r>
            <a:r>
              <a:rPr lang="en-US" b="1" dirty="0">
                <a:ea typeface="+mn-lt"/>
                <a:cs typeface="+mn-lt"/>
              </a:rPr>
              <a:t>A</a:t>
            </a:r>
            <a:r>
              <a:rPr lang="en-US" dirty="0">
                <a:ea typeface="+mn-lt"/>
                <a:cs typeface="+mn-lt"/>
              </a:rPr>
              <a:t> – </a:t>
            </a:r>
            <a:r>
              <a:rPr lang="en-US" b="1" dirty="0">
                <a:ea typeface="+mn-lt"/>
                <a:cs typeface="+mn-lt"/>
              </a:rPr>
              <a:t>AEI</a:t>
            </a:r>
            <a:r>
              <a:rPr lang="en-US" dirty="0">
                <a:ea typeface="+mn-lt"/>
                <a:cs typeface="+mn-lt"/>
              </a:rPr>
              <a:t> case</a:t>
            </a:r>
            <a:br>
              <a:rPr lang="en-US" dirty="0">
                <a:ea typeface="+mn-lt"/>
                <a:cs typeface="+mn-lt"/>
              </a:rPr>
            </a:br>
            <a:r>
              <a:rPr lang="en-US" dirty="0">
                <a:ea typeface="+mn-lt"/>
                <a:cs typeface="+mn-lt"/>
              </a:rPr>
              <a:t> </a:t>
            </a:r>
            <a:r>
              <a:rPr lang="en-US" b="1" dirty="0">
                <a:ea typeface="+mn-lt"/>
                <a:cs typeface="+mn-lt"/>
              </a:rPr>
              <a:t>S</a:t>
            </a:r>
            <a:r>
              <a:rPr lang="en-US" dirty="0">
                <a:ea typeface="+mn-lt"/>
                <a:cs typeface="+mn-lt"/>
              </a:rPr>
              <a:t> – </a:t>
            </a:r>
            <a:r>
              <a:rPr lang="en-US" b="1" dirty="0">
                <a:ea typeface="+mn-lt"/>
                <a:cs typeface="+mn-lt"/>
              </a:rPr>
              <a:t>SSN incorrect</a:t>
            </a:r>
            <a:r>
              <a:rPr lang="en-US" dirty="0">
                <a:ea typeface="+mn-lt"/>
                <a:cs typeface="+mn-lt"/>
              </a:rPr>
              <a:t> for the NCP</a:t>
            </a:r>
            <a:br>
              <a:rPr lang="en-US" dirty="0">
                <a:ea typeface="+mn-lt"/>
                <a:cs typeface="+mn-lt"/>
              </a:rPr>
            </a:br>
            <a:r>
              <a:rPr lang="en-US" dirty="0">
                <a:ea typeface="+mn-lt"/>
                <a:cs typeface="+mn-lt"/>
              </a:rPr>
              <a:t> </a:t>
            </a:r>
            <a:r>
              <a:rPr lang="en-US" b="1" dirty="0">
                <a:ea typeface="+mn-lt"/>
                <a:cs typeface="+mn-lt"/>
              </a:rPr>
              <a:t>P</a:t>
            </a:r>
            <a:r>
              <a:rPr lang="en-US" dirty="0">
                <a:ea typeface="+mn-lt"/>
                <a:cs typeface="+mn-lt"/>
              </a:rPr>
              <a:t> – </a:t>
            </a:r>
            <a:r>
              <a:rPr lang="en-US" b="1" dirty="0">
                <a:ea typeface="+mn-lt"/>
                <a:cs typeface="+mn-lt"/>
              </a:rPr>
              <a:t>PA status = 7</a:t>
            </a:r>
            <a:endParaRPr lang="en-US" dirty="0"/>
          </a:p>
          <a:p>
            <a:r>
              <a:rPr lang="en-US" dirty="0">
                <a:ea typeface="+mn-lt"/>
                <a:cs typeface="+mn-lt"/>
              </a:rPr>
              <a:t>➕ And when </a:t>
            </a:r>
            <a:r>
              <a:rPr lang="en-US" b="1" dirty="0">
                <a:ea typeface="+mn-lt"/>
                <a:cs typeface="+mn-lt"/>
              </a:rPr>
              <a:t>arrears are under $1,000</a:t>
            </a:r>
            <a:endParaRPr lang="en-US" dirty="0"/>
          </a:p>
          <a:p>
            <a:endParaRPr lang="en-US" dirty="0">
              <a:ea typeface="Calibri"/>
              <a:cs typeface="Calibri"/>
            </a:endParaRPr>
          </a:p>
        </p:txBody>
      </p:sp>
    </p:spTree>
    <p:extLst>
      <p:ext uri="{BB962C8B-B14F-4D97-AF65-F5344CB8AC3E}">
        <p14:creationId xmlns:p14="http://schemas.microsoft.com/office/powerpoint/2010/main" val="1321139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BBF9-0D60-8E85-7E03-02A208C60FC1}"/>
              </a:ext>
            </a:extLst>
          </p:cNvPr>
          <p:cNvSpPr>
            <a:spLocks noGrp="1"/>
          </p:cNvSpPr>
          <p:nvPr>
            <p:ph type="title"/>
          </p:nvPr>
        </p:nvSpPr>
        <p:spPr/>
        <p:txBody>
          <a:bodyPr/>
          <a:lstStyle/>
          <a:p>
            <a:r>
              <a:rPr lang="en-US" dirty="0"/>
              <a:t>Overview of Enforcement</a:t>
            </a:r>
          </a:p>
        </p:txBody>
      </p:sp>
      <p:sp>
        <p:nvSpPr>
          <p:cNvPr id="3" name="Content Placeholder 2">
            <a:extLst>
              <a:ext uri="{FF2B5EF4-FFF2-40B4-BE49-F238E27FC236}">
                <a16:creationId xmlns:a16="http://schemas.microsoft.com/office/drawing/2014/main" id="{7B258227-BC42-2C5F-0EDD-996960334697}"/>
              </a:ext>
            </a:extLst>
          </p:cNvPr>
          <p:cNvSpPr>
            <a:spLocks noGrp="1"/>
          </p:cNvSpPr>
          <p:nvPr>
            <p:ph idx="1"/>
          </p:nvPr>
        </p:nvSpPr>
        <p:spPr>
          <a:xfrm>
            <a:off x="693016" y="1511588"/>
            <a:ext cx="10963275" cy="4232275"/>
          </a:xfrm>
        </p:spPr>
        <p:txBody>
          <a:bodyPr vert="horz" lIns="91440" tIns="45720" rIns="91440" bIns="45720" rtlCol="0" anchor="t">
            <a:normAutofit/>
          </a:bodyPr>
          <a:lstStyle/>
          <a:p>
            <a:pPr>
              <a:buNone/>
            </a:pPr>
            <a:r>
              <a:rPr lang="en-US" sz="2400" dirty="0">
                <a:solidFill>
                  <a:srgbClr val="767171"/>
                </a:solidFill>
              </a:rPr>
              <a:t>   </a:t>
            </a:r>
            <a:r>
              <a:rPr lang="en-US" dirty="0">
                <a:solidFill>
                  <a:srgbClr val="767171"/>
                </a:solidFill>
              </a:rPr>
              <a:t>Enforcement is one of CSE’s most important functions for bringing cases into </a:t>
            </a:r>
            <a:r>
              <a:rPr lang="en-US" dirty="0">
                <a:solidFill>
                  <a:schemeClr val="bg1">
                    <a:lumMod val="49000"/>
                  </a:schemeClr>
                </a:solidFill>
              </a:rPr>
              <a:t>compliance. CSE has a full </a:t>
            </a:r>
            <a:r>
              <a:rPr lang="en-US" b="1" dirty="0">
                <a:solidFill>
                  <a:schemeClr val="bg1">
                    <a:lumMod val="49000"/>
                  </a:schemeClr>
                </a:solidFill>
              </a:rPr>
              <a:t>toolbox</a:t>
            </a:r>
            <a:r>
              <a:rPr lang="en-US" dirty="0">
                <a:solidFill>
                  <a:schemeClr val="bg1">
                    <a:lumMod val="49000"/>
                  </a:schemeClr>
                </a:solidFill>
              </a:rPr>
              <a:t> of administrative and judicial tools available. No matter which is used, the goal is not just action, but the right action that results in payment.</a:t>
            </a:r>
            <a:endParaRPr lang="en-US" dirty="0">
              <a:solidFill>
                <a:schemeClr val="bg1">
                  <a:lumMod val="49000"/>
                </a:schemeClr>
              </a:solidFill>
              <a:ea typeface="Calibri"/>
              <a:cs typeface="Calibri"/>
            </a:endParaRPr>
          </a:p>
          <a:p>
            <a:pPr>
              <a:buNone/>
            </a:pPr>
            <a:endParaRPr lang="en-US" dirty="0">
              <a:solidFill>
                <a:schemeClr val="bg1">
                  <a:lumMod val="49000"/>
                </a:schemeClr>
              </a:solidFill>
              <a:ea typeface="Calibri"/>
              <a:cs typeface="Calibri"/>
            </a:endParaRPr>
          </a:p>
          <a:p>
            <a:pPr>
              <a:buNone/>
            </a:pPr>
            <a:r>
              <a:rPr lang="en-US" dirty="0">
                <a:solidFill>
                  <a:schemeClr val="bg1">
                    <a:lumMod val="49000"/>
                  </a:schemeClr>
                </a:solidFill>
              </a:rPr>
              <a:t>	</a:t>
            </a:r>
            <a:endParaRPr lang="en-US" dirty="0">
              <a:solidFill>
                <a:schemeClr val="bg1">
                  <a:lumMod val="49000"/>
                </a:schemeClr>
              </a:solidFill>
              <a:ea typeface="Calibri"/>
              <a:cs typeface="Calibri"/>
            </a:endParaRPr>
          </a:p>
        </p:txBody>
      </p:sp>
    </p:spTree>
    <p:extLst>
      <p:ext uri="{BB962C8B-B14F-4D97-AF65-F5344CB8AC3E}">
        <p14:creationId xmlns:p14="http://schemas.microsoft.com/office/powerpoint/2010/main" val="866396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Interstate Enforcement </a:t>
            </a:r>
            <a:br>
              <a:rPr lang="en-US" sz="3800" dirty="0"/>
            </a:br>
            <a:r>
              <a:rPr lang="en-US" sz="3800" dirty="0"/>
              <a:t>UIFSA (Uniform Interstate Family Support Act)</a:t>
            </a:r>
          </a:p>
        </p:txBody>
      </p:sp>
      <p:sp>
        <p:nvSpPr>
          <p:cNvPr id="3" name="Content Placeholder 2"/>
          <p:cNvSpPr>
            <a:spLocks noGrp="1"/>
          </p:cNvSpPr>
          <p:nvPr>
            <p:ph idx="1"/>
          </p:nvPr>
        </p:nvSpPr>
        <p:spPr/>
        <p:txBody>
          <a:bodyPr/>
          <a:lstStyle/>
          <a:p>
            <a:r>
              <a:rPr lang="en-US" dirty="0"/>
              <a:t>UIFSA Includes a provision for direct income withholding.</a:t>
            </a:r>
          </a:p>
          <a:p>
            <a:r>
              <a:rPr lang="en-US" dirty="0"/>
              <a:t>Should be used if all other administrative enforcement methods are attempted and the non-custodial parent resides in another state.</a:t>
            </a:r>
          </a:p>
          <a:p>
            <a:r>
              <a:rPr lang="en-US" dirty="0"/>
              <a:t>Request registration and enforcement of a Louisiana court order. (Transmittal #1)</a:t>
            </a:r>
          </a:p>
          <a:p>
            <a:r>
              <a:rPr lang="en-US" dirty="0"/>
              <a:t>Can also request several limited services actions, such as:</a:t>
            </a:r>
          </a:p>
          <a:p>
            <a:pPr marL="0" indent="0">
              <a:buNone/>
            </a:pPr>
            <a:r>
              <a:rPr lang="en-US" dirty="0"/>
              <a:t>	Locate, Liens, AEI</a:t>
            </a:r>
          </a:p>
        </p:txBody>
      </p:sp>
    </p:spTree>
    <p:extLst>
      <p:ext uri="{BB962C8B-B14F-4D97-AF65-F5344CB8AC3E}">
        <p14:creationId xmlns:p14="http://schemas.microsoft.com/office/powerpoint/2010/main" val="1282550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C85C-E1D3-9EC1-3C74-9BD954B66351}"/>
              </a:ext>
            </a:extLst>
          </p:cNvPr>
          <p:cNvSpPr>
            <a:spLocks noGrp="1"/>
          </p:cNvSpPr>
          <p:nvPr>
            <p:ph type="title"/>
          </p:nvPr>
        </p:nvSpPr>
        <p:spPr/>
        <p:txBody>
          <a:bodyPr>
            <a:normAutofit/>
          </a:bodyPr>
          <a:lstStyle/>
          <a:p>
            <a:r>
              <a:rPr lang="en-US" sz="3800" dirty="0"/>
              <a:t>UIFSA (Uniform Interstate Family Support Act)</a:t>
            </a:r>
          </a:p>
        </p:txBody>
      </p:sp>
      <p:pic>
        <p:nvPicPr>
          <p:cNvPr id="5" name="Content Placeholder 4">
            <a:extLst>
              <a:ext uri="{FF2B5EF4-FFF2-40B4-BE49-F238E27FC236}">
                <a16:creationId xmlns:a16="http://schemas.microsoft.com/office/drawing/2014/main" id="{5B4E4881-3E57-2BE6-6A46-AD03C72C0D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6357" y="1825625"/>
            <a:ext cx="5188811" cy="4232275"/>
          </a:xfrm>
        </p:spPr>
      </p:pic>
    </p:spTree>
    <p:extLst>
      <p:ext uri="{BB962C8B-B14F-4D97-AF65-F5344CB8AC3E}">
        <p14:creationId xmlns:p14="http://schemas.microsoft.com/office/powerpoint/2010/main" val="4183795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BB25-2BE3-6626-5ADC-DBA53B7FC829}"/>
              </a:ext>
            </a:extLst>
          </p:cNvPr>
          <p:cNvSpPr>
            <a:spLocks noGrp="1"/>
          </p:cNvSpPr>
          <p:nvPr>
            <p:ph type="title"/>
          </p:nvPr>
        </p:nvSpPr>
        <p:spPr/>
        <p:txBody>
          <a:bodyPr>
            <a:normAutofit/>
          </a:bodyPr>
          <a:lstStyle/>
          <a:p>
            <a:r>
              <a:rPr lang="en-US" sz="3800" dirty="0"/>
              <a:t>UIFSA (Uniform Interstate Family Support Act)</a:t>
            </a:r>
          </a:p>
        </p:txBody>
      </p:sp>
      <p:pic>
        <p:nvPicPr>
          <p:cNvPr id="22" name="Content Placeholder 21">
            <a:extLst>
              <a:ext uri="{FF2B5EF4-FFF2-40B4-BE49-F238E27FC236}">
                <a16:creationId xmlns:a16="http://schemas.microsoft.com/office/drawing/2014/main" id="{DBAFA9FD-0C28-D10F-1D4D-672BC178E0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125" y="2307463"/>
            <a:ext cx="10963275" cy="3268599"/>
          </a:xfrm>
        </p:spPr>
      </p:pic>
    </p:spTree>
    <p:extLst>
      <p:ext uri="{BB962C8B-B14F-4D97-AF65-F5344CB8AC3E}">
        <p14:creationId xmlns:p14="http://schemas.microsoft.com/office/powerpoint/2010/main" val="4109903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064CE-7954-9E65-B62A-4065CE3FF52A}"/>
              </a:ext>
            </a:extLst>
          </p:cNvPr>
          <p:cNvSpPr>
            <a:spLocks noGrp="1"/>
          </p:cNvSpPr>
          <p:nvPr>
            <p:ph type="title"/>
          </p:nvPr>
        </p:nvSpPr>
        <p:spPr/>
        <p:txBody>
          <a:bodyPr>
            <a:normAutofit/>
          </a:bodyPr>
          <a:lstStyle/>
          <a:p>
            <a:r>
              <a:rPr lang="en-US" sz="3600" dirty="0"/>
              <a:t>UIFSA (Uniform Interstate Family Support Act)</a:t>
            </a:r>
          </a:p>
        </p:txBody>
      </p:sp>
      <p:sp>
        <p:nvSpPr>
          <p:cNvPr id="3" name="Content Placeholder 2">
            <a:extLst>
              <a:ext uri="{FF2B5EF4-FFF2-40B4-BE49-F238E27FC236}">
                <a16:creationId xmlns:a16="http://schemas.microsoft.com/office/drawing/2014/main" id="{9DF30117-24E4-5F5F-7319-85ABA25E54C0}"/>
              </a:ext>
            </a:extLst>
          </p:cNvPr>
          <p:cNvSpPr>
            <a:spLocks noGrp="1"/>
          </p:cNvSpPr>
          <p:nvPr>
            <p:ph idx="1"/>
          </p:nvPr>
        </p:nvSpPr>
        <p:spPr/>
        <p:txBody>
          <a:bodyPr/>
          <a:lstStyle/>
          <a:p>
            <a:r>
              <a:rPr lang="en-US" dirty="0"/>
              <a:t>Tips for registering orders for enforcement:</a:t>
            </a:r>
          </a:p>
          <a:p>
            <a:pPr lvl="1"/>
            <a:r>
              <a:rPr lang="en-US" dirty="0"/>
              <a:t>Make sure that the NCP address is verified, recommended to have a recent 240 confirming address.</a:t>
            </a:r>
          </a:p>
          <a:p>
            <a:pPr lvl="1"/>
            <a:r>
              <a:rPr lang="en-US" dirty="0"/>
              <a:t>Include a 361 Affidavit of Arrearage with your request.</a:t>
            </a:r>
          </a:p>
          <a:p>
            <a:pPr lvl="1"/>
            <a:r>
              <a:rPr lang="en-US" dirty="0"/>
              <a:t>Include a certified copy of the support order, some states have accepted the CSE 60 with a copy of the support order.</a:t>
            </a:r>
          </a:p>
          <a:p>
            <a:pPr lvl="1"/>
            <a:r>
              <a:rPr lang="en-US" dirty="0"/>
              <a:t>If the responding state asks for additional information or documentation, ensure prompt response so they do not close their case.</a:t>
            </a:r>
          </a:p>
        </p:txBody>
      </p:sp>
    </p:spTree>
    <p:extLst>
      <p:ext uri="{BB962C8B-B14F-4D97-AF65-F5344CB8AC3E}">
        <p14:creationId xmlns:p14="http://schemas.microsoft.com/office/powerpoint/2010/main" val="259731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8604C-E60B-5DDE-813C-7CF987B42180}"/>
              </a:ext>
            </a:extLst>
          </p:cNvPr>
          <p:cNvSpPr>
            <a:spLocks noGrp="1"/>
          </p:cNvSpPr>
          <p:nvPr>
            <p:ph type="title"/>
          </p:nvPr>
        </p:nvSpPr>
        <p:spPr/>
        <p:txBody>
          <a:bodyPr/>
          <a:lstStyle/>
          <a:p>
            <a:r>
              <a:rPr lang="en-US" sz="3200" dirty="0">
                <a:latin typeface="Arial"/>
                <a:cs typeface="Arial"/>
              </a:rPr>
              <a:t>What's in the Toolbox</a:t>
            </a:r>
            <a:br>
              <a:rPr lang="en-US" sz="3200" dirty="0"/>
            </a:br>
            <a:r>
              <a:rPr lang="en-US" sz="3200" dirty="0">
                <a:latin typeface="Arial"/>
                <a:cs typeface="Arial"/>
              </a:rPr>
              <a:t>Asset Enforcement - Freeze and Seize</a:t>
            </a:r>
            <a:endParaRPr lang="en-US" dirty="0">
              <a:latin typeface="Arial"/>
              <a:cs typeface="Arial"/>
            </a:endParaRPr>
          </a:p>
        </p:txBody>
      </p:sp>
      <p:sp>
        <p:nvSpPr>
          <p:cNvPr id="3" name="Content Placeholder 2">
            <a:extLst>
              <a:ext uri="{FF2B5EF4-FFF2-40B4-BE49-F238E27FC236}">
                <a16:creationId xmlns:a16="http://schemas.microsoft.com/office/drawing/2014/main" id="{A9B23896-9D0F-E003-E1F8-2C79B8247F58}"/>
              </a:ext>
            </a:extLst>
          </p:cNvPr>
          <p:cNvSpPr>
            <a:spLocks noGrp="1"/>
          </p:cNvSpPr>
          <p:nvPr>
            <p:ph idx="1"/>
          </p:nvPr>
        </p:nvSpPr>
        <p:spPr/>
        <p:txBody>
          <a:bodyPr vert="horz" lIns="91440" tIns="45720" rIns="91440" bIns="45720" rtlCol="0" anchor="t">
            <a:normAutofit fontScale="92500" lnSpcReduction="10000"/>
          </a:bodyPr>
          <a:lstStyle/>
          <a:p>
            <a:r>
              <a:rPr lang="en-US" dirty="0">
                <a:solidFill>
                  <a:schemeClr val="bg1">
                    <a:lumMod val="49000"/>
                  </a:schemeClr>
                </a:solidFill>
                <a:latin typeface="Calibri"/>
                <a:ea typeface="Calibri"/>
                <a:cs typeface="Arial"/>
                <a:hlinkClick r:id="rId2">
                  <a:extLst>
                    <a:ext uri="{A12FA001-AC4F-418D-AE19-62706E023703}">
                      <ahyp:hlinkClr xmlns:ahyp="http://schemas.microsoft.com/office/drawing/2018/hyperlinkcolor" val="tx"/>
                    </a:ext>
                  </a:extLst>
                </a:hlinkClick>
              </a:rPr>
              <a:t>LA R.S. 46:236.15 (D)(1)</a:t>
            </a:r>
            <a:r>
              <a:rPr lang="en-US" dirty="0">
                <a:solidFill>
                  <a:schemeClr val="bg1">
                    <a:lumMod val="49000"/>
                  </a:schemeClr>
                </a:solidFill>
                <a:latin typeface="Calibri"/>
                <a:ea typeface="Calibri"/>
                <a:cs typeface="Arial"/>
              </a:rPr>
              <a:t> provides authority for CSE to intercept, encumber, freeze, and/or seize the following:</a:t>
            </a:r>
          </a:p>
          <a:p>
            <a:pPr lvl="1"/>
            <a:r>
              <a:rPr lang="en-US" sz="3200" dirty="0">
                <a:solidFill>
                  <a:schemeClr val="bg1">
                    <a:lumMod val="49000"/>
                  </a:schemeClr>
                </a:solidFill>
                <a:latin typeface="Calibri"/>
                <a:ea typeface="Calibri"/>
                <a:cs typeface="Arial"/>
              </a:rPr>
              <a:t>Periodic or lump sum payments from  state of local agency, including bot not limited to, unemployment compensation benefits, worker's compensation, and other benefits;</a:t>
            </a:r>
          </a:p>
          <a:p>
            <a:pPr lvl="1"/>
            <a:r>
              <a:rPr lang="en-US" sz="3200" dirty="0">
                <a:solidFill>
                  <a:schemeClr val="bg1">
                    <a:lumMod val="49000"/>
                  </a:schemeClr>
                </a:solidFill>
                <a:latin typeface="Calibri"/>
                <a:ea typeface="Calibri"/>
                <a:cs typeface="Arial"/>
              </a:rPr>
              <a:t>Judgments, settlements;</a:t>
            </a:r>
          </a:p>
          <a:p>
            <a:pPr lvl="1"/>
            <a:r>
              <a:rPr lang="en-US" sz="3200" dirty="0">
                <a:solidFill>
                  <a:schemeClr val="bg1">
                    <a:lumMod val="49000"/>
                  </a:schemeClr>
                </a:solidFill>
                <a:latin typeface="Calibri"/>
                <a:ea typeface="Calibri"/>
                <a:cs typeface="Arial"/>
              </a:rPr>
              <a:t>Lottery winnings, cash gaming winnings, progressive slot machine annuities, beginning with the second annuity payment;</a:t>
            </a:r>
          </a:p>
          <a:p>
            <a:pPr lvl="1"/>
            <a:r>
              <a:rPr lang="en-US" sz="3200" dirty="0">
                <a:solidFill>
                  <a:schemeClr val="bg1">
                    <a:lumMod val="49000"/>
                  </a:schemeClr>
                </a:solidFill>
                <a:latin typeface="Calibri"/>
                <a:ea typeface="Calibri"/>
                <a:cs typeface="Arial"/>
              </a:rPr>
              <a:t>Assets held in financial institutions; and</a:t>
            </a:r>
          </a:p>
          <a:p>
            <a:pPr lvl="1"/>
            <a:r>
              <a:rPr lang="en-US" sz="3200" dirty="0">
                <a:solidFill>
                  <a:schemeClr val="bg1">
                    <a:lumMod val="49000"/>
                  </a:schemeClr>
                </a:solidFill>
                <a:latin typeface="Calibri"/>
                <a:ea typeface="Calibri"/>
                <a:cs typeface="Arial"/>
              </a:rPr>
              <a:t>Public and private retirement funds.</a:t>
            </a:r>
          </a:p>
        </p:txBody>
      </p:sp>
    </p:spTree>
    <p:extLst>
      <p:ext uri="{BB962C8B-B14F-4D97-AF65-F5344CB8AC3E}">
        <p14:creationId xmlns:p14="http://schemas.microsoft.com/office/powerpoint/2010/main" val="3264983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70991-7F49-B788-2B4E-DE77F949A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C0CB94-14E9-836C-1FBC-A7D8758164CC}"/>
              </a:ext>
            </a:extLst>
          </p:cNvPr>
          <p:cNvSpPr>
            <a:spLocks noGrp="1"/>
          </p:cNvSpPr>
          <p:nvPr>
            <p:ph type="title"/>
          </p:nvPr>
        </p:nvSpPr>
        <p:spPr/>
        <p:txBody>
          <a:bodyPr/>
          <a:lstStyle/>
          <a:p>
            <a:r>
              <a:rPr lang="en-US" dirty="0">
                <a:latin typeface="Arial"/>
                <a:cs typeface="Arial"/>
              </a:rPr>
              <a:t>Asset Enforcement - Freeze and Seize</a:t>
            </a:r>
            <a:br>
              <a:rPr lang="en-US" dirty="0">
                <a:latin typeface="Arial"/>
                <a:cs typeface="Arial"/>
              </a:rPr>
            </a:br>
            <a:r>
              <a:rPr lang="en-US" dirty="0">
                <a:latin typeface="Arial"/>
                <a:cs typeface="Arial"/>
              </a:rPr>
              <a:t>     The Process</a:t>
            </a:r>
          </a:p>
        </p:txBody>
      </p:sp>
      <p:sp>
        <p:nvSpPr>
          <p:cNvPr id="3" name="Content Placeholder 2">
            <a:extLst>
              <a:ext uri="{FF2B5EF4-FFF2-40B4-BE49-F238E27FC236}">
                <a16:creationId xmlns:a16="http://schemas.microsoft.com/office/drawing/2014/main" id="{053D7986-A208-96D6-6EDF-7B2BE24D7213}"/>
              </a:ext>
            </a:extLst>
          </p:cNvPr>
          <p:cNvSpPr>
            <a:spLocks noGrp="1"/>
          </p:cNvSpPr>
          <p:nvPr>
            <p:ph idx="1"/>
          </p:nvPr>
        </p:nvSpPr>
        <p:spPr/>
        <p:txBody>
          <a:bodyPr vert="horz" lIns="91440" tIns="45720" rIns="91440" bIns="45720" rtlCol="0" anchor="t">
            <a:normAutofit/>
          </a:bodyPr>
          <a:lstStyle/>
          <a:p>
            <a:pPr marL="0" marR="0">
              <a:buNone/>
            </a:pPr>
            <a:r>
              <a:rPr lang="en-US" sz="3200" dirty="0">
                <a:effectLst/>
                <a:latin typeface="Calibri"/>
                <a:ea typeface="Times New Roman" panose="02020603050405020304" pitchFamily="18" charset="0"/>
                <a:cs typeface="Arial"/>
              </a:rPr>
              <a:t>These actions may only be pursued if: </a:t>
            </a:r>
            <a:endParaRPr lang="en-US" sz="3200">
              <a:effectLst/>
              <a:latin typeface="Calibri"/>
              <a:ea typeface="Times New Roman" panose="02020603050405020304" pitchFamily="18" charset="0"/>
              <a:cs typeface="Arial"/>
            </a:endParaRPr>
          </a:p>
          <a:p>
            <a:pPr marL="342900" marR="0" lvl="0" indent="-342900">
              <a:buFont typeface="Symbol" panose="05050102010706020507" pitchFamily="18" charset="2"/>
              <a:buChar char=""/>
            </a:pPr>
            <a:r>
              <a:rPr lang="en-US" sz="3200" dirty="0">
                <a:effectLst/>
                <a:latin typeface="Calibri"/>
                <a:ea typeface="Times New Roman" panose="02020603050405020304" pitchFamily="18" charset="0"/>
                <a:cs typeface="Arial"/>
              </a:rPr>
              <a:t>There is an available balance of more than</a:t>
            </a:r>
            <a:r>
              <a:rPr lang="en-US" dirty="0">
                <a:latin typeface="Calibri"/>
                <a:ea typeface="Times New Roman" panose="02020603050405020304" pitchFamily="18" charset="0"/>
                <a:cs typeface="Arial"/>
              </a:rPr>
              <a:t>:</a:t>
            </a:r>
            <a:endParaRPr lang="en-US" sz="3200">
              <a:effectLst/>
              <a:latin typeface="Calibri"/>
              <a:ea typeface="Times New Roman" panose="02020603050405020304" pitchFamily="18" charset="0"/>
              <a:cs typeface="Arial"/>
            </a:endParaRPr>
          </a:p>
          <a:p>
            <a:pPr marL="800100" lvl="1" indent="-342900">
              <a:buFont typeface="Symbol" panose="05050102010706020507" pitchFamily="18" charset="2"/>
              <a:buChar char=""/>
            </a:pPr>
            <a:r>
              <a:rPr lang="en-US" sz="3200" dirty="0">
                <a:latin typeface="Calibri"/>
                <a:ea typeface="Times New Roman" panose="02020603050405020304" pitchFamily="18" charset="0"/>
                <a:cs typeface="Arial"/>
              </a:rPr>
              <a:t>$500 in the savings, money market, IRA/KEOGH, or trust/escrow accounts; or</a:t>
            </a:r>
          </a:p>
          <a:p>
            <a:pPr marL="800100" lvl="1" indent="-342900">
              <a:buFont typeface="Symbol" panose="05050102010706020507" pitchFamily="18" charset="2"/>
              <a:buChar char=""/>
            </a:pPr>
            <a:r>
              <a:rPr lang="en-US" sz="3200" dirty="0">
                <a:latin typeface="Calibri"/>
                <a:ea typeface="Times New Roman" panose="02020603050405020304" pitchFamily="18" charset="0"/>
                <a:cs typeface="Arial"/>
              </a:rPr>
              <a:t>$2000 in the checking account.</a:t>
            </a:r>
          </a:p>
          <a:p>
            <a:pPr marL="342900" marR="0" lvl="0" indent="-342900">
              <a:buFont typeface="Symbol" panose="05050102010706020507" pitchFamily="18" charset="2"/>
              <a:buChar char=""/>
            </a:pPr>
            <a:r>
              <a:rPr lang="en-US" sz="3200" dirty="0">
                <a:effectLst/>
                <a:latin typeface="Calibri"/>
                <a:ea typeface="Times New Roman" panose="02020603050405020304" pitchFamily="18" charset="0"/>
                <a:cs typeface="Arial"/>
              </a:rPr>
              <a:t>The noncustodial parent does not receive SSI, SSI/SSR or a combination of SSI and SSDI benefits.</a:t>
            </a:r>
          </a:p>
          <a:p>
            <a:pPr marL="342900" marR="0" lvl="0" indent="-342900">
              <a:buFont typeface="Symbol" panose="05050102010706020507" pitchFamily="18" charset="2"/>
              <a:buChar char=""/>
            </a:pPr>
            <a:r>
              <a:rPr lang="en-US" sz="3200" dirty="0">
                <a:effectLst/>
                <a:latin typeface="Calibri"/>
                <a:ea typeface="Times New Roman" panose="02020603050405020304" pitchFamily="18" charset="0"/>
                <a:cs typeface="Arial"/>
              </a:rPr>
              <a:t>Louisiana is not listed as the initiating state on CACI.</a:t>
            </a:r>
            <a:endParaRPr lang="en-US" sz="3200">
              <a:effectLst/>
              <a:latin typeface="Calibri"/>
              <a:ea typeface="Times New Roman" panose="02020603050405020304" pitchFamily="18" charset="0"/>
              <a:cs typeface="Arial"/>
            </a:endParaRPr>
          </a:p>
          <a:p>
            <a:pPr marL="0" marR="0"/>
            <a:endParaRPr lang="en-US" sz="3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buNone/>
            </a:pPr>
            <a:endParaRPr lang="en-US" sz="3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00725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85A2B-78F1-8CE1-D44C-D66D903501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93539B-1389-B9C4-33C3-A8D4CD6F20B9}"/>
              </a:ext>
            </a:extLst>
          </p:cNvPr>
          <p:cNvSpPr>
            <a:spLocks noGrp="1"/>
          </p:cNvSpPr>
          <p:nvPr>
            <p:ph type="title"/>
          </p:nvPr>
        </p:nvSpPr>
        <p:spPr/>
        <p:txBody>
          <a:bodyPr/>
          <a:lstStyle/>
          <a:p>
            <a:r>
              <a:rPr lang="en-US" dirty="0">
                <a:latin typeface="Arial"/>
                <a:cs typeface="Arial"/>
              </a:rPr>
              <a:t>Asset Enforcement - Freeze and Seize</a:t>
            </a:r>
            <a:br>
              <a:rPr lang="en-US" dirty="0">
                <a:latin typeface="Arial"/>
                <a:cs typeface="Arial"/>
              </a:rPr>
            </a:br>
            <a:r>
              <a:rPr lang="en-US" dirty="0">
                <a:latin typeface="Arial"/>
                <a:cs typeface="Arial"/>
              </a:rPr>
              <a:t>Considerations</a:t>
            </a:r>
          </a:p>
        </p:txBody>
      </p:sp>
      <p:sp>
        <p:nvSpPr>
          <p:cNvPr id="3" name="Content Placeholder 2">
            <a:extLst>
              <a:ext uri="{FF2B5EF4-FFF2-40B4-BE49-F238E27FC236}">
                <a16:creationId xmlns:a16="http://schemas.microsoft.com/office/drawing/2014/main" id="{86240CFC-E3B2-01C5-4292-8602747C9B5F}"/>
              </a:ext>
            </a:extLst>
          </p:cNvPr>
          <p:cNvSpPr>
            <a:spLocks noGrp="1"/>
          </p:cNvSpPr>
          <p:nvPr>
            <p:ph idx="1"/>
          </p:nvPr>
        </p:nvSpPr>
        <p:spPr>
          <a:xfrm>
            <a:off x="619125" y="1804748"/>
            <a:ext cx="10963275" cy="4691562"/>
          </a:xfrm>
        </p:spPr>
        <p:txBody>
          <a:bodyPr vert="horz" lIns="91440" tIns="45720" rIns="91440" bIns="45720" rtlCol="0" anchor="t">
            <a:noAutofit/>
          </a:bodyPr>
          <a:lstStyle/>
          <a:p>
            <a:pPr marL="0" indent="0">
              <a:buNone/>
            </a:pPr>
            <a:r>
              <a:rPr lang="en-US" dirty="0"/>
              <a:t>For CSE purposes, consider seizing assets only when one of the following conditions are present:</a:t>
            </a:r>
            <a:endParaRPr lang="en-US" dirty="0">
              <a:ea typeface="Calibri"/>
              <a:cs typeface="Calibri"/>
            </a:endParaRPr>
          </a:p>
          <a:p>
            <a:pPr lvl="0"/>
            <a:r>
              <a:rPr lang="en-US" dirty="0"/>
              <a:t>Arrears are more than six months delinquent or;</a:t>
            </a:r>
            <a:endParaRPr lang="en-US">
              <a:ea typeface="Calibri"/>
              <a:cs typeface="Calibri"/>
            </a:endParaRPr>
          </a:p>
          <a:p>
            <a:r>
              <a:rPr lang="en-US" dirty="0"/>
              <a:t> There has been no payment received on the arrearages in the last six months or;</a:t>
            </a:r>
            <a:endParaRPr lang="en-US">
              <a:ea typeface="Calibri"/>
              <a:cs typeface="Calibri"/>
            </a:endParaRPr>
          </a:p>
          <a:p>
            <a:pPr marL="0" lvl="0" indent="0">
              <a:buNone/>
            </a:pPr>
            <a:endParaRPr lang="en-US" dirty="0"/>
          </a:p>
          <a:p>
            <a:pPr marL="0" marR="0"/>
            <a:endParaRPr lang="en-US" sz="3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buNone/>
            </a:pPr>
            <a:endParaRPr lang="en-US" sz="32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64283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A15C6-4BA0-324B-4DB0-03BF265CDC93}"/>
              </a:ext>
            </a:extLst>
          </p:cNvPr>
          <p:cNvSpPr>
            <a:spLocks noGrp="1"/>
          </p:cNvSpPr>
          <p:nvPr>
            <p:ph type="title"/>
          </p:nvPr>
        </p:nvSpPr>
        <p:spPr/>
        <p:txBody>
          <a:bodyPr/>
          <a:lstStyle/>
          <a:p>
            <a:r>
              <a:rPr lang="en-US" dirty="0">
                <a:latin typeface="Arial"/>
                <a:cs typeface="Arial"/>
              </a:rPr>
              <a:t>Asset Enforcement- Freeze and Seize Considerations</a:t>
            </a:r>
            <a:endParaRPr lang="en-US" dirty="0"/>
          </a:p>
        </p:txBody>
      </p:sp>
      <p:sp>
        <p:nvSpPr>
          <p:cNvPr id="3" name="Content Placeholder 2">
            <a:extLst>
              <a:ext uri="{FF2B5EF4-FFF2-40B4-BE49-F238E27FC236}">
                <a16:creationId xmlns:a16="http://schemas.microsoft.com/office/drawing/2014/main" id="{6EE13F70-C3FE-F688-27CC-86D064E5A8D6}"/>
              </a:ext>
            </a:extLst>
          </p:cNvPr>
          <p:cNvSpPr>
            <a:spLocks noGrp="1"/>
          </p:cNvSpPr>
          <p:nvPr>
            <p:ph idx="1"/>
          </p:nvPr>
        </p:nvSpPr>
        <p:spPr/>
        <p:txBody>
          <a:bodyPr vert="horz" lIns="91440" tIns="45720" rIns="91440" bIns="45720" rtlCol="0" anchor="t">
            <a:normAutofit/>
          </a:bodyPr>
          <a:lstStyle/>
          <a:p>
            <a:r>
              <a:rPr lang="en-US" dirty="0">
                <a:ea typeface="Calibri"/>
                <a:cs typeface="Calibri"/>
              </a:rPr>
              <a:t>The NCP is making regular payments on the arrearage, but the arrearage is so large that it will not be paid off in a reasonable period of time or;</a:t>
            </a:r>
          </a:p>
          <a:p>
            <a:r>
              <a:rPr lang="en-US" dirty="0">
                <a:ea typeface="Calibri"/>
                <a:cs typeface="Calibri"/>
              </a:rPr>
              <a:t> The arrearage is fairly small, but the NCP is not making any payments at all, or is making sporadic or partial payments or;</a:t>
            </a:r>
          </a:p>
          <a:p>
            <a:r>
              <a:rPr lang="en-US" dirty="0">
                <a:ea typeface="Calibri"/>
                <a:cs typeface="Calibri"/>
              </a:rPr>
              <a:t> The NCP is not complying with the court order or a written agreement entered with the child support office.</a:t>
            </a:r>
          </a:p>
          <a:p>
            <a:endParaRPr lang="en-US" dirty="0">
              <a:ea typeface="Calibri"/>
              <a:cs typeface="Calibri"/>
            </a:endParaRPr>
          </a:p>
        </p:txBody>
      </p:sp>
    </p:spTree>
    <p:extLst>
      <p:ext uri="{BB962C8B-B14F-4D97-AF65-F5344CB8AC3E}">
        <p14:creationId xmlns:p14="http://schemas.microsoft.com/office/powerpoint/2010/main" val="1247304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2ABF-F448-3D49-5195-B2823F65AE3B}"/>
              </a:ext>
            </a:extLst>
          </p:cNvPr>
          <p:cNvSpPr>
            <a:spLocks noGrp="1"/>
          </p:cNvSpPr>
          <p:nvPr>
            <p:ph type="title"/>
          </p:nvPr>
        </p:nvSpPr>
        <p:spPr/>
        <p:txBody>
          <a:bodyPr/>
          <a:lstStyle/>
          <a:p>
            <a:r>
              <a:rPr lang="en-US" dirty="0">
                <a:latin typeface="Arial"/>
                <a:cs typeface="Arial"/>
              </a:rPr>
              <a:t>What's in the Toolbox - Liens</a:t>
            </a:r>
            <a:endParaRPr lang="en-US" dirty="0"/>
          </a:p>
        </p:txBody>
      </p:sp>
      <p:sp>
        <p:nvSpPr>
          <p:cNvPr id="3" name="Content Placeholder 2">
            <a:extLst>
              <a:ext uri="{FF2B5EF4-FFF2-40B4-BE49-F238E27FC236}">
                <a16:creationId xmlns:a16="http://schemas.microsoft.com/office/drawing/2014/main" id="{0384CE19-D1DA-9D78-F70C-1371EA3243E7}"/>
              </a:ext>
            </a:extLst>
          </p:cNvPr>
          <p:cNvSpPr>
            <a:spLocks noGrp="1"/>
          </p:cNvSpPr>
          <p:nvPr>
            <p:ph idx="1"/>
          </p:nvPr>
        </p:nvSpPr>
        <p:spPr/>
        <p:txBody>
          <a:bodyPr vert="horz" lIns="91440" tIns="45720" rIns="91440" bIns="45720" rtlCol="0" anchor="t">
            <a:normAutofit/>
          </a:bodyPr>
          <a:lstStyle/>
          <a:p>
            <a:r>
              <a:rPr lang="en-US" dirty="0">
                <a:ea typeface="Calibri"/>
                <a:cs typeface="Calibri"/>
              </a:rPr>
              <a:t>CSE certifies the past due amount of arrears</a:t>
            </a:r>
          </a:p>
          <a:p>
            <a:r>
              <a:rPr lang="en-US" dirty="0">
                <a:ea typeface="Calibri"/>
                <a:cs typeface="Calibri"/>
              </a:rPr>
              <a:t>Once filed, creates a legal mortgage and privilege.</a:t>
            </a:r>
          </a:p>
          <a:p>
            <a:r>
              <a:rPr lang="en-US" dirty="0">
                <a:ea typeface="Calibri"/>
                <a:cs typeface="Calibri"/>
              </a:rPr>
              <a:t>Affidavit operates as a lien on property owned by NCP</a:t>
            </a:r>
          </a:p>
          <a:p>
            <a:r>
              <a:rPr lang="en-US" dirty="0">
                <a:ea typeface="Calibri"/>
                <a:cs typeface="Calibri"/>
              </a:rPr>
              <a:t>Applies to the certified arrears and any additional arrears</a:t>
            </a:r>
          </a:p>
          <a:p>
            <a:r>
              <a:rPr lang="en-US" dirty="0">
                <a:ea typeface="Calibri"/>
                <a:cs typeface="Calibri"/>
              </a:rPr>
              <a:t>Liens can be powerful tools to collect arrears, especially if you know that there is property owned.</a:t>
            </a:r>
          </a:p>
        </p:txBody>
      </p:sp>
    </p:spTree>
    <p:extLst>
      <p:ext uri="{BB962C8B-B14F-4D97-AF65-F5344CB8AC3E}">
        <p14:creationId xmlns:p14="http://schemas.microsoft.com/office/powerpoint/2010/main" val="3725594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6F90F-2EC0-0F77-9EAF-42276BA7D6C4}"/>
              </a:ext>
            </a:extLst>
          </p:cNvPr>
          <p:cNvSpPr>
            <a:spLocks noGrp="1"/>
          </p:cNvSpPr>
          <p:nvPr>
            <p:ph type="title"/>
          </p:nvPr>
        </p:nvSpPr>
        <p:spPr/>
        <p:txBody>
          <a:bodyPr/>
          <a:lstStyle/>
          <a:p>
            <a:r>
              <a:rPr lang="en-US" dirty="0">
                <a:latin typeface="Arial"/>
                <a:cs typeface="Arial"/>
              </a:rPr>
              <a:t>Using the Toolbox - Liens</a:t>
            </a:r>
          </a:p>
        </p:txBody>
      </p:sp>
      <p:sp>
        <p:nvSpPr>
          <p:cNvPr id="3" name="Content Placeholder 2">
            <a:extLst>
              <a:ext uri="{FF2B5EF4-FFF2-40B4-BE49-F238E27FC236}">
                <a16:creationId xmlns:a16="http://schemas.microsoft.com/office/drawing/2014/main" id="{08C83827-1DD1-05EF-F036-BD203D3A280C}"/>
              </a:ext>
            </a:extLst>
          </p:cNvPr>
          <p:cNvSpPr>
            <a:spLocks noGrp="1"/>
          </p:cNvSpPr>
          <p:nvPr>
            <p:ph idx="1"/>
          </p:nvPr>
        </p:nvSpPr>
        <p:spPr/>
        <p:txBody>
          <a:bodyPr/>
          <a:lstStyle/>
          <a:p>
            <a:r>
              <a:rPr lang="en-US" dirty="0"/>
              <a:t>CSE must serve 30 day advance notice to the NCP on a CSE 150 prior to an affidavit being filed and recorded.</a:t>
            </a:r>
          </a:p>
          <a:p>
            <a:r>
              <a:rPr lang="en-US" dirty="0"/>
              <a:t>NCP has 15 days from date of service to file an appeal.</a:t>
            </a:r>
          </a:p>
          <a:p>
            <a:r>
              <a:rPr lang="en-US" dirty="0"/>
              <a:t>If an appeal is filed, a court hearing must be scheduled for the court to hear the appeal.</a:t>
            </a:r>
          </a:p>
          <a:p>
            <a:r>
              <a:rPr lang="en-US" dirty="0"/>
              <a:t>If the NCP does not appeal, CSE will proceed with filing and recording the affidavit.</a:t>
            </a:r>
          </a:p>
        </p:txBody>
      </p:sp>
    </p:spTree>
    <p:extLst>
      <p:ext uri="{BB962C8B-B14F-4D97-AF65-F5344CB8AC3E}">
        <p14:creationId xmlns:p14="http://schemas.microsoft.com/office/powerpoint/2010/main" val="1388538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1D5C-3478-EF12-3407-9BB7D25783F2}"/>
              </a:ext>
            </a:extLst>
          </p:cNvPr>
          <p:cNvSpPr>
            <a:spLocks noGrp="1"/>
          </p:cNvSpPr>
          <p:nvPr>
            <p:ph type="title"/>
          </p:nvPr>
        </p:nvSpPr>
        <p:spPr/>
        <p:txBody>
          <a:bodyPr/>
          <a:lstStyle/>
          <a:p>
            <a:r>
              <a:rPr lang="en-US" dirty="0">
                <a:latin typeface="Arial"/>
                <a:cs typeface="Arial"/>
              </a:rPr>
              <a:t>Overview of Enforcement</a:t>
            </a:r>
            <a:endParaRPr lang="en-US" dirty="0"/>
          </a:p>
        </p:txBody>
      </p:sp>
      <p:sp>
        <p:nvSpPr>
          <p:cNvPr id="3" name="Content Placeholder 2">
            <a:extLst>
              <a:ext uri="{FF2B5EF4-FFF2-40B4-BE49-F238E27FC236}">
                <a16:creationId xmlns:a16="http://schemas.microsoft.com/office/drawing/2014/main" id="{6AB0E0EA-FB24-E54B-BFE7-BE7F842E2C17}"/>
              </a:ext>
            </a:extLst>
          </p:cNvPr>
          <p:cNvSpPr>
            <a:spLocks noGrp="1"/>
          </p:cNvSpPr>
          <p:nvPr>
            <p:ph idx="1"/>
          </p:nvPr>
        </p:nvSpPr>
        <p:spPr/>
        <p:txBody>
          <a:bodyPr vert="horz" lIns="91440" tIns="45720" rIns="91440" bIns="45720" rtlCol="0" anchor="t">
            <a:noAutofit/>
          </a:bodyPr>
          <a:lstStyle/>
          <a:p>
            <a:r>
              <a:rPr lang="en-US" dirty="0">
                <a:solidFill>
                  <a:schemeClr val="bg1">
                    <a:lumMod val="49000"/>
                  </a:schemeClr>
                </a:solidFill>
                <a:ea typeface="Calibri"/>
                <a:cs typeface="Calibri"/>
              </a:rPr>
              <a:t>When assessing a case for enforcement, we should:</a:t>
            </a:r>
          </a:p>
          <a:p>
            <a:pPr marL="0" indent="0">
              <a:buNone/>
            </a:pPr>
            <a:endParaRPr lang="en-US" dirty="0">
              <a:solidFill>
                <a:schemeClr val="bg1">
                  <a:lumMod val="49000"/>
                </a:schemeClr>
              </a:solidFill>
              <a:latin typeface="Calibri"/>
              <a:ea typeface="Calibri"/>
              <a:cs typeface="Calibri"/>
            </a:endParaRPr>
          </a:p>
          <a:p>
            <a:pPr lvl="1">
              <a:buFont typeface="Arial" panose="05000000000000000000" pitchFamily="2" charset="2"/>
              <a:buChar char="•"/>
            </a:pPr>
            <a:r>
              <a:rPr lang="en-US" sz="3200" dirty="0">
                <a:solidFill>
                  <a:schemeClr val="bg1">
                    <a:lumMod val="49000"/>
                  </a:schemeClr>
                </a:solidFill>
                <a:latin typeface="Calibri"/>
                <a:ea typeface="Calibri"/>
                <a:cs typeface="Arial"/>
              </a:rPr>
              <a:t>Take time to understand the reason for noncompliance.</a:t>
            </a:r>
          </a:p>
          <a:p>
            <a:pPr lvl="1">
              <a:buFont typeface="Arial" panose="05000000000000000000" pitchFamily="2" charset="2"/>
              <a:buChar char="•"/>
            </a:pPr>
            <a:r>
              <a:rPr lang="en-US" sz="3200" dirty="0">
                <a:solidFill>
                  <a:schemeClr val="bg1">
                    <a:lumMod val="49000"/>
                  </a:schemeClr>
                </a:solidFill>
                <a:latin typeface="Calibri"/>
                <a:ea typeface="Calibri"/>
                <a:cs typeface="Arial"/>
              </a:rPr>
              <a:t>Match the enforcement tool to the situation</a:t>
            </a:r>
          </a:p>
          <a:p>
            <a:pPr lvl="1">
              <a:buFont typeface="Arial" panose="05000000000000000000" pitchFamily="2" charset="2"/>
              <a:buChar char="•"/>
            </a:pPr>
            <a:r>
              <a:rPr lang="en-US" sz="3200" dirty="0">
                <a:solidFill>
                  <a:schemeClr val="bg1">
                    <a:lumMod val="49000"/>
                  </a:schemeClr>
                </a:solidFill>
                <a:latin typeface="Calibri"/>
                <a:ea typeface="Calibri"/>
                <a:cs typeface="Arial"/>
              </a:rPr>
              <a:t>Focus on actions that encourage cooperation and payment.</a:t>
            </a:r>
          </a:p>
          <a:p>
            <a:pPr lvl="1">
              <a:buFont typeface="Arial" panose="05000000000000000000" pitchFamily="2" charset="2"/>
              <a:buChar char="•"/>
            </a:pPr>
            <a:r>
              <a:rPr lang="en-US" sz="3200" dirty="0">
                <a:solidFill>
                  <a:schemeClr val="bg1">
                    <a:lumMod val="49000"/>
                  </a:schemeClr>
                </a:solidFill>
                <a:latin typeface="Calibri"/>
                <a:ea typeface="Calibri"/>
                <a:cs typeface="Arial"/>
              </a:rPr>
              <a:t>Avoid measures that do not move the case forward.</a:t>
            </a:r>
          </a:p>
          <a:p>
            <a:pPr lvl="1">
              <a:buFont typeface="Arial" panose="05000000000000000000" pitchFamily="2" charset="2"/>
              <a:buChar char="•"/>
            </a:pPr>
            <a:r>
              <a:rPr lang="en-US" sz="3200" dirty="0">
                <a:solidFill>
                  <a:schemeClr val="bg1">
                    <a:lumMod val="49000"/>
                  </a:schemeClr>
                </a:solidFill>
                <a:latin typeface="Calibri"/>
                <a:ea typeface="Calibri"/>
                <a:cs typeface="Arial"/>
              </a:rPr>
              <a:t>Remember the goal of enforcement is consistent support payments, not penalty.</a:t>
            </a:r>
          </a:p>
          <a:p>
            <a:endParaRPr lang="en-US" dirty="0">
              <a:ea typeface="Calibri"/>
              <a:cs typeface="Calibri"/>
            </a:endParaRPr>
          </a:p>
        </p:txBody>
      </p:sp>
    </p:spTree>
    <p:extLst>
      <p:ext uri="{BB962C8B-B14F-4D97-AF65-F5344CB8AC3E}">
        <p14:creationId xmlns:p14="http://schemas.microsoft.com/office/powerpoint/2010/main" val="3018912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FE91-C294-2ED8-6664-587621E3B8AF}"/>
              </a:ext>
            </a:extLst>
          </p:cNvPr>
          <p:cNvSpPr>
            <a:spLocks noGrp="1"/>
          </p:cNvSpPr>
          <p:nvPr>
            <p:ph type="title"/>
          </p:nvPr>
        </p:nvSpPr>
        <p:spPr/>
        <p:txBody>
          <a:bodyPr/>
          <a:lstStyle/>
          <a:p>
            <a:r>
              <a:rPr lang="en-US" dirty="0">
                <a:latin typeface="Arial"/>
                <a:cs typeface="Arial"/>
              </a:rPr>
              <a:t>Using the Toolbox - Liens</a:t>
            </a:r>
            <a:endParaRPr lang="en-US" dirty="0"/>
          </a:p>
        </p:txBody>
      </p:sp>
      <p:sp>
        <p:nvSpPr>
          <p:cNvPr id="3" name="Content Placeholder 2">
            <a:extLst>
              <a:ext uri="{FF2B5EF4-FFF2-40B4-BE49-F238E27FC236}">
                <a16:creationId xmlns:a16="http://schemas.microsoft.com/office/drawing/2014/main" id="{7320C1CF-7DDD-469B-9E18-67ADF6BBC97D}"/>
              </a:ext>
            </a:extLst>
          </p:cNvPr>
          <p:cNvSpPr>
            <a:spLocks noGrp="1"/>
          </p:cNvSpPr>
          <p:nvPr>
            <p:ph idx="1"/>
          </p:nvPr>
        </p:nvSpPr>
        <p:spPr/>
        <p:txBody>
          <a:bodyPr>
            <a:normAutofit lnSpcReduction="10000"/>
          </a:bodyPr>
          <a:lstStyle/>
          <a:p>
            <a:r>
              <a:rPr lang="en-US" dirty="0"/>
              <a:t>Complete the CSE 151. This affidavit may be recorded in the mortgage records of any parish where the NCP owns or is thought to own property.</a:t>
            </a:r>
          </a:p>
          <a:p>
            <a:r>
              <a:rPr lang="en-US" dirty="0"/>
              <a:t>If you have already obtained a money judgment, that judgment may be filed in a parish where NCP’s owns or is thought to own property.</a:t>
            </a:r>
          </a:p>
          <a:p>
            <a:r>
              <a:rPr lang="en-US" dirty="0"/>
              <a:t>If the lien or money judgment does not include a social security number and date of birth, use a CSE168 to attach for filing purposes.</a:t>
            </a:r>
          </a:p>
        </p:txBody>
      </p:sp>
    </p:spTree>
    <p:extLst>
      <p:ext uri="{BB962C8B-B14F-4D97-AF65-F5344CB8AC3E}">
        <p14:creationId xmlns:p14="http://schemas.microsoft.com/office/powerpoint/2010/main" val="794345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FA94C-75BF-CCCF-5E1F-22EACE65BF9B}"/>
              </a:ext>
            </a:extLst>
          </p:cNvPr>
          <p:cNvSpPr>
            <a:spLocks noGrp="1"/>
          </p:cNvSpPr>
          <p:nvPr>
            <p:ph type="title"/>
          </p:nvPr>
        </p:nvSpPr>
        <p:spPr/>
        <p:txBody>
          <a:bodyPr/>
          <a:lstStyle/>
          <a:p>
            <a:r>
              <a:rPr lang="en-US" dirty="0">
                <a:latin typeface="Arial"/>
                <a:cs typeface="Arial"/>
              </a:rPr>
              <a:t>What's in the Toolbox - Financial Intercepts </a:t>
            </a:r>
          </a:p>
        </p:txBody>
      </p:sp>
      <p:sp>
        <p:nvSpPr>
          <p:cNvPr id="3" name="Content Placeholder 2">
            <a:extLst>
              <a:ext uri="{FF2B5EF4-FFF2-40B4-BE49-F238E27FC236}">
                <a16:creationId xmlns:a16="http://schemas.microsoft.com/office/drawing/2014/main" id="{C501B6CA-1C1C-26CA-0B4C-5295478D90E9}"/>
              </a:ext>
            </a:extLst>
          </p:cNvPr>
          <p:cNvSpPr>
            <a:spLocks noGrp="1"/>
          </p:cNvSpPr>
          <p:nvPr>
            <p:ph idx="1"/>
          </p:nvPr>
        </p:nvSpPr>
        <p:spPr>
          <a:xfrm>
            <a:off x="619125" y="1512475"/>
            <a:ext cx="10963275" cy="4545425"/>
          </a:xfrm>
        </p:spPr>
        <p:txBody>
          <a:bodyPr vert="horz" lIns="91440" tIns="45720" rIns="91440" bIns="45720" rtlCol="0" anchor="t">
            <a:normAutofit lnSpcReduction="10000"/>
          </a:bodyPr>
          <a:lstStyle/>
          <a:p>
            <a:r>
              <a:rPr lang="en-US" dirty="0">
                <a:ea typeface="+mn-lt"/>
                <a:cs typeface="+mn-lt"/>
              </a:rPr>
              <a:t>The financial intercept tools run </a:t>
            </a:r>
            <a:r>
              <a:rPr lang="en-US" b="1" dirty="0">
                <a:ea typeface="+mn-lt"/>
                <a:cs typeface="+mn-lt"/>
              </a:rPr>
              <a:t>automatically in the background</a:t>
            </a:r>
            <a:r>
              <a:rPr lang="en-US" dirty="0">
                <a:ea typeface="+mn-lt"/>
                <a:cs typeface="+mn-lt"/>
              </a:rPr>
              <a:t>. Analysts do not manually trigger them. The system does the work once the case data is entered.</a:t>
            </a:r>
            <a:endParaRPr lang="en-US" dirty="0">
              <a:ea typeface="Calibri" panose="020F0502020204030204"/>
              <a:cs typeface="Calibri" panose="020F0502020204030204"/>
            </a:endParaRPr>
          </a:p>
          <a:p>
            <a:r>
              <a:rPr lang="en-US" b="1" dirty="0">
                <a:ea typeface="+mn-lt"/>
                <a:cs typeface="+mn-lt"/>
              </a:rPr>
              <a:t>Analysts must:</a:t>
            </a:r>
            <a:endParaRPr lang="en-US" dirty="0"/>
          </a:p>
          <a:p>
            <a:pPr>
              <a:buFont typeface="Arial" panose="05000000000000000000" pitchFamily="2" charset="2"/>
              <a:buChar char="•"/>
            </a:pPr>
            <a:r>
              <a:rPr lang="en-US" b="1" dirty="0">
                <a:ea typeface="+mn-lt"/>
                <a:cs typeface="+mn-lt"/>
              </a:rPr>
              <a:t>Enter debt accurately and timely.</a:t>
            </a:r>
            <a:endParaRPr lang="en-US" dirty="0">
              <a:ea typeface="Calibri" panose="020F0502020204030204"/>
              <a:cs typeface="Calibri" panose="020F0502020204030204"/>
            </a:endParaRPr>
          </a:p>
          <a:p>
            <a:pPr>
              <a:buFont typeface="Arial" panose="05000000000000000000" pitchFamily="2" charset="2"/>
              <a:buChar char="•"/>
            </a:pPr>
            <a:r>
              <a:rPr lang="en-US" b="1" dirty="0">
                <a:ea typeface="+mn-lt"/>
                <a:cs typeface="+mn-lt"/>
              </a:rPr>
              <a:t>Apply all credits before submission deadlines.</a:t>
            </a:r>
            <a:endParaRPr lang="en-US" dirty="0">
              <a:ea typeface="Calibri" panose="020F0502020204030204"/>
              <a:cs typeface="Calibri" panose="020F0502020204030204"/>
            </a:endParaRPr>
          </a:p>
          <a:p>
            <a:pPr>
              <a:buFont typeface="Arial" panose="05000000000000000000" pitchFamily="2" charset="2"/>
              <a:buChar char="•"/>
            </a:pPr>
            <a:r>
              <a:rPr lang="en-US" b="1" dirty="0">
                <a:ea typeface="+mn-lt"/>
                <a:cs typeface="+mn-lt"/>
              </a:rPr>
              <a:t>Ensure balances are correct so eligibility can be determined.</a:t>
            </a:r>
            <a:endParaRPr lang="en-US" dirty="0">
              <a:ea typeface="Calibri" panose="020F0502020204030204"/>
              <a:cs typeface="Calibri" panose="020F0502020204030204"/>
            </a:endParaRPr>
          </a:p>
          <a:p>
            <a:pPr>
              <a:buFont typeface="Arial" panose="05000000000000000000" pitchFamily="2" charset="2"/>
              <a:buChar char="•"/>
            </a:pPr>
            <a:r>
              <a:rPr lang="en-US" dirty="0">
                <a:ea typeface="+mn-lt"/>
                <a:cs typeface="+mn-lt"/>
              </a:rPr>
              <a:t> Once the data is entered, </a:t>
            </a:r>
            <a:r>
              <a:rPr lang="en-US" b="1" dirty="0">
                <a:ea typeface="+mn-lt"/>
                <a:cs typeface="+mn-lt"/>
              </a:rPr>
              <a:t>the system evaluates the case and submits eligible NCPs based on arrears.</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1750129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CC7C2-2E2C-2C58-D1E4-762EE907AA01}"/>
              </a:ext>
            </a:extLst>
          </p:cNvPr>
          <p:cNvSpPr>
            <a:spLocks noGrp="1"/>
          </p:cNvSpPr>
          <p:nvPr>
            <p:ph type="title"/>
          </p:nvPr>
        </p:nvSpPr>
        <p:spPr/>
        <p:txBody>
          <a:bodyPr/>
          <a:lstStyle/>
          <a:p>
            <a:r>
              <a:rPr lang="en-US" sz="3700" dirty="0"/>
              <a:t>What's in the Toolbox - Financial Intercepts </a:t>
            </a:r>
            <a:endParaRPr lang="en-US" sz="3700" b="0" dirty="0"/>
          </a:p>
          <a:p>
            <a:endParaRPr lang="en-US" dirty="0"/>
          </a:p>
        </p:txBody>
      </p:sp>
      <p:sp>
        <p:nvSpPr>
          <p:cNvPr id="3" name="Content Placeholder 2">
            <a:extLst>
              <a:ext uri="{FF2B5EF4-FFF2-40B4-BE49-F238E27FC236}">
                <a16:creationId xmlns:a16="http://schemas.microsoft.com/office/drawing/2014/main" id="{8D16315F-E562-2E09-A54B-EF1B9EE0BA0C}"/>
              </a:ext>
            </a:extLst>
          </p:cNvPr>
          <p:cNvSpPr>
            <a:spLocks noGrp="1"/>
          </p:cNvSpPr>
          <p:nvPr>
            <p:ph idx="1"/>
          </p:nvPr>
        </p:nvSpPr>
        <p:spPr>
          <a:xfrm>
            <a:off x="619125" y="1032311"/>
            <a:ext cx="10963275" cy="5025589"/>
          </a:xfrm>
        </p:spPr>
        <p:txBody>
          <a:bodyPr vert="horz" lIns="91440" tIns="45720" rIns="91440" bIns="45720" rtlCol="0" anchor="t">
            <a:normAutofit fontScale="92500" lnSpcReduction="20000"/>
          </a:bodyPr>
          <a:lstStyle/>
          <a:p>
            <a:r>
              <a:rPr lang="en-US" dirty="0">
                <a:ea typeface="+mn-lt"/>
                <a:cs typeface="+mn-lt"/>
              </a:rPr>
              <a:t>Intercepts capture money owed to the custodial parent and apply it to child support arrears, helping bring cases back into compliance without court action.</a:t>
            </a:r>
            <a:endParaRPr lang="en-US" dirty="0">
              <a:ea typeface="Calibri" panose="020F0502020204030204"/>
              <a:cs typeface="Calibri" panose="020F0502020204030204"/>
            </a:endParaRPr>
          </a:p>
          <a:p>
            <a:r>
              <a:rPr lang="en-US" dirty="0">
                <a:ea typeface="+mn-lt"/>
                <a:cs typeface="+mn-lt"/>
              </a:rPr>
              <a:t>If the NCP qualifies, they may be submitted for:</a:t>
            </a:r>
            <a:endParaRPr lang="en-US" dirty="0"/>
          </a:p>
          <a:p>
            <a:pPr>
              <a:buFont typeface="Arial" panose="05000000000000000000" pitchFamily="2" charset="2"/>
              <a:buChar char="•"/>
            </a:pPr>
            <a:r>
              <a:rPr lang="en-US" b="1" dirty="0">
                <a:ea typeface="+mn-lt"/>
                <a:cs typeface="+mn-lt"/>
              </a:rPr>
              <a:t>Federal Tax Intercept</a:t>
            </a:r>
            <a:r>
              <a:rPr lang="en-US" dirty="0">
                <a:ea typeface="+mn-lt"/>
                <a:cs typeface="+mn-lt"/>
              </a:rPr>
              <a:t> – Takes past-due support from federal tax refunds.</a:t>
            </a:r>
            <a:endParaRPr lang="en-US" dirty="0">
              <a:ea typeface="Calibri" panose="020F0502020204030204"/>
              <a:cs typeface="Calibri" panose="020F0502020204030204"/>
            </a:endParaRPr>
          </a:p>
          <a:p>
            <a:pPr>
              <a:buFont typeface="Arial" panose="05000000000000000000" pitchFamily="2" charset="2"/>
              <a:buChar char="•"/>
            </a:pPr>
            <a:r>
              <a:rPr lang="en-US" b="1" dirty="0">
                <a:ea typeface="+mn-lt"/>
                <a:cs typeface="+mn-lt"/>
              </a:rPr>
              <a:t>State Tax Intercept</a:t>
            </a:r>
            <a:r>
              <a:rPr lang="en-US" dirty="0">
                <a:ea typeface="+mn-lt"/>
                <a:cs typeface="+mn-lt"/>
              </a:rPr>
              <a:t> – Applies Louisiana state tax refunds to arrears.</a:t>
            </a:r>
            <a:endParaRPr lang="en-US" dirty="0">
              <a:ea typeface="Calibri" panose="020F0502020204030204"/>
              <a:cs typeface="Calibri" panose="020F0502020204030204"/>
            </a:endParaRPr>
          </a:p>
          <a:p>
            <a:pPr>
              <a:buFont typeface="Arial" panose="05000000000000000000" pitchFamily="2" charset="2"/>
              <a:buChar char="•"/>
            </a:pPr>
            <a:r>
              <a:rPr lang="en-US" b="1" dirty="0">
                <a:ea typeface="+mn-lt"/>
                <a:cs typeface="+mn-lt"/>
              </a:rPr>
              <a:t>Lottery Intercept</a:t>
            </a:r>
            <a:r>
              <a:rPr lang="en-US" dirty="0">
                <a:ea typeface="+mn-lt"/>
                <a:cs typeface="+mn-lt"/>
              </a:rPr>
              <a:t> – Captures lottery winnings to pay child support.</a:t>
            </a:r>
            <a:endParaRPr lang="en-US" dirty="0">
              <a:ea typeface="Calibri" panose="020F0502020204030204"/>
              <a:cs typeface="Calibri" panose="020F0502020204030204"/>
            </a:endParaRPr>
          </a:p>
          <a:p>
            <a:pPr>
              <a:buFont typeface="Arial" panose="05000000000000000000" pitchFamily="2" charset="2"/>
              <a:buChar char="•"/>
            </a:pPr>
            <a:r>
              <a:rPr lang="en-US" b="1" dirty="0">
                <a:ea typeface="+mn-lt"/>
                <a:cs typeface="+mn-lt"/>
              </a:rPr>
              <a:t>Insurance Intercept</a:t>
            </a:r>
            <a:r>
              <a:rPr lang="en-US" dirty="0">
                <a:ea typeface="+mn-lt"/>
                <a:cs typeface="+mn-lt"/>
              </a:rPr>
              <a:t> – Applies settlement or insurance payouts to arrears.</a:t>
            </a:r>
            <a:endParaRPr lang="en-US" dirty="0">
              <a:ea typeface="Calibri" panose="020F0502020204030204"/>
              <a:cs typeface="Calibri" panose="020F0502020204030204"/>
            </a:endParaRPr>
          </a:p>
          <a:p>
            <a:pPr>
              <a:buFont typeface="Arial" panose="05000000000000000000" pitchFamily="2" charset="2"/>
              <a:buChar char="•"/>
            </a:pPr>
            <a:r>
              <a:rPr lang="en-US" b="1" dirty="0">
                <a:ea typeface="+mn-lt"/>
                <a:cs typeface="+mn-lt"/>
              </a:rPr>
              <a:t>Unemployment &amp; Other Benefits Intercept</a:t>
            </a:r>
            <a:r>
              <a:rPr lang="en-US" dirty="0">
                <a:ea typeface="+mn-lt"/>
                <a:cs typeface="+mn-lt"/>
              </a:rPr>
              <a:t> – Redirects benefit payments to support obligations.</a:t>
            </a:r>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936476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1D0E9-12D6-CF63-42E5-F3194C2EAC65}"/>
              </a:ext>
            </a:extLst>
          </p:cNvPr>
          <p:cNvSpPr>
            <a:spLocks noGrp="1"/>
          </p:cNvSpPr>
          <p:nvPr>
            <p:ph type="title"/>
          </p:nvPr>
        </p:nvSpPr>
        <p:spPr/>
        <p:txBody>
          <a:bodyPr/>
          <a:lstStyle/>
          <a:p>
            <a:r>
              <a:rPr lang="en-US" dirty="0">
                <a:latin typeface="Arial"/>
                <a:cs typeface="Arial"/>
              </a:rPr>
              <a:t>What's in the Tool Box </a:t>
            </a:r>
            <a:br>
              <a:rPr lang="en-US" dirty="0"/>
            </a:br>
            <a:r>
              <a:rPr lang="en-US">
                <a:latin typeface="Arial"/>
                <a:cs typeface="Arial"/>
              </a:rPr>
              <a:t>Judicial Enforcement - Contempt</a:t>
            </a:r>
          </a:p>
        </p:txBody>
      </p:sp>
      <p:sp>
        <p:nvSpPr>
          <p:cNvPr id="3" name="Content Placeholder 2">
            <a:extLst>
              <a:ext uri="{FF2B5EF4-FFF2-40B4-BE49-F238E27FC236}">
                <a16:creationId xmlns:a16="http://schemas.microsoft.com/office/drawing/2014/main" id="{8A7276A1-50FE-136F-E348-79593887F60C}"/>
              </a:ext>
            </a:extLst>
          </p:cNvPr>
          <p:cNvSpPr>
            <a:spLocks noGrp="1"/>
          </p:cNvSpPr>
          <p:nvPr>
            <p:ph idx="1"/>
          </p:nvPr>
        </p:nvSpPr>
        <p:spPr/>
        <p:txBody>
          <a:bodyPr vert="horz" lIns="91440" tIns="45720" rIns="91440" bIns="45720" rtlCol="0" anchor="t">
            <a:normAutofit/>
          </a:bodyPr>
          <a:lstStyle/>
          <a:p>
            <a:pPr>
              <a:buNone/>
            </a:pPr>
            <a:r>
              <a:rPr lang="en-US" b="1" dirty="0"/>
              <a:t>The “C-P-N-F Path” to Civil Contempt</a:t>
            </a:r>
            <a:endParaRPr lang="en-US">
              <a:ea typeface="Calibri"/>
              <a:cs typeface="Calibri"/>
            </a:endParaRPr>
          </a:p>
          <a:p>
            <a:pPr>
              <a:buNone/>
            </a:pPr>
            <a:r>
              <a:rPr lang="en-US" b="1" dirty="0">
                <a:ea typeface="+mn-lt"/>
                <a:cs typeface="+mn-lt"/>
              </a:rPr>
              <a:t>Before you refer for contempt, follow the path:</a:t>
            </a:r>
            <a:endParaRPr lang="en-US" dirty="0"/>
          </a:p>
          <a:p>
            <a:pPr>
              <a:buNone/>
            </a:pPr>
            <a:r>
              <a:rPr lang="en-US" b="1" dirty="0">
                <a:ea typeface="+mn-lt"/>
                <a:cs typeface="+mn-lt"/>
              </a:rPr>
              <a:t>  C — Check</a:t>
            </a:r>
            <a:r>
              <a:rPr lang="en-US" dirty="0">
                <a:ea typeface="+mn-lt"/>
                <a:cs typeface="+mn-lt"/>
              </a:rPr>
              <a:t> the case enforcement with </a:t>
            </a:r>
            <a:r>
              <a:rPr lang="en-US" b="1" dirty="0">
                <a:ea typeface="+mn-lt"/>
                <a:cs typeface="+mn-lt"/>
              </a:rPr>
              <a:t>CSE 124</a:t>
            </a:r>
            <a:r>
              <a:rPr lang="en-US" dirty="0">
                <a:ea typeface="+mn-lt"/>
                <a:cs typeface="+mn-lt"/>
              </a:rPr>
              <a:t> (Checklist).</a:t>
            </a:r>
            <a:br>
              <a:rPr lang="en-US" dirty="0">
                <a:ea typeface="+mn-lt"/>
                <a:cs typeface="+mn-lt"/>
              </a:rPr>
            </a:br>
            <a:r>
              <a:rPr lang="en-US" dirty="0">
                <a:ea typeface="+mn-lt"/>
                <a:cs typeface="+mn-lt"/>
              </a:rPr>
              <a:t> </a:t>
            </a:r>
            <a:r>
              <a:rPr lang="en-US" b="1" dirty="0">
                <a:ea typeface="+mn-lt"/>
                <a:cs typeface="+mn-lt"/>
              </a:rPr>
              <a:t>P — Prove</a:t>
            </a:r>
            <a:r>
              <a:rPr lang="en-US" dirty="0">
                <a:ea typeface="+mn-lt"/>
                <a:cs typeface="+mn-lt"/>
              </a:rPr>
              <a:t> ability to pay with </a:t>
            </a:r>
            <a:r>
              <a:rPr lang="en-US" b="1" dirty="0">
                <a:ea typeface="+mn-lt"/>
                <a:cs typeface="+mn-lt"/>
              </a:rPr>
              <a:t>CSE 125</a:t>
            </a:r>
            <a:r>
              <a:rPr lang="en-US" dirty="0">
                <a:ea typeface="+mn-lt"/>
                <a:cs typeface="+mn-lt"/>
              </a:rPr>
              <a:t> (documented, signed, any method).</a:t>
            </a:r>
            <a:br>
              <a:rPr lang="en-US" dirty="0">
                <a:ea typeface="+mn-lt"/>
                <a:cs typeface="+mn-lt"/>
              </a:rPr>
            </a:br>
            <a:r>
              <a:rPr lang="en-US" dirty="0">
                <a:ea typeface="+mn-lt"/>
                <a:cs typeface="+mn-lt"/>
              </a:rPr>
              <a:t> </a:t>
            </a:r>
            <a:r>
              <a:rPr lang="en-US" b="1" dirty="0">
                <a:ea typeface="+mn-lt"/>
                <a:cs typeface="+mn-lt"/>
              </a:rPr>
              <a:t>N — Notify</a:t>
            </a:r>
            <a:r>
              <a:rPr lang="en-US" dirty="0">
                <a:ea typeface="+mn-lt"/>
                <a:cs typeface="+mn-lt"/>
              </a:rPr>
              <a:t> the NCP with </a:t>
            </a:r>
            <a:r>
              <a:rPr lang="en-US" b="1" dirty="0">
                <a:ea typeface="+mn-lt"/>
                <a:cs typeface="+mn-lt"/>
              </a:rPr>
              <a:t>CSE 104E</a:t>
            </a:r>
            <a:r>
              <a:rPr lang="en-US" dirty="0">
                <a:ea typeface="+mn-lt"/>
                <a:cs typeface="+mn-lt"/>
              </a:rPr>
              <a:t> (appointment + ability-to-pay notice).</a:t>
            </a:r>
            <a:br>
              <a:rPr lang="en-US" dirty="0">
                <a:ea typeface="+mn-lt"/>
                <a:cs typeface="+mn-lt"/>
              </a:rPr>
            </a:br>
            <a:r>
              <a:rPr lang="en-US" dirty="0">
                <a:ea typeface="+mn-lt"/>
                <a:cs typeface="+mn-lt"/>
              </a:rPr>
              <a:t> </a:t>
            </a:r>
            <a:r>
              <a:rPr lang="en-US" b="1" dirty="0">
                <a:ea typeface="+mn-lt"/>
                <a:cs typeface="+mn-lt"/>
              </a:rPr>
              <a:t>F — File</a:t>
            </a:r>
            <a:r>
              <a:rPr lang="en-US" dirty="0">
                <a:ea typeface="+mn-lt"/>
                <a:cs typeface="+mn-lt"/>
              </a:rPr>
              <a:t> the referral in </a:t>
            </a:r>
            <a:r>
              <a:rPr lang="en-US" b="1" dirty="0" err="1">
                <a:ea typeface="+mn-lt"/>
                <a:cs typeface="+mn-lt"/>
              </a:rPr>
              <a:t>GovLink</a:t>
            </a:r>
            <a:r>
              <a:rPr lang="en-US" b="1" dirty="0">
                <a:ea typeface="+mn-lt"/>
                <a:cs typeface="+mn-lt"/>
              </a:rPr>
              <a:t> using CSE 102</a:t>
            </a:r>
            <a:r>
              <a:rPr lang="en-US" dirty="0">
                <a:ea typeface="+mn-lt"/>
                <a:cs typeface="+mn-lt"/>
              </a:rPr>
              <a:t>.</a:t>
            </a:r>
            <a:endParaRPr lang="en-US" dirty="0"/>
          </a:p>
          <a:p>
            <a:pPr>
              <a:buNone/>
            </a:pPr>
            <a:endParaRPr lang="en-US" i="1" dirty="0">
              <a:ea typeface="Calibri"/>
              <a:cs typeface="Calibri"/>
            </a:endParaRPr>
          </a:p>
          <a:p>
            <a:pPr marL="0" marR="0" indent="0">
              <a:buNone/>
            </a:pPr>
            <a:endParaRPr lang="en-US" sz="8000" dirty="0">
              <a:effectLst/>
              <a:ea typeface="Times New Roman" panose="02020603050405020304" pitchFamily="18" charset="0"/>
              <a:cs typeface="Times New Roman" panose="02020603050405020304" pitchFamily="18" charset="0"/>
            </a:endParaRPr>
          </a:p>
          <a:p>
            <a:endParaRPr lang="en-US" sz="3600" dirty="0">
              <a:ea typeface="Calibri"/>
              <a:cs typeface="Calibri"/>
            </a:endParaRPr>
          </a:p>
        </p:txBody>
      </p:sp>
    </p:spTree>
    <p:extLst>
      <p:ext uri="{BB962C8B-B14F-4D97-AF65-F5344CB8AC3E}">
        <p14:creationId xmlns:p14="http://schemas.microsoft.com/office/powerpoint/2010/main" val="2201281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5DFC2-2294-2608-E7BB-634A8AB83454}"/>
              </a:ext>
            </a:extLst>
          </p:cNvPr>
          <p:cNvSpPr>
            <a:spLocks noGrp="1"/>
          </p:cNvSpPr>
          <p:nvPr>
            <p:ph type="title"/>
          </p:nvPr>
        </p:nvSpPr>
        <p:spPr/>
        <p:txBody>
          <a:bodyPr/>
          <a:lstStyle/>
          <a:p>
            <a:r>
              <a:rPr lang="en-US" dirty="0">
                <a:latin typeface="Arial"/>
                <a:cs typeface="Arial"/>
              </a:rPr>
              <a:t>Judicial Enforcement - Contempt</a:t>
            </a:r>
            <a:br>
              <a:rPr lang="en-US" dirty="0">
                <a:latin typeface="Arial"/>
                <a:cs typeface="Arial"/>
              </a:rPr>
            </a:br>
            <a:r>
              <a:rPr lang="en-US" dirty="0">
                <a:latin typeface="Arial"/>
                <a:cs typeface="Arial"/>
              </a:rPr>
              <a:t>     The Process</a:t>
            </a:r>
            <a:endParaRPr lang="en-US" dirty="0"/>
          </a:p>
        </p:txBody>
      </p:sp>
      <p:sp>
        <p:nvSpPr>
          <p:cNvPr id="3" name="Content Placeholder 2">
            <a:extLst>
              <a:ext uri="{FF2B5EF4-FFF2-40B4-BE49-F238E27FC236}">
                <a16:creationId xmlns:a16="http://schemas.microsoft.com/office/drawing/2014/main" id="{350D4B60-CD38-B0D6-30DA-7EBD80B6DD18}"/>
              </a:ext>
            </a:extLst>
          </p:cNvPr>
          <p:cNvSpPr>
            <a:spLocks noGrp="1"/>
          </p:cNvSpPr>
          <p:nvPr>
            <p:ph idx="1"/>
          </p:nvPr>
        </p:nvSpPr>
        <p:spPr/>
        <p:txBody>
          <a:bodyPr vert="horz" lIns="91440" tIns="45720" rIns="91440" bIns="45720" rtlCol="0" anchor="t">
            <a:normAutofit/>
          </a:bodyPr>
          <a:lstStyle/>
          <a:p>
            <a:r>
              <a:rPr lang="en-US" dirty="0">
                <a:ea typeface="+mn-lt"/>
                <a:cs typeface="+mn-lt"/>
              </a:rPr>
              <a:t>If the NCP appears, </a:t>
            </a:r>
            <a:r>
              <a:rPr lang="en-US" b="1" dirty="0">
                <a:ea typeface="+mn-lt"/>
                <a:cs typeface="+mn-lt"/>
              </a:rPr>
              <a:t>serve CSE 651 (Summons)</a:t>
            </a:r>
            <a:r>
              <a:rPr lang="en-US" dirty="0">
                <a:ea typeface="+mn-lt"/>
                <a:cs typeface="+mn-lt"/>
              </a:rPr>
              <a:t> and attach it to the </a:t>
            </a:r>
            <a:r>
              <a:rPr lang="en-US" b="1" dirty="0" err="1">
                <a:ea typeface="+mn-lt"/>
                <a:cs typeface="+mn-lt"/>
              </a:rPr>
              <a:t>GovLink</a:t>
            </a:r>
            <a:r>
              <a:rPr lang="en-US" b="1" dirty="0">
                <a:ea typeface="+mn-lt"/>
                <a:cs typeface="+mn-lt"/>
              </a:rPr>
              <a:t> CSE 102</a:t>
            </a:r>
            <a:r>
              <a:rPr lang="en-US" dirty="0">
                <a:ea typeface="+mn-lt"/>
                <a:cs typeface="+mn-lt"/>
              </a:rPr>
              <a:t> with the </a:t>
            </a:r>
            <a:r>
              <a:rPr lang="en-US" b="1" dirty="0">
                <a:ea typeface="+mn-lt"/>
                <a:cs typeface="+mn-lt"/>
              </a:rPr>
              <a:t>124 &amp; 125</a:t>
            </a:r>
            <a:r>
              <a:rPr lang="en-US" dirty="0">
                <a:ea typeface="+mn-lt"/>
                <a:cs typeface="+mn-lt"/>
              </a:rPr>
              <a:t>.</a:t>
            </a:r>
            <a:endParaRPr lang="en-US" dirty="0">
              <a:ea typeface="Calibri" panose="020F0502020204030204"/>
              <a:cs typeface="Calibri" panose="020F0502020204030204"/>
            </a:endParaRPr>
          </a:p>
          <a:p>
            <a:r>
              <a:rPr lang="en-US" dirty="0">
                <a:ea typeface="+mn-lt"/>
                <a:cs typeface="+mn-lt"/>
              </a:rPr>
              <a:t>If no appearance or no service: attempt contact, mail </a:t>
            </a:r>
            <a:r>
              <a:rPr lang="en-US" b="1" dirty="0">
                <a:ea typeface="+mn-lt"/>
                <a:cs typeface="+mn-lt"/>
              </a:rPr>
              <a:t>104E + 125</a:t>
            </a:r>
            <a:r>
              <a:rPr lang="en-US" dirty="0">
                <a:ea typeface="+mn-lt"/>
                <a:cs typeface="+mn-lt"/>
              </a:rPr>
              <a:t>, offer one reschedule.</a:t>
            </a:r>
            <a:endParaRPr lang="en-US" dirty="0"/>
          </a:p>
          <a:p>
            <a:r>
              <a:rPr lang="en-US" dirty="0">
                <a:ea typeface="+mn-lt"/>
                <a:cs typeface="+mn-lt"/>
              </a:rPr>
              <a:t>No response, no 125, no reschedule, or no 90-day compliance → </a:t>
            </a:r>
            <a:r>
              <a:rPr lang="en-US" b="1" dirty="0">
                <a:ea typeface="+mn-lt"/>
                <a:cs typeface="+mn-lt"/>
              </a:rPr>
              <a:t>proceed with referral</a:t>
            </a:r>
            <a:r>
              <a:rPr lang="en-US" dirty="0">
                <a:ea typeface="+mn-lt"/>
                <a:cs typeface="+mn-lt"/>
              </a:rPr>
              <a:t>.</a:t>
            </a:r>
            <a:endParaRPr lang="en-US" dirty="0"/>
          </a:p>
          <a:p>
            <a:endParaRPr lang="en-US" dirty="0">
              <a:ea typeface="Calibri"/>
              <a:cs typeface="Calibri"/>
            </a:endParaRPr>
          </a:p>
        </p:txBody>
      </p:sp>
    </p:spTree>
    <p:extLst>
      <p:ext uri="{BB962C8B-B14F-4D97-AF65-F5344CB8AC3E}">
        <p14:creationId xmlns:p14="http://schemas.microsoft.com/office/powerpoint/2010/main" val="661028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20476-8497-3CA8-F58D-E0F3CEFEB82F}"/>
              </a:ext>
            </a:extLst>
          </p:cNvPr>
          <p:cNvSpPr>
            <a:spLocks noGrp="1"/>
          </p:cNvSpPr>
          <p:nvPr>
            <p:ph type="title"/>
          </p:nvPr>
        </p:nvSpPr>
        <p:spPr/>
        <p:txBody>
          <a:bodyPr/>
          <a:lstStyle/>
          <a:p>
            <a:r>
              <a:rPr lang="en-US" dirty="0">
                <a:latin typeface="Arial"/>
                <a:cs typeface="Arial"/>
              </a:rPr>
              <a:t>Judicial Enforcement - Contempt</a:t>
            </a:r>
            <a:br>
              <a:rPr lang="en-US" dirty="0">
                <a:latin typeface="Arial"/>
                <a:cs typeface="Arial"/>
              </a:rPr>
            </a:br>
            <a:r>
              <a:rPr lang="en-US" dirty="0">
                <a:latin typeface="Arial"/>
                <a:cs typeface="Arial"/>
              </a:rPr>
              <a:t>     The Process</a:t>
            </a:r>
            <a:endParaRPr lang="en-US" dirty="0"/>
          </a:p>
        </p:txBody>
      </p:sp>
      <p:sp>
        <p:nvSpPr>
          <p:cNvPr id="3" name="Content Placeholder 2">
            <a:extLst>
              <a:ext uri="{FF2B5EF4-FFF2-40B4-BE49-F238E27FC236}">
                <a16:creationId xmlns:a16="http://schemas.microsoft.com/office/drawing/2014/main" id="{2F398C6F-8167-4230-A4AB-107597B40A50}"/>
              </a:ext>
            </a:extLst>
          </p:cNvPr>
          <p:cNvSpPr>
            <a:spLocks noGrp="1"/>
          </p:cNvSpPr>
          <p:nvPr>
            <p:ph idx="1"/>
          </p:nvPr>
        </p:nvSpPr>
        <p:spPr/>
        <p:txBody>
          <a:bodyPr vert="horz" lIns="91440" tIns="45720" rIns="91440" bIns="45720" rtlCol="0" anchor="t">
            <a:normAutofit/>
          </a:bodyPr>
          <a:lstStyle/>
          <a:p>
            <a:r>
              <a:rPr lang="en-US" sz="3500" b="1" dirty="0">
                <a:ea typeface="+mn-lt"/>
                <a:cs typeface="+mn-lt"/>
              </a:rPr>
              <a:t>Arrears executory?</a:t>
            </a:r>
            <a:r>
              <a:rPr lang="en-US" sz="3500" dirty="0">
                <a:ea typeface="+mn-lt"/>
                <a:cs typeface="+mn-lt"/>
              </a:rPr>
              <a:t> Refer for </a:t>
            </a:r>
            <a:r>
              <a:rPr lang="en-US" sz="3500" b="1" dirty="0">
                <a:ea typeface="+mn-lt"/>
                <a:cs typeface="+mn-lt"/>
              </a:rPr>
              <a:t>Judgment Debtor Rule</a:t>
            </a:r>
            <a:r>
              <a:rPr lang="en-US" sz="3500" dirty="0">
                <a:ea typeface="+mn-lt"/>
                <a:cs typeface="+mn-lt"/>
              </a:rPr>
              <a:t>, then contempt.</a:t>
            </a:r>
            <a:endParaRPr lang="en-US" sz="3500" dirty="0">
              <a:ea typeface="Calibri"/>
              <a:cs typeface="Calibri"/>
            </a:endParaRPr>
          </a:p>
          <a:p>
            <a:r>
              <a:rPr lang="en-US" sz="3500" dirty="0">
                <a:ea typeface="+mn-lt"/>
                <a:cs typeface="+mn-lt"/>
              </a:rPr>
              <a:t>After Ruling, submit via </a:t>
            </a:r>
            <a:r>
              <a:rPr lang="en-US" sz="3500" dirty="0" err="1">
                <a:ea typeface="+mn-lt"/>
                <a:cs typeface="+mn-lt"/>
              </a:rPr>
              <a:t>Govlink</a:t>
            </a:r>
            <a:r>
              <a:rPr lang="en-US" sz="3500" dirty="0">
                <a:ea typeface="+mn-lt"/>
                <a:cs typeface="+mn-lt"/>
              </a:rPr>
              <a:t> the CSE 102 referral to request contempt </a:t>
            </a:r>
          </a:p>
          <a:p>
            <a:r>
              <a:rPr lang="en-US" sz="3500" b="1" dirty="0">
                <a:ea typeface="+mn-lt"/>
                <a:cs typeface="+mn-lt"/>
              </a:rPr>
              <a:t>Arrears Not executory?</a:t>
            </a:r>
            <a:r>
              <a:rPr lang="en-US" sz="3500" dirty="0">
                <a:ea typeface="+mn-lt"/>
                <a:cs typeface="+mn-lt"/>
              </a:rPr>
              <a:t> Refer for contempt and note </a:t>
            </a:r>
            <a:r>
              <a:rPr lang="en-US" sz="3500" b="1" dirty="0">
                <a:ea typeface="+mn-lt"/>
                <a:cs typeface="+mn-lt"/>
              </a:rPr>
              <a:t>court must determine ability to pay</a:t>
            </a:r>
            <a:r>
              <a:rPr lang="en-US" sz="3500" dirty="0">
                <a:ea typeface="+mn-lt"/>
                <a:cs typeface="+mn-lt"/>
              </a:rPr>
              <a:t>.</a:t>
            </a:r>
            <a:endParaRPr lang="en-US" dirty="0"/>
          </a:p>
          <a:p>
            <a:pPr marR="0"/>
            <a:endParaRPr lang="en-US" sz="3500" dirty="0">
              <a:ea typeface="Calibri"/>
              <a:cs typeface="Calibri"/>
            </a:endParaRPr>
          </a:p>
        </p:txBody>
      </p:sp>
    </p:spTree>
    <p:extLst>
      <p:ext uri="{BB962C8B-B14F-4D97-AF65-F5344CB8AC3E}">
        <p14:creationId xmlns:p14="http://schemas.microsoft.com/office/powerpoint/2010/main" val="3818185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E59D-BF97-5050-4DA7-86BFCE5F183F}"/>
              </a:ext>
            </a:extLst>
          </p:cNvPr>
          <p:cNvSpPr>
            <a:spLocks noGrp="1"/>
          </p:cNvSpPr>
          <p:nvPr>
            <p:ph type="title"/>
          </p:nvPr>
        </p:nvSpPr>
        <p:spPr/>
        <p:txBody>
          <a:bodyPr/>
          <a:lstStyle/>
          <a:p>
            <a:r>
              <a:rPr lang="en-US" dirty="0"/>
              <a:t>When to Switch Tools</a:t>
            </a:r>
          </a:p>
        </p:txBody>
      </p:sp>
      <p:sp>
        <p:nvSpPr>
          <p:cNvPr id="3" name="Content Placeholder 2">
            <a:extLst>
              <a:ext uri="{FF2B5EF4-FFF2-40B4-BE49-F238E27FC236}">
                <a16:creationId xmlns:a16="http://schemas.microsoft.com/office/drawing/2014/main" id="{9A4372DF-6783-A0AB-D0F9-3E33381585C6}"/>
              </a:ext>
            </a:extLst>
          </p:cNvPr>
          <p:cNvSpPr>
            <a:spLocks noGrp="1"/>
          </p:cNvSpPr>
          <p:nvPr>
            <p:ph idx="1"/>
          </p:nvPr>
        </p:nvSpPr>
        <p:spPr>
          <a:xfrm>
            <a:off x="619125" y="1825625"/>
            <a:ext cx="10963275" cy="4336658"/>
          </a:xfrm>
        </p:spPr>
        <p:txBody>
          <a:bodyPr vert="horz" lIns="91440" tIns="45720" rIns="91440" bIns="45720" rtlCol="0" anchor="t">
            <a:normAutofit/>
          </a:bodyPr>
          <a:lstStyle/>
          <a:p>
            <a:r>
              <a:rPr lang="en-US" dirty="0"/>
              <a:t>To Escalate - An analyst switches to escalation </a:t>
            </a:r>
            <a:r>
              <a:rPr lang="en-US" b="1" dirty="0"/>
              <a:t>when the current tool is no longer effective</a:t>
            </a:r>
            <a:r>
              <a:rPr lang="en-US" dirty="0"/>
              <a:t> or the risk of noncompliance has increased.</a:t>
            </a:r>
            <a:endParaRPr lang="en-US" dirty="0">
              <a:ea typeface="Calibri"/>
              <a:cs typeface="Calibri"/>
            </a:endParaRPr>
          </a:p>
          <a:p>
            <a:pPr marL="685800">
              <a:buFont typeface="Wingdings" panose="02070309020205020404" pitchFamily="49" charset="0"/>
              <a:buChar char="§"/>
            </a:pPr>
            <a:r>
              <a:rPr lang="en-US" b="1" dirty="0">
                <a:ea typeface="+mn-lt"/>
                <a:cs typeface="+mn-lt"/>
              </a:rPr>
              <a:t>Repeated noncompliance</a:t>
            </a:r>
            <a:r>
              <a:rPr lang="en-US" dirty="0">
                <a:ea typeface="+mn-lt"/>
                <a:cs typeface="+mn-lt"/>
              </a:rPr>
              <a:t> after warnings or lighter enforcement actions.</a:t>
            </a:r>
            <a:endParaRPr lang="en-US" b="1">
              <a:latin typeface="Calibri"/>
              <a:ea typeface="Calibri"/>
              <a:cs typeface="Arial"/>
            </a:endParaRPr>
          </a:p>
          <a:p>
            <a:pPr marL="685800">
              <a:buFont typeface="Wingdings" panose="02070309020205020404" pitchFamily="49" charset="0"/>
              <a:buChar char="§"/>
            </a:pPr>
            <a:r>
              <a:rPr lang="en-US" b="1" dirty="0">
                <a:latin typeface="Calibri"/>
                <a:ea typeface="Calibri"/>
                <a:cs typeface="Arial"/>
              </a:rPr>
              <a:t>Failure to respond</a:t>
            </a:r>
            <a:r>
              <a:rPr lang="en-US" dirty="0">
                <a:latin typeface="Calibri"/>
                <a:ea typeface="Calibri"/>
                <a:cs typeface="Arial"/>
              </a:rPr>
              <a:t> to outreach, appointments, or payment opportunities.</a:t>
            </a:r>
          </a:p>
          <a:p>
            <a:pPr lvl="1">
              <a:buFont typeface="Wingdings" panose="02070309020205020404" pitchFamily="49" charset="0"/>
              <a:buChar char="§"/>
            </a:pPr>
            <a:r>
              <a:rPr lang="en-US" b="1" dirty="0">
                <a:latin typeface="Calibri"/>
                <a:ea typeface="Calibri"/>
                <a:cs typeface="Arial"/>
              </a:rPr>
              <a:t>New information showing the NCP has the ability to pay but refuses to comply.</a:t>
            </a:r>
            <a:endParaRPr lang="en-US">
              <a:latin typeface="Calibri"/>
              <a:ea typeface="Calibri"/>
            </a:endParaRPr>
          </a:p>
          <a:p>
            <a:pPr marL="914400" lvl="1" indent="-457200">
              <a:buFont typeface="Arial" panose="02070309020205020404" pitchFamily="49" charset="0"/>
              <a:buChar char="•"/>
            </a:pPr>
            <a:endParaRPr lang="en-US" dirty="0">
              <a:latin typeface="Arial"/>
              <a:ea typeface="Calibri"/>
              <a:cs typeface="Arial"/>
            </a:endParaRPr>
          </a:p>
          <a:p>
            <a:endParaRPr lang="en-US" dirty="0">
              <a:ea typeface="Calibri"/>
              <a:cs typeface="Calibri"/>
            </a:endParaRPr>
          </a:p>
          <a:p>
            <a:pPr marL="0" indent="0">
              <a:buNone/>
            </a:pPr>
            <a:endParaRPr lang="en-US" dirty="0">
              <a:ea typeface="Calibri"/>
              <a:cs typeface="Calibri"/>
            </a:endParaRPr>
          </a:p>
        </p:txBody>
      </p:sp>
    </p:spTree>
    <p:extLst>
      <p:ext uri="{BB962C8B-B14F-4D97-AF65-F5344CB8AC3E}">
        <p14:creationId xmlns:p14="http://schemas.microsoft.com/office/powerpoint/2010/main" val="4142540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FEEEB-43A8-D54D-873A-221450B0763E}"/>
              </a:ext>
            </a:extLst>
          </p:cNvPr>
          <p:cNvSpPr>
            <a:spLocks noGrp="1"/>
          </p:cNvSpPr>
          <p:nvPr>
            <p:ph type="title"/>
          </p:nvPr>
        </p:nvSpPr>
        <p:spPr/>
        <p:txBody>
          <a:bodyPr/>
          <a:lstStyle/>
          <a:p>
            <a:r>
              <a:rPr lang="en-US" sz="3200" dirty="0">
                <a:latin typeface="Arial"/>
                <a:cs typeface="Arial"/>
              </a:rPr>
              <a:t>When to Switch Tools</a:t>
            </a:r>
            <a:endParaRPr lang="en-US" sz="3200" b="0" dirty="0">
              <a:solidFill>
                <a:srgbClr val="000000"/>
              </a:solidFill>
            </a:endParaRPr>
          </a:p>
        </p:txBody>
      </p:sp>
      <p:sp>
        <p:nvSpPr>
          <p:cNvPr id="3" name="Content Placeholder 2">
            <a:extLst>
              <a:ext uri="{FF2B5EF4-FFF2-40B4-BE49-F238E27FC236}">
                <a16:creationId xmlns:a16="http://schemas.microsoft.com/office/drawing/2014/main" id="{662CE5CF-B0C9-59A6-0100-3FE183D50732}"/>
              </a:ext>
            </a:extLst>
          </p:cNvPr>
          <p:cNvSpPr>
            <a:spLocks noGrp="1"/>
          </p:cNvSpPr>
          <p:nvPr>
            <p:ph idx="1"/>
          </p:nvPr>
        </p:nvSpPr>
        <p:spPr/>
        <p:txBody>
          <a:bodyPr vert="horz" lIns="91440" tIns="45720" rIns="91440" bIns="45720" rtlCol="0" anchor="t">
            <a:normAutofit/>
          </a:bodyPr>
          <a:lstStyle/>
          <a:p>
            <a:r>
              <a:rPr lang="en-US" dirty="0">
                <a:ea typeface="Calibri"/>
                <a:cs typeface="Calibri"/>
              </a:rPr>
              <a:t>To Pause - An analyst pauses enforcement </a:t>
            </a:r>
            <a:r>
              <a:rPr lang="en-US" b="1" dirty="0">
                <a:ea typeface="Calibri"/>
                <a:cs typeface="Calibri"/>
              </a:rPr>
              <a:t>when more information or clarity is needed</a:t>
            </a:r>
            <a:r>
              <a:rPr lang="en-US" dirty="0">
                <a:ea typeface="Calibri"/>
                <a:cs typeface="Calibri"/>
              </a:rPr>
              <a:t>.</a:t>
            </a:r>
            <a:endParaRPr lang="en-US">
              <a:solidFill>
                <a:srgbClr val="000000"/>
              </a:solidFill>
              <a:ea typeface="Calibri"/>
              <a:cs typeface="Calibri"/>
            </a:endParaRPr>
          </a:p>
          <a:p>
            <a:pPr marL="914400" lvl="1" indent="-457200">
              <a:buFont typeface="Wingdings" panose="05000000000000000000" pitchFamily="2" charset="2"/>
              <a:buChar char="§"/>
            </a:pPr>
            <a:r>
              <a:rPr lang="en-US" sz="3200" b="1" dirty="0">
                <a:latin typeface="Calibri"/>
                <a:ea typeface="Calibri"/>
                <a:cs typeface="Arial"/>
              </a:rPr>
              <a:t>Conflicting or incomplete evidence</a:t>
            </a:r>
            <a:r>
              <a:rPr lang="en-US" sz="3200" dirty="0">
                <a:latin typeface="Calibri"/>
                <a:ea typeface="Calibri"/>
                <a:cs typeface="Arial"/>
              </a:rPr>
              <a:t> (i.e. wrong NCP or SSI recipient)</a:t>
            </a:r>
            <a:endParaRPr lang="en-US" sz="3200">
              <a:solidFill>
                <a:srgbClr val="000000"/>
              </a:solidFill>
              <a:latin typeface="Calibri"/>
              <a:ea typeface="Calibri"/>
              <a:cs typeface="Arial"/>
            </a:endParaRPr>
          </a:p>
          <a:p>
            <a:pPr marL="914400" lvl="1" indent="-457200">
              <a:buFont typeface="Wingdings" panose="05000000000000000000" pitchFamily="2" charset="2"/>
              <a:buChar char="§"/>
            </a:pPr>
            <a:r>
              <a:rPr lang="en-US" sz="3200" b="1" dirty="0">
                <a:latin typeface="Calibri"/>
                <a:ea typeface="Calibri"/>
                <a:cs typeface="Arial"/>
              </a:rPr>
              <a:t>Awaiting response for an appeal</a:t>
            </a:r>
            <a:r>
              <a:rPr lang="en-US" sz="3200" dirty="0">
                <a:latin typeface="Calibri"/>
                <a:ea typeface="Calibri"/>
                <a:cs typeface="Arial"/>
              </a:rPr>
              <a:t> or appeal decision is pending</a:t>
            </a:r>
            <a:endParaRPr lang="en-US" sz="3200">
              <a:solidFill>
                <a:srgbClr val="000000"/>
              </a:solidFill>
              <a:latin typeface="Calibri"/>
              <a:ea typeface="Calibri"/>
              <a:cs typeface="Arial"/>
            </a:endParaRPr>
          </a:p>
          <a:p>
            <a:pPr marL="914400" lvl="1" indent="-457200">
              <a:buFont typeface="Wingdings" panose="05000000000000000000" pitchFamily="2" charset="2"/>
              <a:buChar char="§"/>
            </a:pPr>
            <a:r>
              <a:rPr lang="en-US" sz="3200" b="1" dirty="0">
                <a:latin typeface="Calibri"/>
                <a:ea typeface="Calibri"/>
                <a:cs typeface="Arial"/>
              </a:rPr>
              <a:t>To avoid incorrect </a:t>
            </a:r>
            <a:r>
              <a:rPr lang="en-US" sz="3200" dirty="0">
                <a:latin typeface="Calibri"/>
                <a:ea typeface="Calibri"/>
                <a:cs typeface="Arial"/>
              </a:rPr>
              <a:t>or unfair enforcement</a:t>
            </a:r>
            <a:endParaRPr lang="en-US" sz="3200">
              <a:latin typeface="Calibri"/>
              <a:ea typeface="Calibri"/>
            </a:endParaRPr>
          </a:p>
        </p:txBody>
      </p:sp>
    </p:spTree>
    <p:extLst>
      <p:ext uri="{BB962C8B-B14F-4D97-AF65-F5344CB8AC3E}">
        <p14:creationId xmlns:p14="http://schemas.microsoft.com/office/powerpoint/2010/main" val="3583837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1B7B-C8AC-630C-A227-F9C6E468AB94}"/>
              </a:ext>
            </a:extLst>
          </p:cNvPr>
          <p:cNvSpPr>
            <a:spLocks noGrp="1"/>
          </p:cNvSpPr>
          <p:nvPr>
            <p:ph type="title"/>
          </p:nvPr>
        </p:nvSpPr>
        <p:spPr/>
        <p:txBody>
          <a:bodyPr/>
          <a:lstStyle/>
          <a:p>
            <a:r>
              <a:rPr lang="en-US" dirty="0">
                <a:latin typeface="Arial"/>
                <a:cs typeface="Arial"/>
              </a:rPr>
              <a:t>When to Switch Tools</a:t>
            </a:r>
            <a:endParaRPr lang="en-US" dirty="0"/>
          </a:p>
        </p:txBody>
      </p:sp>
      <p:sp>
        <p:nvSpPr>
          <p:cNvPr id="7" name="Content Placeholder 6">
            <a:extLst>
              <a:ext uri="{FF2B5EF4-FFF2-40B4-BE49-F238E27FC236}">
                <a16:creationId xmlns:a16="http://schemas.microsoft.com/office/drawing/2014/main" id="{79C9D228-2FFB-A419-8C32-AEBE3C6A2FF9}"/>
              </a:ext>
            </a:extLst>
          </p:cNvPr>
          <p:cNvSpPr>
            <a:spLocks noGrp="1"/>
          </p:cNvSpPr>
          <p:nvPr>
            <p:ph idx="1"/>
          </p:nvPr>
        </p:nvSpPr>
        <p:spPr/>
        <p:txBody>
          <a:bodyPr vert="horz" lIns="91440" tIns="45720" rIns="91440" bIns="45720" rtlCol="0" anchor="t">
            <a:normAutofit/>
          </a:bodyPr>
          <a:lstStyle/>
          <a:p>
            <a:r>
              <a:rPr lang="en-US" dirty="0">
                <a:latin typeface="Calibri"/>
                <a:ea typeface="Calibri"/>
                <a:cs typeface="Calibri"/>
              </a:rPr>
              <a:t>To Deescalate- An analyst switches to de-escalation </a:t>
            </a:r>
            <a:r>
              <a:rPr lang="en-US" b="1" dirty="0">
                <a:latin typeface="Calibri"/>
                <a:ea typeface="Calibri"/>
                <a:cs typeface="Calibri"/>
              </a:rPr>
              <a:t>when risk of noncompliance decreases or compliance improves</a:t>
            </a:r>
            <a:r>
              <a:rPr lang="en-US" dirty="0">
                <a:latin typeface="Calibri"/>
                <a:ea typeface="Calibri"/>
                <a:cs typeface="Calibri"/>
              </a:rPr>
              <a:t>.</a:t>
            </a:r>
          </a:p>
          <a:p>
            <a:pPr marL="914400" lvl="1" indent="-457200">
              <a:buFont typeface="Wingdings" panose="05000000000000000000" pitchFamily="2" charset="2"/>
              <a:buChar char="§"/>
            </a:pPr>
            <a:r>
              <a:rPr lang="en-US" sz="3200" b="1" dirty="0">
                <a:latin typeface="Calibri"/>
                <a:ea typeface="Calibri"/>
                <a:cs typeface="Arial"/>
              </a:rPr>
              <a:t>Initial action achieved </a:t>
            </a:r>
            <a:r>
              <a:rPr lang="en-US" sz="3200" dirty="0">
                <a:latin typeface="Calibri"/>
                <a:ea typeface="Calibri"/>
                <a:cs typeface="Arial"/>
              </a:rPr>
              <a:t>the intended outcome</a:t>
            </a:r>
            <a:endParaRPr lang="en-US" sz="3200">
              <a:latin typeface="Calibri"/>
              <a:ea typeface="Calibri"/>
              <a:cs typeface="Arial"/>
            </a:endParaRPr>
          </a:p>
          <a:p>
            <a:pPr marL="914400" lvl="1" indent="-457200">
              <a:buFont typeface="Wingdings" panose="05000000000000000000" pitchFamily="2" charset="2"/>
              <a:buChar char="§"/>
            </a:pPr>
            <a:r>
              <a:rPr lang="en-US" sz="3200" b="1" dirty="0">
                <a:latin typeface="Calibri"/>
                <a:ea typeface="Calibri"/>
                <a:cs typeface="Arial"/>
              </a:rPr>
              <a:t>Compliance with the order </a:t>
            </a:r>
            <a:r>
              <a:rPr lang="en-US" sz="3200">
                <a:latin typeface="Calibri"/>
                <a:ea typeface="Calibri"/>
                <a:cs typeface="Arial"/>
              </a:rPr>
              <a:t>has been reached</a:t>
            </a:r>
          </a:p>
          <a:p>
            <a:pPr marL="914400" lvl="1" indent="-457200">
              <a:buFont typeface="Wingdings" panose="05000000000000000000" pitchFamily="2" charset="2"/>
              <a:buChar char="§"/>
            </a:pPr>
            <a:r>
              <a:rPr lang="en-US" sz="3200" b="1" dirty="0">
                <a:latin typeface="Calibri"/>
                <a:ea typeface="Calibri"/>
                <a:cs typeface="Arial"/>
              </a:rPr>
              <a:t>An agreement to pay </a:t>
            </a:r>
            <a:r>
              <a:rPr lang="en-US" sz="3200" dirty="0">
                <a:latin typeface="Calibri"/>
                <a:ea typeface="Calibri"/>
                <a:cs typeface="Arial"/>
              </a:rPr>
              <a:t>has been reached</a:t>
            </a:r>
          </a:p>
          <a:p>
            <a:pPr marL="457200" marR="0" indent="-457200"/>
            <a:endParaRPr lang="en-US" dirty="0">
              <a:latin typeface="Calibri"/>
              <a:ea typeface="Calibri"/>
              <a:cs typeface="Arial"/>
            </a:endParaRPr>
          </a:p>
        </p:txBody>
      </p:sp>
    </p:spTree>
    <p:extLst>
      <p:ext uri="{BB962C8B-B14F-4D97-AF65-F5344CB8AC3E}">
        <p14:creationId xmlns:p14="http://schemas.microsoft.com/office/powerpoint/2010/main" val="3888105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40978-5C01-1F37-18A1-A570FAE93CEB}"/>
              </a:ext>
            </a:extLst>
          </p:cNvPr>
          <p:cNvSpPr>
            <a:spLocks noGrp="1"/>
          </p:cNvSpPr>
          <p:nvPr>
            <p:ph type="title"/>
          </p:nvPr>
        </p:nvSpPr>
        <p:spPr/>
        <p:txBody>
          <a:bodyPr/>
          <a:lstStyle/>
          <a:p>
            <a:r>
              <a:rPr lang="en-US" dirty="0"/>
              <a:t>Closing</a:t>
            </a:r>
          </a:p>
        </p:txBody>
      </p:sp>
      <p:sp>
        <p:nvSpPr>
          <p:cNvPr id="3" name="Content Placeholder 2">
            <a:extLst>
              <a:ext uri="{FF2B5EF4-FFF2-40B4-BE49-F238E27FC236}">
                <a16:creationId xmlns:a16="http://schemas.microsoft.com/office/drawing/2014/main" id="{E339F1A6-16D1-34E4-F80D-7380922AA153}"/>
              </a:ext>
            </a:extLst>
          </p:cNvPr>
          <p:cNvSpPr>
            <a:spLocks noGrp="1"/>
          </p:cNvSpPr>
          <p:nvPr>
            <p:ph idx="1"/>
          </p:nvPr>
        </p:nvSpPr>
        <p:spPr/>
        <p:txBody>
          <a:bodyPr vert="horz" lIns="91440" tIns="45720" rIns="91440" bIns="45720" rtlCol="0" anchor="t">
            <a:normAutofit/>
          </a:bodyPr>
          <a:lstStyle/>
          <a:p>
            <a:r>
              <a:rPr lang="en-US" dirty="0"/>
              <a:t>Analysts have a wide array of tools to enforce cases from automated, administrative, and judicial actions.</a:t>
            </a:r>
          </a:p>
          <a:p>
            <a:r>
              <a:rPr lang="en-US" dirty="0"/>
              <a:t>Reviewing and assessing cases regularly helps determine which tools are best for your case specific situation.</a:t>
            </a:r>
          </a:p>
          <a:p>
            <a:r>
              <a:rPr lang="en-US" dirty="0"/>
              <a:t>These tools combined with regular communication with the NCP can lead to positive results towards collection and disbursement of payments for the children of Louisiana.</a:t>
            </a:r>
          </a:p>
        </p:txBody>
      </p:sp>
    </p:spTree>
    <p:extLst>
      <p:ext uri="{BB962C8B-B14F-4D97-AF65-F5344CB8AC3E}">
        <p14:creationId xmlns:p14="http://schemas.microsoft.com/office/powerpoint/2010/main" val="910169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63C93-2048-578A-B0BF-4F3FA631EE12}"/>
              </a:ext>
            </a:extLst>
          </p:cNvPr>
          <p:cNvSpPr>
            <a:spLocks noGrp="1"/>
          </p:cNvSpPr>
          <p:nvPr>
            <p:ph type="title"/>
          </p:nvPr>
        </p:nvSpPr>
        <p:spPr/>
        <p:txBody>
          <a:bodyPr/>
          <a:lstStyle/>
          <a:p>
            <a:r>
              <a:rPr lang="en-US" dirty="0"/>
              <a:t>Contact with NCP for Early Engagement</a:t>
            </a:r>
          </a:p>
        </p:txBody>
      </p:sp>
      <p:sp>
        <p:nvSpPr>
          <p:cNvPr id="3" name="Content Placeholder 2">
            <a:extLst>
              <a:ext uri="{FF2B5EF4-FFF2-40B4-BE49-F238E27FC236}">
                <a16:creationId xmlns:a16="http://schemas.microsoft.com/office/drawing/2014/main" id="{0E638CA8-A040-09DA-40D9-494C578FF07A}"/>
              </a:ext>
            </a:extLst>
          </p:cNvPr>
          <p:cNvSpPr>
            <a:spLocks noGrp="1"/>
          </p:cNvSpPr>
          <p:nvPr>
            <p:ph idx="1"/>
          </p:nvPr>
        </p:nvSpPr>
        <p:spPr/>
        <p:txBody>
          <a:bodyPr vert="horz" lIns="91440" tIns="45720" rIns="91440" bIns="45720" rtlCol="0" anchor="t">
            <a:normAutofit/>
          </a:bodyPr>
          <a:lstStyle/>
          <a:p>
            <a:r>
              <a:rPr lang="en-US" dirty="0">
                <a:solidFill>
                  <a:schemeClr val="bg1">
                    <a:lumMod val="49000"/>
                  </a:schemeClr>
                </a:solidFill>
              </a:rPr>
              <a:t>Instrumental in enforcing cases.</a:t>
            </a:r>
            <a:endParaRPr lang="en-US">
              <a:solidFill>
                <a:schemeClr val="bg1">
                  <a:lumMod val="49000"/>
                </a:schemeClr>
              </a:solidFill>
              <a:ea typeface="Calibri"/>
              <a:cs typeface="Calibri"/>
            </a:endParaRPr>
          </a:p>
          <a:p>
            <a:r>
              <a:rPr lang="en-US" dirty="0">
                <a:solidFill>
                  <a:schemeClr val="bg1">
                    <a:lumMod val="49000"/>
                  </a:schemeClr>
                </a:solidFill>
              </a:rPr>
              <a:t>Establishes a rapport with the NCP</a:t>
            </a:r>
            <a:endParaRPr lang="en-US">
              <a:solidFill>
                <a:schemeClr val="bg1">
                  <a:lumMod val="49000"/>
                </a:schemeClr>
              </a:solidFill>
              <a:ea typeface="Calibri"/>
              <a:cs typeface="Calibri"/>
            </a:endParaRPr>
          </a:p>
          <a:p>
            <a:pPr lvl="1"/>
            <a:r>
              <a:rPr lang="en-US" sz="3200" dirty="0">
                <a:solidFill>
                  <a:schemeClr val="bg1">
                    <a:lumMod val="49000"/>
                  </a:schemeClr>
                </a:solidFill>
                <a:latin typeface="Calibri"/>
                <a:ea typeface="Calibri"/>
                <a:cs typeface="Arial"/>
              </a:rPr>
              <a:t>Verify contact (i.e. phone number, email, and address)</a:t>
            </a:r>
          </a:p>
          <a:p>
            <a:pPr lvl="1"/>
            <a:r>
              <a:rPr lang="en-US" sz="3200" dirty="0">
                <a:solidFill>
                  <a:schemeClr val="bg1">
                    <a:lumMod val="49000"/>
                  </a:schemeClr>
                </a:solidFill>
                <a:latin typeface="Calibri"/>
                <a:ea typeface="Calibri"/>
                <a:cs typeface="Arial"/>
              </a:rPr>
              <a:t>Verify employer information</a:t>
            </a:r>
          </a:p>
          <a:p>
            <a:pPr lvl="1"/>
            <a:r>
              <a:rPr lang="en-US" sz="3200" dirty="0">
                <a:solidFill>
                  <a:schemeClr val="bg1">
                    <a:lumMod val="49000"/>
                  </a:schemeClr>
                </a:solidFill>
                <a:latin typeface="Calibri"/>
                <a:ea typeface="Calibri"/>
                <a:cs typeface="Arial"/>
              </a:rPr>
              <a:t>Obtain other and preferred means of contact</a:t>
            </a:r>
          </a:p>
        </p:txBody>
      </p:sp>
    </p:spTree>
    <p:extLst>
      <p:ext uri="{BB962C8B-B14F-4D97-AF65-F5344CB8AC3E}">
        <p14:creationId xmlns:p14="http://schemas.microsoft.com/office/powerpoint/2010/main" val="2618444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3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1AEC6-19B2-9945-8A70-BF8E8E95A794}"/>
              </a:ext>
            </a:extLst>
          </p:cNvPr>
          <p:cNvSpPr>
            <a:spLocks noGrp="1"/>
          </p:cNvSpPr>
          <p:nvPr>
            <p:ph type="title"/>
          </p:nvPr>
        </p:nvSpPr>
        <p:spPr/>
        <p:txBody>
          <a:bodyPr/>
          <a:lstStyle/>
          <a:p>
            <a:r>
              <a:rPr lang="en-US" dirty="0">
                <a:latin typeface="Arial"/>
                <a:cs typeface="Arial"/>
              </a:rPr>
              <a:t>What’s in our Enforcement Toolbox</a:t>
            </a:r>
          </a:p>
        </p:txBody>
      </p:sp>
      <p:sp>
        <p:nvSpPr>
          <p:cNvPr id="3" name="Content Placeholder 2">
            <a:extLst>
              <a:ext uri="{FF2B5EF4-FFF2-40B4-BE49-F238E27FC236}">
                <a16:creationId xmlns:a16="http://schemas.microsoft.com/office/drawing/2014/main" id="{A32FFE42-ADE5-A8FC-9AD0-1E306E755F6F}"/>
              </a:ext>
            </a:extLst>
          </p:cNvPr>
          <p:cNvSpPr>
            <a:spLocks noGrp="1"/>
          </p:cNvSpPr>
          <p:nvPr>
            <p:ph idx="1"/>
          </p:nvPr>
        </p:nvSpPr>
        <p:spPr>
          <a:xfrm>
            <a:off x="619125" y="1616858"/>
            <a:ext cx="10963275" cy="4618494"/>
          </a:xfrm>
        </p:spPr>
        <p:txBody>
          <a:bodyPr vert="horz" lIns="91440" tIns="45720" rIns="91440" bIns="45720" rtlCol="0" anchor="t">
            <a:normAutofit/>
          </a:bodyPr>
          <a:lstStyle/>
          <a:p>
            <a:r>
              <a:rPr lang="en-US" dirty="0">
                <a:solidFill>
                  <a:schemeClr val="bg1">
                    <a:lumMod val="49000"/>
                  </a:schemeClr>
                </a:solidFill>
              </a:rPr>
              <a:t>Income Assignment Order (IAO, IWO)</a:t>
            </a:r>
            <a:endParaRPr lang="en-US" dirty="0">
              <a:solidFill>
                <a:schemeClr val="bg1">
                  <a:lumMod val="49000"/>
                </a:schemeClr>
              </a:solidFill>
              <a:ea typeface="Calibri"/>
              <a:cs typeface="Calibri"/>
            </a:endParaRPr>
          </a:p>
          <a:p>
            <a:r>
              <a:rPr lang="en-US" dirty="0">
                <a:solidFill>
                  <a:schemeClr val="bg1">
                    <a:lumMod val="49000"/>
                  </a:schemeClr>
                </a:solidFill>
              </a:rPr>
              <a:t>License Suspension (Administrative)</a:t>
            </a:r>
            <a:endParaRPr lang="en-US" dirty="0">
              <a:solidFill>
                <a:schemeClr val="bg1">
                  <a:lumMod val="49000"/>
                </a:schemeClr>
              </a:solidFill>
              <a:ea typeface="Calibri"/>
              <a:cs typeface="Calibri"/>
            </a:endParaRPr>
          </a:p>
          <a:p>
            <a:r>
              <a:rPr lang="en-US" dirty="0">
                <a:solidFill>
                  <a:schemeClr val="bg1">
                    <a:lumMod val="49000"/>
                  </a:schemeClr>
                </a:solidFill>
              </a:rPr>
              <a:t>Passport Denial</a:t>
            </a:r>
            <a:endParaRPr lang="en-US" dirty="0">
              <a:solidFill>
                <a:schemeClr val="bg1">
                  <a:lumMod val="49000"/>
                </a:schemeClr>
              </a:solidFill>
              <a:ea typeface="Calibri"/>
              <a:cs typeface="Calibri"/>
            </a:endParaRPr>
          </a:p>
          <a:p>
            <a:r>
              <a:rPr lang="en-US" dirty="0">
                <a:solidFill>
                  <a:schemeClr val="bg1">
                    <a:lumMod val="49000"/>
                  </a:schemeClr>
                </a:solidFill>
              </a:rPr>
              <a:t>Consumer Credit Reporting</a:t>
            </a:r>
            <a:endParaRPr lang="en-US" dirty="0">
              <a:solidFill>
                <a:schemeClr val="bg1">
                  <a:lumMod val="49000"/>
                </a:schemeClr>
              </a:solidFill>
              <a:ea typeface="Calibri"/>
              <a:cs typeface="Calibri"/>
            </a:endParaRPr>
          </a:p>
          <a:p>
            <a:r>
              <a:rPr lang="en-US" dirty="0">
                <a:solidFill>
                  <a:schemeClr val="bg1">
                    <a:lumMod val="49000"/>
                  </a:schemeClr>
                </a:solidFill>
              </a:rPr>
              <a:t>Asset Seizure</a:t>
            </a:r>
            <a:endParaRPr lang="en-US" dirty="0">
              <a:solidFill>
                <a:schemeClr val="bg1">
                  <a:lumMod val="49000"/>
                </a:schemeClr>
              </a:solidFill>
              <a:ea typeface="Calibri"/>
              <a:cs typeface="Calibri"/>
            </a:endParaRPr>
          </a:p>
          <a:p>
            <a:r>
              <a:rPr lang="en-US" dirty="0">
                <a:solidFill>
                  <a:schemeClr val="bg1">
                    <a:lumMod val="49000"/>
                  </a:schemeClr>
                </a:solidFill>
              </a:rPr>
              <a:t>Liens</a:t>
            </a:r>
            <a:endParaRPr lang="en-US" dirty="0">
              <a:solidFill>
                <a:schemeClr val="bg1">
                  <a:lumMod val="49000"/>
                </a:schemeClr>
              </a:solidFill>
              <a:ea typeface="Calibri"/>
              <a:cs typeface="Calibri"/>
            </a:endParaRPr>
          </a:p>
          <a:p>
            <a:r>
              <a:rPr lang="en-US" dirty="0">
                <a:solidFill>
                  <a:schemeClr val="bg1">
                    <a:lumMod val="49000"/>
                  </a:schemeClr>
                </a:solidFill>
                <a:ea typeface="Calibri"/>
                <a:cs typeface="Calibri"/>
              </a:rPr>
              <a:t>Automated Financial Intercepts</a:t>
            </a:r>
          </a:p>
          <a:p>
            <a:r>
              <a:rPr lang="en-US" sz="2900">
                <a:solidFill>
                  <a:schemeClr val="bg1">
                    <a:lumMod val="49000"/>
                  </a:schemeClr>
                </a:solidFill>
                <a:ea typeface="Calibri" panose="020F0502020204030204"/>
                <a:cs typeface="Calibri" panose="020F0502020204030204"/>
              </a:rPr>
              <a:t>Contempt</a:t>
            </a:r>
          </a:p>
          <a:p>
            <a:pPr marL="0" indent="0">
              <a:buNone/>
            </a:pPr>
            <a:endParaRPr lang="en-US" dirty="0">
              <a:solidFill>
                <a:schemeClr val="bg1">
                  <a:lumMod val="49000"/>
                </a:schemeClr>
              </a:solidFill>
              <a:ea typeface="Calibri" panose="020F0502020204030204"/>
              <a:cs typeface="Calibri" panose="020F0502020204030204"/>
            </a:endParaRPr>
          </a:p>
          <a:p>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181228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BDEA-63E0-25A1-2719-09C9CF4F4FC1}"/>
              </a:ext>
            </a:extLst>
          </p:cNvPr>
          <p:cNvSpPr>
            <a:spLocks noGrp="1"/>
          </p:cNvSpPr>
          <p:nvPr>
            <p:ph type="title"/>
          </p:nvPr>
        </p:nvSpPr>
        <p:spPr/>
        <p:txBody>
          <a:bodyPr/>
          <a:lstStyle/>
          <a:p>
            <a:r>
              <a:rPr lang="en-US" dirty="0">
                <a:latin typeface="Arial"/>
                <a:cs typeface="Arial"/>
              </a:rPr>
              <a:t>What's in the Toolbox - </a:t>
            </a:r>
            <a:br>
              <a:rPr lang="en-US" dirty="0">
                <a:latin typeface="Arial"/>
                <a:cs typeface="Arial"/>
              </a:rPr>
            </a:br>
            <a:r>
              <a:rPr lang="en-US" dirty="0">
                <a:latin typeface="Arial"/>
                <a:cs typeface="Arial"/>
              </a:rPr>
              <a:t>Income Assignment Order</a:t>
            </a:r>
          </a:p>
        </p:txBody>
      </p:sp>
      <p:sp>
        <p:nvSpPr>
          <p:cNvPr id="3" name="Content Placeholder 2">
            <a:extLst>
              <a:ext uri="{FF2B5EF4-FFF2-40B4-BE49-F238E27FC236}">
                <a16:creationId xmlns:a16="http://schemas.microsoft.com/office/drawing/2014/main" id="{912DADF1-4EA9-17F3-CEAF-628684DDB87D}"/>
              </a:ext>
            </a:extLst>
          </p:cNvPr>
          <p:cNvSpPr>
            <a:spLocks noGrp="1"/>
          </p:cNvSpPr>
          <p:nvPr>
            <p:ph idx="1"/>
          </p:nvPr>
        </p:nvSpPr>
        <p:spPr/>
        <p:txBody>
          <a:bodyPr vert="horz" lIns="91440" tIns="45720" rIns="91440" bIns="45720" rtlCol="0" anchor="t">
            <a:noAutofit/>
          </a:bodyPr>
          <a:lstStyle/>
          <a:p>
            <a:pPr>
              <a:buNone/>
            </a:pPr>
            <a:r>
              <a:rPr lang="en-US" sz="2800" dirty="0">
                <a:solidFill>
                  <a:schemeClr val="bg1">
                    <a:lumMod val="49000"/>
                  </a:schemeClr>
                </a:solidFill>
              </a:rPr>
              <a:t>When a child support case is established, take these steps to secure payment:</a:t>
            </a:r>
            <a:endParaRPr lang="en-US" sz="2800">
              <a:solidFill>
                <a:schemeClr val="bg1">
                  <a:lumMod val="49000"/>
                </a:schemeClr>
              </a:solidFill>
              <a:ea typeface="Calibri"/>
              <a:cs typeface="Calibri"/>
            </a:endParaRPr>
          </a:p>
          <a:p>
            <a:pPr>
              <a:buFont typeface="Arial" panose="020B0604020202020204" pitchFamily="34" charset="0"/>
              <a:buChar char="•"/>
            </a:pPr>
            <a:r>
              <a:rPr lang="en-US" sz="2800" b="1" dirty="0">
                <a:solidFill>
                  <a:schemeClr val="bg1">
                    <a:lumMod val="49000"/>
                  </a:schemeClr>
                </a:solidFill>
              </a:rPr>
              <a:t>Obtain the Income Assignment Order</a:t>
            </a:r>
            <a:r>
              <a:rPr lang="en-US" sz="2800" dirty="0">
                <a:solidFill>
                  <a:schemeClr val="bg1">
                    <a:lumMod val="49000"/>
                  </a:schemeClr>
                </a:solidFill>
              </a:rPr>
              <a:t> from the court.</a:t>
            </a:r>
            <a:endParaRPr lang="en-US" sz="2800">
              <a:solidFill>
                <a:schemeClr val="bg1">
                  <a:lumMod val="49000"/>
                </a:schemeClr>
              </a:solidFill>
              <a:ea typeface="Calibri"/>
              <a:cs typeface="Calibri"/>
            </a:endParaRPr>
          </a:p>
          <a:p>
            <a:pPr>
              <a:buFont typeface="Arial" panose="020B0604020202020204" pitchFamily="34" charset="0"/>
              <a:buChar char="•"/>
            </a:pPr>
            <a:r>
              <a:rPr lang="en-US" sz="2800" b="1" dirty="0">
                <a:solidFill>
                  <a:schemeClr val="bg1">
                    <a:lumMod val="49000"/>
                  </a:schemeClr>
                </a:solidFill>
              </a:rPr>
              <a:t>Generate a CSE 415 </a:t>
            </a:r>
            <a:endParaRPr lang="en-US" sz="2800">
              <a:solidFill>
                <a:schemeClr val="bg1">
                  <a:lumMod val="49000"/>
                </a:schemeClr>
              </a:solidFill>
              <a:latin typeface="Calibri"/>
              <a:ea typeface="Calibri"/>
              <a:cs typeface="Calibri"/>
            </a:endParaRPr>
          </a:p>
          <a:p>
            <a:pPr lvl="1"/>
            <a:r>
              <a:rPr lang="en-US" sz="2000" dirty="0">
                <a:solidFill>
                  <a:schemeClr val="bg1">
                    <a:lumMod val="49000"/>
                  </a:schemeClr>
                </a:solidFill>
                <a:latin typeface="Arial"/>
                <a:cs typeface="Arial"/>
              </a:rPr>
              <a:t>Electronically, if the company participates in E-IWO</a:t>
            </a:r>
            <a:endParaRPr lang="en-US" sz="2000" dirty="0">
              <a:solidFill>
                <a:schemeClr val="bg1">
                  <a:lumMod val="49000"/>
                </a:schemeClr>
              </a:solidFill>
            </a:endParaRPr>
          </a:p>
          <a:p>
            <a:pPr lvl="1"/>
            <a:r>
              <a:rPr lang="en-US" sz="2000" dirty="0">
                <a:solidFill>
                  <a:schemeClr val="bg1">
                    <a:lumMod val="49000"/>
                  </a:schemeClr>
                </a:solidFill>
                <a:latin typeface="Arial"/>
                <a:cs typeface="Arial"/>
              </a:rPr>
              <a:t>Via LASES or manually when E-IWO is not available</a:t>
            </a:r>
          </a:p>
          <a:p>
            <a:pPr marL="0" indent="0">
              <a:buNone/>
            </a:pPr>
            <a:r>
              <a:rPr lang="en-US" sz="2800" dirty="0">
                <a:solidFill>
                  <a:schemeClr val="bg1">
                    <a:lumMod val="49000"/>
                  </a:schemeClr>
                </a:solidFill>
              </a:rPr>
              <a:t>Best Practices after generating the CSE 415</a:t>
            </a:r>
            <a:endParaRPr lang="en-US" sz="2800">
              <a:solidFill>
                <a:schemeClr val="bg1">
                  <a:lumMod val="49000"/>
                </a:schemeClr>
              </a:solidFill>
              <a:ea typeface="Calibri"/>
              <a:cs typeface="Calibri"/>
            </a:endParaRPr>
          </a:p>
          <a:p>
            <a:pPr lvl="1"/>
            <a:r>
              <a:rPr lang="en-US" sz="2000" b="1" dirty="0">
                <a:solidFill>
                  <a:schemeClr val="bg1">
                    <a:lumMod val="49000"/>
                  </a:schemeClr>
                </a:solidFill>
                <a:latin typeface="Arial"/>
                <a:cs typeface="Arial"/>
              </a:rPr>
              <a:t>Confirm the employer received the order and is complying.</a:t>
            </a:r>
            <a:endParaRPr lang="en-US" sz="2000" dirty="0">
              <a:solidFill>
                <a:schemeClr val="bg1">
                  <a:lumMod val="49000"/>
                </a:schemeClr>
              </a:solidFill>
              <a:latin typeface="Arial"/>
              <a:cs typeface="Arial"/>
            </a:endParaRPr>
          </a:p>
          <a:p>
            <a:pPr lvl="1"/>
            <a:r>
              <a:rPr lang="en-US" sz="2000" b="1" dirty="0">
                <a:solidFill>
                  <a:schemeClr val="bg1">
                    <a:lumMod val="49000"/>
                  </a:schemeClr>
                </a:solidFill>
                <a:latin typeface="Arial"/>
                <a:cs typeface="Arial"/>
              </a:rPr>
              <a:t>Monitor payments</a:t>
            </a:r>
            <a:r>
              <a:rPr lang="en-US" sz="2000" dirty="0">
                <a:solidFill>
                  <a:schemeClr val="bg1">
                    <a:lumMod val="49000"/>
                  </a:schemeClr>
                </a:solidFill>
                <a:latin typeface="Arial"/>
                <a:cs typeface="Arial"/>
              </a:rPr>
              <a:t> to ensure they are timely and accurate.</a:t>
            </a:r>
          </a:p>
          <a:p>
            <a:pPr lvl="1"/>
            <a:r>
              <a:rPr lang="en-US" sz="2000" b="1" dirty="0">
                <a:solidFill>
                  <a:schemeClr val="bg1">
                    <a:lumMod val="49000"/>
                  </a:schemeClr>
                </a:solidFill>
                <a:latin typeface="Arial"/>
                <a:cs typeface="Arial"/>
              </a:rPr>
              <a:t>Update the case promptly</a:t>
            </a:r>
            <a:r>
              <a:rPr lang="en-US" sz="2000" dirty="0">
                <a:solidFill>
                  <a:schemeClr val="bg1">
                    <a:lumMod val="49000"/>
                  </a:schemeClr>
                </a:solidFill>
                <a:latin typeface="Arial"/>
                <a:cs typeface="Arial"/>
              </a:rPr>
              <a:t> if the NCP’s employment or income source changes.</a:t>
            </a:r>
          </a:p>
          <a:p>
            <a:pPr marL="0" indent="0">
              <a:buNone/>
            </a:pPr>
            <a:endParaRPr lang="en-US" sz="2000" dirty="0"/>
          </a:p>
        </p:txBody>
      </p:sp>
    </p:spTree>
    <p:extLst>
      <p:ext uri="{BB962C8B-B14F-4D97-AF65-F5344CB8AC3E}">
        <p14:creationId xmlns:p14="http://schemas.microsoft.com/office/powerpoint/2010/main" val="2773551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3FAE-18D7-CAB8-55BF-D5FF0CF13AD4}"/>
              </a:ext>
            </a:extLst>
          </p:cNvPr>
          <p:cNvSpPr>
            <a:spLocks noGrp="1"/>
          </p:cNvSpPr>
          <p:nvPr>
            <p:ph type="title"/>
          </p:nvPr>
        </p:nvSpPr>
        <p:spPr/>
        <p:txBody>
          <a:bodyPr/>
          <a:lstStyle/>
          <a:p>
            <a:r>
              <a:rPr lang="en-US" dirty="0">
                <a:latin typeface="Arial"/>
                <a:cs typeface="Arial"/>
              </a:rPr>
              <a:t>What’s in the Toolbox -  </a:t>
            </a:r>
            <a:br>
              <a:rPr lang="en-US" dirty="0"/>
            </a:br>
            <a:r>
              <a:rPr lang="en-US" dirty="0">
                <a:latin typeface="Arial"/>
                <a:cs typeface="Arial"/>
              </a:rPr>
              <a:t>Administrative License Suspension                                                            </a:t>
            </a:r>
          </a:p>
        </p:txBody>
      </p:sp>
      <p:sp>
        <p:nvSpPr>
          <p:cNvPr id="3" name="Content Placeholder 2">
            <a:extLst>
              <a:ext uri="{FF2B5EF4-FFF2-40B4-BE49-F238E27FC236}">
                <a16:creationId xmlns:a16="http://schemas.microsoft.com/office/drawing/2014/main" id="{3F310C9F-B507-8102-1ED5-72F6403EA781}"/>
              </a:ext>
            </a:extLst>
          </p:cNvPr>
          <p:cNvSpPr>
            <a:spLocks noGrp="1"/>
          </p:cNvSpPr>
          <p:nvPr>
            <p:ph idx="1"/>
          </p:nvPr>
        </p:nvSpPr>
        <p:spPr/>
        <p:txBody>
          <a:bodyPr vert="horz" lIns="91440" tIns="45720" rIns="91440" bIns="45720" rtlCol="0" anchor="t">
            <a:normAutofit/>
          </a:bodyPr>
          <a:lstStyle/>
          <a:p>
            <a:r>
              <a:rPr lang="en-US" dirty="0"/>
              <a:t>Administrative License suspension is an effective tool for the enforcement of a child support order. (LA R.S. 9:315.40)</a:t>
            </a:r>
            <a:endParaRPr lang="en-US" dirty="0">
              <a:ea typeface="Calibri"/>
              <a:cs typeface="Calibri"/>
            </a:endParaRPr>
          </a:p>
          <a:p>
            <a:r>
              <a:rPr lang="en-US" dirty="0">
                <a:ea typeface="Calibri"/>
                <a:cs typeface="Calibri"/>
              </a:rPr>
              <a:t>Be mindful to ensure that you have screened each case that you consider using license suspension</a:t>
            </a:r>
          </a:p>
          <a:p>
            <a:r>
              <a:rPr lang="en-US" dirty="0">
                <a:ea typeface="Calibri"/>
                <a:cs typeface="Calibri"/>
              </a:rPr>
              <a:t>Not limited to only Louisiana Driver's License.</a:t>
            </a:r>
          </a:p>
        </p:txBody>
      </p:sp>
    </p:spTree>
    <p:extLst>
      <p:ext uri="{BB962C8B-B14F-4D97-AF65-F5344CB8AC3E}">
        <p14:creationId xmlns:p14="http://schemas.microsoft.com/office/powerpoint/2010/main" val="232412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6ECA1-45D2-E266-F2D8-081E44223FC3}"/>
              </a:ext>
            </a:extLst>
          </p:cNvPr>
          <p:cNvSpPr>
            <a:spLocks noGrp="1"/>
          </p:cNvSpPr>
          <p:nvPr>
            <p:ph type="title"/>
          </p:nvPr>
        </p:nvSpPr>
        <p:spPr/>
        <p:txBody>
          <a:bodyPr/>
          <a:lstStyle/>
          <a:p>
            <a:r>
              <a:rPr lang="en-US" dirty="0">
                <a:latin typeface="Arial"/>
                <a:cs typeface="Arial"/>
              </a:rPr>
              <a:t>When to use the Toolbox - </a:t>
            </a:r>
            <a:br>
              <a:rPr lang="en-US" dirty="0">
                <a:latin typeface="Arial"/>
                <a:cs typeface="Arial"/>
              </a:rPr>
            </a:br>
            <a:r>
              <a:rPr lang="en-US" dirty="0">
                <a:latin typeface="Arial"/>
                <a:cs typeface="Arial"/>
              </a:rPr>
              <a:t>Administrative License Suspension</a:t>
            </a:r>
          </a:p>
        </p:txBody>
      </p:sp>
      <p:sp>
        <p:nvSpPr>
          <p:cNvPr id="3" name="Content Placeholder 2">
            <a:extLst>
              <a:ext uri="{FF2B5EF4-FFF2-40B4-BE49-F238E27FC236}">
                <a16:creationId xmlns:a16="http://schemas.microsoft.com/office/drawing/2014/main" id="{2D915D69-AB0D-027D-3533-85A19C04BFA3}"/>
              </a:ext>
            </a:extLst>
          </p:cNvPr>
          <p:cNvSpPr>
            <a:spLocks noGrp="1"/>
          </p:cNvSpPr>
          <p:nvPr>
            <p:ph idx="1"/>
          </p:nvPr>
        </p:nvSpPr>
        <p:spPr/>
        <p:txBody>
          <a:bodyPr vert="horz" lIns="91440" tIns="45720" rIns="91440" bIns="45720" rtlCol="0" anchor="t">
            <a:normAutofit/>
          </a:bodyPr>
          <a:lstStyle/>
          <a:p>
            <a:r>
              <a:rPr lang="en-US" dirty="0">
                <a:solidFill>
                  <a:schemeClr val="bg1">
                    <a:lumMod val="49000"/>
                  </a:schemeClr>
                </a:solidFill>
                <a:latin typeface="Calibri"/>
                <a:ea typeface="Calibri"/>
                <a:cs typeface="Calibri"/>
              </a:rPr>
              <a:t>When considering administrative license suspension, the case must meet at least one of the conditions below:</a:t>
            </a:r>
          </a:p>
          <a:p>
            <a:pPr lvl="1">
              <a:buFont typeface="Arial,Sans-Serif" panose="05000000000000000000" pitchFamily="2" charset="2"/>
              <a:buChar char="•"/>
            </a:pPr>
            <a:r>
              <a:rPr lang="en-US" sz="3200" dirty="0">
                <a:solidFill>
                  <a:schemeClr val="bg1">
                    <a:lumMod val="49000"/>
                  </a:schemeClr>
                </a:solidFill>
                <a:latin typeface="Calibri"/>
                <a:ea typeface="Calibri"/>
                <a:cs typeface="Arial"/>
              </a:rPr>
              <a:t>Income assignment is not feasible, </a:t>
            </a:r>
          </a:p>
          <a:p>
            <a:pPr lvl="1">
              <a:buFont typeface="Arial,Sans-Serif" panose="05000000000000000000" pitchFamily="2" charset="2"/>
              <a:buChar char="•"/>
            </a:pPr>
            <a:r>
              <a:rPr lang="en-US" sz="3200" dirty="0">
                <a:solidFill>
                  <a:schemeClr val="bg1">
                    <a:lumMod val="49000"/>
                  </a:schemeClr>
                </a:solidFill>
                <a:latin typeface="Calibri"/>
                <a:ea typeface="Calibri"/>
                <a:cs typeface="Arial"/>
              </a:rPr>
              <a:t>Income assignment is in place, but obligation amount is not met.</a:t>
            </a:r>
          </a:p>
          <a:p>
            <a:pPr lvl="1">
              <a:buFont typeface="Arial,Sans-Serif" panose="05000000000000000000" pitchFamily="2" charset="2"/>
              <a:buChar char="•"/>
            </a:pPr>
            <a:r>
              <a:rPr lang="en-US" sz="3200" dirty="0">
                <a:solidFill>
                  <a:schemeClr val="bg1">
                    <a:lumMod val="49000"/>
                  </a:schemeClr>
                </a:solidFill>
                <a:latin typeface="Calibri"/>
                <a:ea typeface="Calibri"/>
                <a:cs typeface="Arial"/>
              </a:rPr>
              <a:t>The NCP is not making any payments.</a:t>
            </a:r>
          </a:p>
          <a:p>
            <a:pPr marL="0" indent="0">
              <a:buNone/>
            </a:pPr>
            <a:endParaRPr lang="en-US" sz="5800" dirty="0">
              <a:solidFill>
                <a:schemeClr val="bg1">
                  <a:lumMod val="49000"/>
                </a:schemeClr>
              </a:solidFill>
              <a:latin typeface="Calibri"/>
              <a:ea typeface="Calibri"/>
              <a:cs typeface="Calibri"/>
            </a:endParaRPr>
          </a:p>
        </p:txBody>
      </p:sp>
    </p:spTree>
    <p:extLst>
      <p:ext uri="{BB962C8B-B14F-4D97-AF65-F5344CB8AC3E}">
        <p14:creationId xmlns:p14="http://schemas.microsoft.com/office/powerpoint/2010/main" val="412522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9F445-974B-2AAA-7622-82842C64DA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30CD5A-E2D6-1BFA-B335-D673294523E0}"/>
              </a:ext>
            </a:extLst>
          </p:cNvPr>
          <p:cNvSpPr>
            <a:spLocks noGrp="1"/>
          </p:cNvSpPr>
          <p:nvPr>
            <p:ph type="title"/>
          </p:nvPr>
        </p:nvSpPr>
        <p:spPr/>
        <p:txBody>
          <a:bodyPr/>
          <a:lstStyle/>
          <a:p>
            <a:r>
              <a:rPr lang="en-US" dirty="0">
                <a:latin typeface="Arial"/>
                <a:cs typeface="Arial"/>
              </a:rPr>
              <a:t>When to use the Toolbox - </a:t>
            </a:r>
            <a:br>
              <a:rPr lang="en-US" dirty="0">
                <a:latin typeface="Arial"/>
                <a:cs typeface="Arial"/>
              </a:rPr>
            </a:br>
            <a:r>
              <a:rPr lang="en-US" dirty="0">
                <a:latin typeface="Arial"/>
                <a:cs typeface="Arial"/>
              </a:rPr>
              <a:t>Administrative License Suspension</a:t>
            </a:r>
          </a:p>
        </p:txBody>
      </p:sp>
      <p:sp>
        <p:nvSpPr>
          <p:cNvPr id="3" name="Content Placeholder 2">
            <a:extLst>
              <a:ext uri="{FF2B5EF4-FFF2-40B4-BE49-F238E27FC236}">
                <a16:creationId xmlns:a16="http://schemas.microsoft.com/office/drawing/2014/main" id="{B4576F55-715A-7BB4-4917-155DFB459D1F}"/>
              </a:ext>
            </a:extLst>
          </p:cNvPr>
          <p:cNvSpPr>
            <a:spLocks noGrp="1"/>
          </p:cNvSpPr>
          <p:nvPr>
            <p:ph idx="1"/>
          </p:nvPr>
        </p:nvSpPr>
        <p:spPr/>
        <p:txBody>
          <a:bodyPr vert="horz" lIns="91440" tIns="45720" rIns="91440" bIns="45720" rtlCol="0" anchor="t">
            <a:normAutofit/>
          </a:bodyPr>
          <a:lstStyle/>
          <a:p>
            <a:r>
              <a:rPr lang="en-US" dirty="0">
                <a:solidFill>
                  <a:schemeClr val="bg1">
                    <a:lumMod val="49000"/>
                  </a:schemeClr>
                </a:solidFill>
                <a:latin typeface="Calibri"/>
                <a:ea typeface="Calibri"/>
                <a:cs typeface="Calibri"/>
              </a:rPr>
              <a:t>When considering administrative license suspension, the case must meet at least one of the conditions below:</a:t>
            </a:r>
          </a:p>
          <a:p>
            <a:pPr lvl="1">
              <a:buFont typeface="Arial,Sans-Serif" panose="05000000000000000000" pitchFamily="2" charset="2"/>
              <a:buChar char="•"/>
            </a:pPr>
            <a:r>
              <a:rPr lang="en-US" sz="3200" dirty="0">
                <a:solidFill>
                  <a:schemeClr val="bg1">
                    <a:lumMod val="49000"/>
                  </a:schemeClr>
                </a:solidFill>
                <a:latin typeface="Calibri"/>
                <a:ea typeface="Calibri"/>
                <a:cs typeface="Arial"/>
              </a:rPr>
              <a:t>The NCP is making only periodic payments, and the payments are less than the current support amount.</a:t>
            </a:r>
          </a:p>
          <a:p>
            <a:pPr lvl="1">
              <a:buFont typeface="Arial,Sans-Serif" panose="05000000000000000000" pitchFamily="2" charset="2"/>
              <a:buChar char="•"/>
            </a:pPr>
            <a:r>
              <a:rPr lang="en-US" sz="3200" dirty="0">
                <a:solidFill>
                  <a:schemeClr val="bg1">
                    <a:lumMod val="49000"/>
                  </a:schemeClr>
                </a:solidFill>
                <a:latin typeface="Calibri"/>
                <a:ea typeface="Calibri"/>
                <a:cs typeface="Arial"/>
              </a:rPr>
              <a:t>The NCP is making regular payments, but the payments are less than the current support amount and the caseworker has reason to believe that the NCP can afford to pay more.</a:t>
            </a:r>
          </a:p>
          <a:p>
            <a:pPr marL="0" indent="0">
              <a:buNone/>
            </a:pPr>
            <a:endParaRPr lang="en-US" sz="5800" dirty="0">
              <a:solidFill>
                <a:schemeClr val="bg1">
                  <a:lumMod val="49000"/>
                </a:schemeClr>
              </a:solidFill>
              <a:latin typeface="Calibri"/>
              <a:ea typeface="Calibri"/>
              <a:cs typeface="Calibri"/>
            </a:endParaRPr>
          </a:p>
        </p:txBody>
      </p:sp>
    </p:spTree>
    <p:extLst>
      <p:ext uri="{BB962C8B-B14F-4D97-AF65-F5344CB8AC3E}">
        <p14:creationId xmlns:p14="http://schemas.microsoft.com/office/powerpoint/2010/main" val="2188663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AAEE1455709B47A815C600B7951BC6" ma:contentTypeVersion="3" ma:contentTypeDescription="Create a new document." ma:contentTypeScope="" ma:versionID="40b01ff54ae6ad7d5a5f1e15580a02be">
  <xsd:schema xmlns:xsd="http://www.w3.org/2001/XMLSchema" xmlns:xs="http://www.w3.org/2001/XMLSchema" xmlns:p="http://schemas.microsoft.com/office/2006/metadata/properties" xmlns:ns2="a7391737-21a5-4813-9447-e6b7b34e8f18" targetNamespace="http://schemas.microsoft.com/office/2006/metadata/properties" ma:root="true" ma:fieldsID="301018109c0970e3d1fb59596bebe6d6" ns2:_="">
    <xsd:import namespace="a7391737-21a5-4813-9447-e6b7b34e8f18"/>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391737-21a5-4813-9447-e6b7b34e8f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AB1E27-91B2-438C-A6D6-D63EF4D52E6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E7C9642-B4C8-4C12-BA30-6A9A226C78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391737-21a5-4813-9447-e6b7b34e8f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BF0028-A5D5-4039-A578-DCE88B864E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754</TotalTime>
  <Words>3153</Words>
  <Application>Microsoft Office PowerPoint</Application>
  <PresentationFormat>Widescreen</PresentationFormat>
  <Paragraphs>241</Paragraphs>
  <Slides>40</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Aptos</vt:lpstr>
      <vt:lpstr>Arial</vt:lpstr>
      <vt:lpstr>Arial,Sans-Serif</vt:lpstr>
      <vt:lpstr>Calibri</vt:lpstr>
      <vt:lpstr>Symbol</vt:lpstr>
      <vt:lpstr>Times New Roman</vt:lpstr>
      <vt:lpstr>Wingdings</vt:lpstr>
      <vt:lpstr>Office Theme</vt:lpstr>
      <vt:lpstr>ENFORCEMENT</vt:lpstr>
      <vt:lpstr>Overview of Enforcement</vt:lpstr>
      <vt:lpstr>Overview of Enforcement</vt:lpstr>
      <vt:lpstr>Contact with NCP for Early Engagement</vt:lpstr>
      <vt:lpstr>What’s in our Enforcement Toolbox</vt:lpstr>
      <vt:lpstr>What's in the Toolbox -  Income Assignment Order</vt:lpstr>
      <vt:lpstr>What’s in the Toolbox -   Administrative License Suspension                                                            </vt:lpstr>
      <vt:lpstr>When to use the Toolbox -  Administrative License Suspension</vt:lpstr>
      <vt:lpstr>When to use the Toolbox -  Administrative License Suspension</vt:lpstr>
      <vt:lpstr>When to use the Toolbox -  Administrative License Suspension</vt:lpstr>
      <vt:lpstr>Administrative License Suspension      The Process</vt:lpstr>
      <vt:lpstr>Administrative License Suspension      The Process</vt:lpstr>
      <vt:lpstr>Administrative License Suspension      The Process</vt:lpstr>
      <vt:lpstr>Administrative License Suspension </vt:lpstr>
      <vt:lpstr>Administrative License Suspension  What to do – Administrative Hearing requested </vt:lpstr>
      <vt:lpstr>What's in the Toolbox: Passport Denial</vt:lpstr>
      <vt:lpstr>What's in the Toolbox: Credit Reporting</vt:lpstr>
      <vt:lpstr>Credit Reporting</vt:lpstr>
      <vt:lpstr>Credit Reporting</vt:lpstr>
      <vt:lpstr>Interstate Enforcement  UIFSA (Uniform Interstate Family Support Act)</vt:lpstr>
      <vt:lpstr>UIFSA (Uniform Interstate Family Support Act)</vt:lpstr>
      <vt:lpstr>UIFSA (Uniform Interstate Family Support Act)</vt:lpstr>
      <vt:lpstr>UIFSA (Uniform Interstate Family Support Act)</vt:lpstr>
      <vt:lpstr>What's in the Toolbox Asset Enforcement - Freeze and Seize</vt:lpstr>
      <vt:lpstr>Asset Enforcement - Freeze and Seize      The Process</vt:lpstr>
      <vt:lpstr>Asset Enforcement - Freeze and Seize Considerations</vt:lpstr>
      <vt:lpstr>Asset Enforcement- Freeze and Seize Considerations</vt:lpstr>
      <vt:lpstr>What's in the Toolbox - Liens</vt:lpstr>
      <vt:lpstr>Using the Toolbox - Liens</vt:lpstr>
      <vt:lpstr>Using the Toolbox - Liens</vt:lpstr>
      <vt:lpstr>What's in the Toolbox - Financial Intercepts </vt:lpstr>
      <vt:lpstr>What's in the Toolbox - Financial Intercepts  </vt:lpstr>
      <vt:lpstr>What's in the Tool Box  Judicial Enforcement - Contempt</vt:lpstr>
      <vt:lpstr>Judicial Enforcement - Contempt      The Process</vt:lpstr>
      <vt:lpstr>Judicial Enforcement - Contempt      The Process</vt:lpstr>
      <vt:lpstr>When to Switch Tools</vt:lpstr>
      <vt:lpstr>When to Switch Tools</vt:lpstr>
      <vt:lpstr>When to Switch Tools</vt:lpstr>
      <vt:lpstr>Closing</vt:lpstr>
      <vt:lpstr>PowerPoint Presentation</vt:lpstr>
    </vt:vector>
  </TitlesOfParts>
  <Company>State of Louisiana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Gautreaux</dc:creator>
  <cp:lastModifiedBy>Charmine Anderson</cp:lastModifiedBy>
  <cp:revision>602</cp:revision>
  <dcterms:created xsi:type="dcterms:W3CDTF">2023-10-03T16:13:22Z</dcterms:created>
  <dcterms:modified xsi:type="dcterms:W3CDTF">2026-02-09T18:54:38Z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0x01010006AAEE1455709B47A815C600B7951BC6</vt:lpwstr>
  </property>
</Properties>
</file>