
<file path=[Content_Types].xml><?xml version="1.0" encoding="utf-8"?>
<Types xmlns="http://schemas.openxmlformats.org/package/2006/content-types">
  <Default Extension="jfif" ContentType="image/jpeg"/>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69"/>
  </p:handoutMasterIdLst>
  <p:sldIdLst>
    <p:sldId id="256" r:id="rId2"/>
    <p:sldId id="260" r:id="rId3"/>
    <p:sldId id="321" r:id="rId4"/>
    <p:sldId id="261" r:id="rId5"/>
    <p:sldId id="262" r:id="rId6"/>
    <p:sldId id="263" r:id="rId7"/>
    <p:sldId id="322" r:id="rId8"/>
    <p:sldId id="327" r:id="rId9"/>
    <p:sldId id="264" r:id="rId10"/>
    <p:sldId id="265" r:id="rId11"/>
    <p:sldId id="266" r:id="rId12"/>
    <p:sldId id="267" r:id="rId13"/>
    <p:sldId id="329" r:id="rId14"/>
    <p:sldId id="330" r:id="rId15"/>
    <p:sldId id="268" r:id="rId16"/>
    <p:sldId id="269" r:id="rId17"/>
    <p:sldId id="332" r:id="rId18"/>
    <p:sldId id="278" r:id="rId19"/>
    <p:sldId id="279" r:id="rId20"/>
    <p:sldId id="325" r:id="rId21"/>
    <p:sldId id="333" r:id="rId22"/>
    <p:sldId id="319" r:id="rId23"/>
    <p:sldId id="280" r:id="rId24"/>
    <p:sldId id="281" r:id="rId25"/>
    <p:sldId id="282" r:id="rId26"/>
    <p:sldId id="324" r:id="rId27"/>
    <p:sldId id="283" r:id="rId28"/>
    <p:sldId id="284" r:id="rId29"/>
    <p:sldId id="285" r:id="rId30"/>
    <p:sldId id="286" r:id="rId31"/>
    <p:sldId id="288" r:id="rId32"/>
    <p:sldId id="320" r:id="rId33"/>
    <p:sldId id="289" r:id="rId34"/>
    <p:sldId id="290" r:id="rId35"/>
    <p:sldId id="292" r:id="rId36"/>
    <p:sldId id="291" r:id="rId37"/>
    <p:sldId id="326" r:id="rId38"/>
    <p:sldId id="331" r:id="rId39"/>
    <p:sldId id="258" r:id="rId40"/>
    <p:sldId id="259" r:id="rId41"/>
    <p:sldId id="305" r:id="rId42"/>
    <p:sldId id="298" r:id="rId43"/>
    <p:sldId id="296" r:id="rId44"/>
    <p:sldId id="303" r:id="rId45"/>
    <p:sldId id="308" r:id="rId46"/>
    <p:sldId id="316" r:id="rId47"/>
    <p:sldId id="297" r:id="rId48"/>
    <p:sldId id="257" r:id="rId49"/>
    <p:sldId id="307" r:id="rId50"/>
    <p:sldId id="306" r:id="rId51"/>
    <p:sldId id="310" r:id="rId52"/>
    <p:sldId id="295" r:id="rId53"/>
    <p:sldId id="312" r:id="rId54"/>
    <p:sldId id="313" r:id="rId55"/>
    <p:sldId id="314" r:id="rId56"/>
    <p:sldId id="299" r:id="rId57"/>
    <p:sldId id="300" r:id="rId58"/>
    <p:sldId id="301" r:id="rId59"/>
    <p:sldId id="302" r:id="rId60"/>
    <p:sldId id="304" r:id="rId61"/>
    <p:sldId id="309" r:id="rId62"/>
    <p:sldId id="311" r:id="rId63"/>
    <p:sldId id="315" r:id="rId64"/>
    <p:sldId id="317" r:id="rId65"/>
    <p:sldId id="328" r:id="rId66"/>
    <p:sldId id="293" r:id="rId67"/>
    <p:sldId id="318" r:id="rId68"/>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62" autoAdjust="0"/>
    <p:restoredTop sz="94660"/>
  </p:normalViewPr>
  <p:slideViewPr>
    <p:cSldViewPr snapToGrid="0">
      <p:cViewPr varScale="1">
        <p:scale>
          <a:sx n="92" d="100"/>
          <a:sy n="92" d="100"/>
        </p:scale>
        <p:origin x="96" y="522"/>
      </p:cViewPr>
      <p:guideLst/>
    </p:cSldViewPr>
  </p:slideViewPr>
  <p:notesTextViewPr>
    <p:cViewPr>
      <p:scale>
        <a:sx n="3" d="2"/>
        <a:sy n="3" d="2"/>
      </p:scale>
      <p:origin x="0" y="0"/>
    </p:cViewPr>
  </p:notesTextViewPr>
  <p:sorterViewPr>
    <p:cViewPr>
      <p:scale>
        <a:sx n="100" d="100"/>
        <a:sy n="100" d="100"/>
      </p:scale>
      <p:origin x="0" y="-80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5E71477E-BEAE-446E-AA3A-ED80E7B1B133}" type="datetimeFigureOut">
              <a:rPr lang="en-US" smtClean="0"/>
              <a:t>4/2/2024</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641EDFF2-F775-4F77-8F5B-D4D81B17A0D6}" type="slidenum">
              <a:rPr lang="en-US" smtClean="0"/>
              <a:t>‹#›</a:t>
            </a:fld>
            <a:endParaRPr lang="en-US"/>
          </a:p>
        </p:txBody>
      </p:sp>
    </p:spTree>
    <p:extLst>
      <p:ext uri="{BB962C8B-B14F-4D97-AF65-F5344CB8AC3E}">
        <p14:creationId xmlns:p14="http://schemas.microsoft.com/office/powerpoint/2010/main" val="199478854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25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1931EE5-2A56-4E24-8F0C-8244F8C114E1}" type="datetimeFigureOut">
              <a:rPr lang="en-US" smtClean="0"/>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2CDC16-F1CE-4A1A-A5F8-AE8DE8E1D889}" type="slidenum">
              <a:rPr lang="en-US" smtClean="0"/>
              <a:t>‹#›</a:t>
            </a:fld>
            <a:endParaRPr lang="en-US"/>
          </a:p>
        </p:txBody>
      </p:sp>
    </p:spTree>
    <p:extLst>
      <p:ext uri="{BB962C8B-B14F-4D97-AF65-F5344CB8AC3E}">
        <p14:creationId xmlns:p14="http://schemas.microsoft.com/office/powerpoint/2010/main" val="1358840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alphaModFix amt="25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931EE5-2A56-4E24-8F0C-8244F8C114E1}" type="datetimeFigureOut">
              <a:rPr lang="en-US" smtClean="0"/>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2CDC16-F1CE-4A1A-A5F8-AE8DE8E1D889}" type="slidenum">
              <a:rPr lang="en-US" smtClean="0"/>
              <a:t>‹#›</a:t>
            </a:fld>
            <a:endParaRPr lang="en-US"/>
          </a:p>
        </p:txBody>
      </p:sp>
    </p:spTree>
    <p:extLst>
      <p:ext uri="{BB962C8B-B14F-4D97-AF65-F5344CB8AC3E}">
        <p14:creationId xmlns:p14="http://schemas.microsoft.com/office/powerpoint/2010/main" val="2702703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alphaModFix amt="25000"/>
            <a:lum/>
          </a:blip>
          <a:srcRect/>
          <a:stretch>
            <a:fillRect t="-17000" b="-17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931EE5-2A56-4E24-8F0C-8244F8C114E1}" type="datetimeFigureOut">
              <a:rPr lang="en-US" smtClean="0"/>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2CDC16-F1CE-4A1A-A5F8-AE8DE8E1D889}" type="slidenum">
              <a:rPr lang="en-US" smtClean="0"/>
              <a:t>‹#›</a:t>
            </a:fld>
            <a:endParaRPr lang="en-US"/>
          </a:p>
        </p:txBody>
      </p:sp>
    </p:spTree>
    <p:extLst>
      <p:ext uri="{BB962C8B-B14F-4D97-AF65-F5344CB8AC3E}">
        <p14:creationId xmlns:p14="http://schemas.microsoft.com/office/powerpoint/2010/main" val="915968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alphaModFix amt="25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931EE5-2A56-4E24-8F0C-8244F8C114E1}" type="datetimeFigureOut">
              <a:rPr lang="en-US" smtClean="0"/>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2CDC16-F1CE-4A1A-A5F8-AE8DE8E1D889}" type="slidenum">
              <a:rPr lang="en-US" smtClean="0"/>
              <a:t>‹#›</a:t>
            </a:fld>
            <a:endParaRPr lang="en-US"/>
          </a:p>
        </p:txBody>
      </p:sp>
    </p:spTree>
    <p:extLst>
      <p:ext uri="{BB962C8B-B14F-4D97-AF65-F5344CB8AC3E}">
        <p14:creationId xmlns:p14="http://schemas.microsoft.com/office/powerpoint/2010/main" val="1965592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alphaModFix amt="25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931EE5-2A56-4E24-8F0C-8244F8C114E1}" type="datetimeFigureOut">
              <a:rPr lang="en-US" smtClean="0"/>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2CDC16-F1CE-4A1A-A5F8-AE8DE8E1D889}" type="slidenum">
              <a:rPr lang="en-US" smtClean="0"/>
              <a:t>‹#›</a:t>
            </a:fld>
            <a:endParaRPr lang="en-US"/>
          </a:p>
        </p:txBody>
      </p:sp>
    </p:spTree>
    <p:extLst>
      <p:ext uri="{BB962C8B-B14F-4D97-AF65-F5344CB8AC3E}">
        <p14:creationId xmlns:p14="http://schemas.microsoft.com/office/powerpoint/2010/main" val="1285212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alphaModFix amt="25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1931EE5-2A56-4E24-8F0C-8244F8C114E1}" type="datetimeFigureOut">
              <a:rPr lang="en-US" smtClean="0"/>
              <a:t>4/2/2024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2CDC16-F1CE-4A1A-A5F8-AE8DE8E1D889}" type="slidenum">
              <a:rPr lang="en-US" smtClean="0"/>
              <a:t>‹#›</a:t>
            </a:fld>
            <a:endParaRPr lang="en-US"/>
          </a:p>
        </p:txBody>
      </p:sp>
    </p:spTree>
    <p:extLst>
      <p:ext uri="{BB962C8B-B14F-4D97-AF65-F5344CB8AC3E}">
        <p14:creationId xmlns:p14="http://schemas.microsoft.com/office/powerpoint/2010/main" val="3978983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alphaModFix amt="25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1931EE5-2A56-4E24-8F0C-8244F8C114E1}" type="datetimeFigureOut">
              <a:rPr lang="en-US" smtClean="0"/>
              <a:t>4/2/2024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2CDC16-F1CE-4A1A-A5F8-AE8DE8E1D889}" type="slidenum">
              <a:rPr lang="en-US" smtClean="0"/>
              <a:t>‹#›</a:t>
            </a:fld>
            <a:endParaRPr lang="en-US"/>
          </a:p>
        </p:txBody>
      </p:sp>
    </p:spTree>
    <p:extLst>
      <p:ext uri="{BB962C8B-B14F-4D97-AF65-F5344CB8AC3E}">
        <p14:creationId xmlns:p14="http://schemas.microsoft.com/office/powerpoint/2010/main" val="3672723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alphaModFix amt="25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1931EE5-2A56-4E24-8F0C-8244F8C114E1}" type="datetimeFigureOut">
              <a:rPr lang="en-US" smtClean="0"/>
              <a:t>4/2/2024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2CDC16-F1CE-4A1A-A5F8-AE8DE8E1D889}" type="slidenum">
              <a:rPr lang="en-US" smtClean="0"/>
              <a:t>‹#›</a:t>
            </a:fld>
            <a:endParaRPr lang="en-US"/>
          </a:p>
        </p:txBody>
      </p:sp>
    </p:spTree>
    <p:extLst>
      <p:ext uri="{BB962C8B-B14F-4D97-AF65-F5344CB8AC3E}">
        <p14:creationId xmlns:p14="http://schemas.microsoft.com/office/powerpoint/2010/main" val="4032951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alphaModFix amt="25000"/>
            <a:lum/>
          </a:blip>
          <a:srcRect/>
          <a:stretch>
            <a:fillRect t="-17000" b="-17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931EE5-2A56-4E24-8F0C-8244F8C114E1}" type="datetimeFigureOut">
              <a:rPr lang="en-US" smtClean="0"/>
              <a:t>4/2/2024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2CDC16-F1CE-4A1A-A5F8-AE8DE8E1D889}" type="slidenum">
              <a:rPr lang="en-US" smtClean="0"/>
              <a:t>‹#›</a:t>
            </a:fld>
            <a:endParaRPr lang="en-US"/>
          </a:p>
        </p:txBody>
      </p:sp>
    </p:spTree>
    <p:extLst>
      <p:ext uri="{BB962C8B-B14F-4D97-AF65-F5344CB8AC3E}">
        <p14:creationId xmlns:p14="http://schemas.microsoft.com/office/powerpoint/2010/main" val="4289015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alphaModFix amt="25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931EE5-2A56-4E24-8F0C-8244F8C114E1}" type="datetimeFigureOut">
              <a:rPr lang="en-US" smtClean="0"/>
              <a:t>4/2/2024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2CDC16-F1CE-4A1A-A5F8-AE8DE8E1D889}" type="slidenum">
              <a:rPr lang="en-US" smtClean="0"/>
              <a:t>‹#›</a:t>
            </a:fld>
            <a:endParaRPr lang="en-US"/>
          </a:p>
        </p:txBody>
      </p:sp>
    </p:spTree>
    <p:extLst>
      <p:ext uri="{BB962C8B-B14F-4D97-AF65-F5344CB8AC3E}">
        <p14:creationId xmlns:p14="http://schemas.microsoft.com/office/powerpoint/2010/main" val="3816635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alphaModFix amt="25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931EE5-2A56-4E24-8F0C-8244F8C114E1}" type="datetimeFigureOut">
              <a:rPr lang="en-US" smtClean="0"/>
              <a:t>4/2/2024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2CDC16-F1CE-4A1A-A5F8-AE8DE8E1D889}" type="slidenum">
              <a:rPr lang="en-US" smtClean="0"/>
              <a:t>‹#›</a:t>
            </a:fld>
            <a:endParaRPr lang="en-US"/>
          </a:p>
        </p:txBody>
      </p:sp>
    </p:spTree>
    <p:extLst>
      <p:ext uri="{BB962C8B-B14F-4D97-AF65-F5344CB8AC3E}">
        <p14:creationId xmlns:p14="http://schemas.microsoft.com/office/powerpoint/2010/main" val="305206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931EE5-2A56-4E24-8F0C-8244F8C114E1}" type="datetimeFigureOut">
              <a:rPr lang="en-US" smtClean="0"/>
              <a:t>4/2/2024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2CDC16-F1CE-4A1A-A5F8-AE8DE8E1D889}" type="slidenum">
              <a:rPr lang="en-US" smtClean="0"/>
              <a:t>‹#›</a:t>
            </a:fld>
            <a:endParaRPr lang="en-US"/>
          </a:p>
        </p:txBody>
      </p:sp>
    </p:spTree>
    <p:extLst>
      <p:ext uri="{BB962C8B-B14F-4D97-AF65-F5344CB8AC3E}">
        <p14:creationId xmlns:p14="http://schemas.microsoft.com/office/powerpoint/2010/main" val="14535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https://www.acf.hhs.gov/css/resource/uifsa-intergovernmental-child-support-enforcement-for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powerdms.com/advancedSearch/documents?sf=published_revision&amp;sa=false&amp;filters=%7B%22fold%22%3A%5B%7B%22id%22%3A%2240346%22%2C%22n%22%3A%22Y-1360%20SES%20Forms%20and%20Forms%20Instructions%20-%20Forms%20360-369%22%7D%5D%7D"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lawserver.com/law/country/us/cfr/31_cfr_285-1"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ecfr.gov/current/title-45/section-303.11#p-303.11(b)(17)" TargetMode="External"/><Relationship Id="rId2" Type="http://schemas.openxmlformats.org/officeDocument/2006/relationships/hyperlink" Target="https://www.ecfr.gov/current/title-45/section-303.7#p-303.7(c)(11)"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2.bin"/><Relationship Id="rId4" Type="http://schemas.openxmlformats.org/officeDocument/2006/relationships/image" Target="../media/image3.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powerdms.com/docs/400323?q=P-360" TargetMode="External"/><Relationship Id="rId7" Type="http://schemas.openxmlformats.org/officeDocument/2006/relationships/hyperlink" Target="https://www.acf.hhs.gov/css/resource/uifsa-intergovernmental-child-support-enforcement-form" TargetMode="External"/><Relationship Id="rId2" Type="http://schemas.openxmlformats.org/officeDocument/2006/relationships/hyperlink" Target="https://www.acf.hhs.gov/css/training-technical-assistance/interstate-case-processing-training-materials" TargetMode="External"/><Relationship Id="rId1" Type="http://schemas.openxmlformats.org/officeDocument/2006/relationships/slideLayout" Target="../slideLayouts/slideLayout2.xml"/><Relationship Id="rId6" Type="http://schemas.openxmlformats.org/officeDocument/2006/relationships/hyperlink" Target="https://ocsp.acf.hhs.gov/irg/welcome.html" TargetMode="External"/><Relationship Id="rId5" Type="http://schemas.openxmlformats.org/officeDocument/2006/relationships/hyperlink" Target="https://www.uniformlaws.org/committees/community-home?CommunityKey=71d40358-8ec0-49ed-a516-93fc025801fb" TargetMode="External"/><Relationship Id="rId4" Type="http://schemas.openxmlformats.org/officeDocument/2006/relationships/hyperlink" Target="https://powerdms.com/docs/400329?q=P-350"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mailto:Charmine.Anderson.DCFS@LA.GOV" TargetMode="External"/><Relationship Id="rId2" Type="http://schemas.openxmlformats.org/officeDocument/2006/relationships/hyperlink" Target="mailto:_Dcfs-ses-policy@la.gov" TargetMode="External"/><Relationship Id="rId1" Type="http://schemas.openxmlformats.org/officeDocument/2006/relationships/slideLayout" Target="../slideLayouts/slideLayout2.xml"/><Relationship Id="rId5" Type="http://schemas.openxmlformats.org/officeDocument/2006/relationships/hyperlink" Target="mailto:Gary.Franklin.DCFS@LA.GOV" TargetMode="External"/><Relationship Id="rId4" Type="http://schemas.openxmlformats.org/officeDocument/2006/relationships/hyperlink" Target="mailto:_DCFS-CSE-Legal@la.gov"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mn-lt"/>
              </a:rPr>
              <a:t>Gold Medal Connections: Managing Interstate Child Support with Precision</a:t>
            </a:r>
          </a:p>
        </p:txBody>
      </p:sp>
      <p:sp>
        <p:nvSpPr>
          <p:cNvPr id="3" name="Subtitle 2"/>
          <p:cNvSpPr>
            <a:spLocks noGrp="1"/>
          </p:cNvSpPr>
          <p:nvPr>
            <p:ph type="subTitle" idx="1"/>
          </p:nvPr>
        </p:nvSpPr>
        <p:spPr>
          <a:xfrm>
            <a:off x="1524000" y="3602037"/>
            <a:ext cx="9144000" cy="2502371"/>
          </a:xfrm>
        </p:spPr>
        <p:txBody>
          <a:bodyPr anchor="ctr">
            <a:noAutofit/>
          </a:bodyPr>
          <a:lstStyle/>
          <a:p>
            <a:pPr>
              <a:lnSpc>
                <a:spcPct val="100000"/>
              </a:lnSpc>
              <a:spcBef>
                <a:spcPts val="0"/>
              </a:spcBef>
            </a:pPr>
            <a:r>
              <a:rPr lang="en-US" b="1" dirty="0">
                <a:latin typeface="Bookman Old Style" panose="02050604050505020204" pitchFamily="18" charset="0"/>
              </a:rPr>
              <a:t>Charmine Anderson</a:t>
            </a:r>
          </a:p>
          <a:p>
            <a:pPr>
              <a:lnSpc>
                <a:spcPct val="100000"/>
              </a:lnSpc>
              <a:spcBef>
                <a:spcPts val="0"/>
              </a:spcBef>
            </a:pPr>
            <a:r>
              <a:rPr lang="en-US" dirty="0">
                <a:latin typeface="Bookman Old Style" panose="02050604050505020204" pitchFamily="18" charset="0"/>
              </a:rPr>
              <a:t>CSE Policy Unit Consultant</a:t>
            </a:r>
          </a:p>
          <a:p>
            <a:pPr>
              <a:lnSpc>
                <a:spcPct val="100000"/>
              </a:lnSpc>
              <a:spcBef>
                <a:spcPts val="0"/>
              </a:spcBef>
            </a:pPr>
            <a:r>
              <a:rPr lang="en-US" dirty="0">
                <a:latin typeface="Bookman Old Style" panose="02050604050505020204" pitchFamily="18" charset="0"/>
              </a:rPr>
              <a:t>State Office</a:t>
            </a:r>
          </a:p>
          <a:p>
            <a:pPr>
              <a:lnSpc>
                <a:spcPct val="100000"/>
              </a:lnSpc>
              <a:spcBef>
                <a:spcPts val="0"/>
              </a:spcBef>
            </a:pPr>
            <a:endParaRPr lang="en-US" dirty="0">
              <a:latin typeface="Bookman Old Style" panose="02050604050505020204" pitchFamily="18" charset="0"/>
            </a:endParaRPr>
          </a:p>
          <a:p>
            <a:pPr>
              <a:lnSpc>
                <a:spcPct val="100000"/>
              </a:lnSpc>
              <a:spcBef>
                <a:spcPts val="0"/>
              </a:spcBef>
            </a:pPr>
            <a:r>
              <a:rPr lang="en-US" b="1" dirty="0">
                <a:latin typeface="Bookman Old Style" panose="02050604050505020204" pitchFamily="18" charset="0"/>
              </a:rPr>
              <a:t>Gary Franklin</a:t>
            </a:r>
          </a:p>
          <a:p>
            <a:pPr>
              <a:lnSpc>
                <a:spcPct val="100000"/>
              </a:lnSpc>
              <a:spcBef>
                <a:spcPts val="0"/>
              </a:spcBef>
            </a:pPr>
            <a:r>
              <a:rPr lang="en-US" dirty="0">
                <a:latin typeface="Bookman Old Style" panose="02050604050505020204" pitchFamily="18" charset="0"/>
              </a:rPr>
              <a:t>Attorney IV</a:t>
            </a:r>
          </a:p>
          <a:p>
            <a:pPr>
              <a:lnSpc>
                <a:spcPct val="100000"/>
              </a:lnSpc>
              <a:spcBef>
                <a:spcPts val="0"/>
              </a:spcBef>
            </a:pPr>
            <a:r>
              <a:rPr lang="en-US" dirty="0">
                <a:latin typeface="Bookman Old Style" panose="02050604050505020204" pitchFamily="18" charset="0"/>
              </a:rPr>
              <a:t>Bureau of General Counsel</a:t>
            </a:r>
          </a:p>
        </p:txBody>
      </p:sp>
    </p:spTree>
    <p:extLst>
      <p:ext uri="{BB962C8B-B14F-4D97-AF65-F5344CB8AC3E}">
        <p14:creationId xmlns:p14="http://schemas.microsoft.com/office/powerpoint/2010/main" val="3538158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7474"/>
            <a:ext cx="10515600" cy="838726"/>
          </a:xfrm>
        </p:spPr>
        <p:txBody>
          <a:bodyPr/>
          <a:lstStyle/>
          <a:p>
            <a:pPr algn="ctr"/>
            <a:r>
              <a:rPr lang="en-US" dirty="0"/>
              <a:t>P-120 Required Standardized Forms</a:t>
            </a:r>
          </a:p>
        </p:txBody>
      </p:sp>
      <p:pic>
        <p:nvPicPr>
          <p:cNvPr id="4" name="Content Placeholder 3"/>
          <p:cNvPicPr>
            <a:picLocks noGrp="1" noChangeAspect="1"/>
          </p:cNvPicPr>
          <p:nvPr>
            <p:ph sz="half" idx="1"/>
          </p:nvPr>
        </p:nvPicPr>
        <p:blipFill>
          <a:blip r:embed="rId2"/>
          <a:stretch>
            <a:fillRect/>
          </a:stretch>
        </p:blipFill>
        <p:spPr>
          <a:xfrm>
            <a:off x="6671441" y="1286466"/>
            <a:ext cx="5181600" cy="5246763"/>
          </a:xfrm>
          <a:prstGeom prst="rect">
            <a:avLst/>
          </a:prstGeom>
          <a:effectLst>
            <a:softEdge rad="127000"/>
          </a:effectLst>
        </p:spPr>
      </p:pic>
      <p:sp>
        <p:nvSpPr>
          <p:cNvPr id="3" name="Content Placeholder 2"/>
          <p:cNvSpPr>
            <a:spLocks noGrp="1"/>
          </p:cNvSpPr>
          <p:nvPr>
            <p:ph sz="half" idx="2"/>
          </p:nvPr>
        </p:nvSpPr>
        <p:spPr>
          <a:xfrm>
            <a:off x="838200" y="1330610"/>
            <a:ext cx="5745480" cy="5322437"/>
          </a:xfrm>
        </p:spPr>
        <p:txBody>
          <a:bodyPr>
            <a:normAutofit lnSpcReduction="10000"/>
          </a:bodyPr>
          <a:lstStyle/>
          <a:p>
            <a:r>
              <a:rPr lang="en-US" dirty="0"/>
              <a:t>Child Support Enforcement Transmittal #1</a:t>
            </a:r>
          </a:p>
          <a:p>
            <a:r>
              <a:rPr lang="en-US" dirty="0"/>
              <a:t>OMB-311 Personal Information Form UIFSA 311</a:t>
            </a:r>
          </a:p>
          <a:p>
            <a:r>
              <a:rPr lang="en-US" dirty="0"/>
              <a:t>OMB-Con Confidential Information Form</a:t>
            </a:r>
          </a:p>
          <a:p>
            <a:r>
              <a:rPr lang="en-US" dirty="0"/>
              <a:t>Transmittal #1 Initial Request Acknowledgment </a:t>
            </a:r>
          </a:p>
          <a:p>
            <a:r>
              <a:rPr lang="en-US" dirty="0"/>
              <a:t>Child Support Enforcement Transmittal #2</a:t>
            </a:r>
          </a:p>
          <a:p>
            <a:r>
              <a:rPr lang="en-US" dirty="0"/>
              <a:t>Child Support Transmittal #3-Request for Assistance/Discovery</a:t>
            </a:r>
          </a:p>
        </p:txBody>
      </p:sp>
    </p:spTree>
    <p:extLst>
      <p:ext uri="{BB962C8B-B14F-4D97-AF65-F5344CB8AC3E}">
        <p14:creationId xmlns:p14="http://schemas.microsoft.com/office/powerpoint/2010/main" val="521082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P-120 Required Standardized Forms</a:t>
            </a:r>
          </a:p>
        </p:txBody>
      </p:sp>
      <p:pic>
        <p:nvPicPr>
          <p:cNvPr id="4" name="Content Placeholder 3"/>
          <p:cNvPicPr>
            <a:picLocks noGrp="1" noChangeAspect="1"/>
          </p:cNvPicPr>
          <p:nvPr>
            <p:ph sz="half" idx="1"/>
          </p:nvPr>
        </p:nvPicPr>
        <p:blipFill>
          <a:blip r:embed="rId2"/>
          <a:stretch>
            <a:fillRect/>
          </a:stretch>
        </p:blipFill>
        <p:spPr>
          <a:xfrm>
            <a:off x="6096000" y="1790963"/>
            <a:ext cx="5181600" cy="4757877"/>
          </a:xfrm>
          <a:prstGeom prst="rect">
            <a:avLst/>
          </a:prstGeom>
          <a:effectLst>
            <a:softEdge rad="127000"/>
          </a:effectLst>
        </p:spPr>
      </p:pic>
      <p:sp>
        <p:nvSpPr>
          <p:cNvPr id="3" name="Content Placeholder 2"/>
          <p:cNvSpPr>
            <a:spLocks noGrp="1"/>
          </p:cNvSpPr>
          <p:nvPr>
            <p:ph sz="half" idx="2"/>
          </p:nvPr>
        </p:nvSpPr>
        <p:spPr>
          <a:xfrm>
            <a:off x="723637" y="1844542"/>
            <a:ext cx="5181600" cy="4704297"/>
          </a:xfrm>
        </p:spPr>
        <p:txBody>
          <a:bodyPr/>
          <a:lstStyle/>
          <a:p>
            <a:r>
              <a:rPr lang="en-US" dirty="0"/>
              <a:t>Uniform Support Petition</a:t>
            </a:r>
          </a:p>
          <a:p>
            <a:r>
              <a:rPr lang="en-US" dirty="0"/>
              <a:t>General Testimony</a:t>
            </a:r>
          </a:p>
          <a:p>
            <a:r>
              <a:rPr lang="en-US" dirty="0"/>
              <a:t>Declaration in Support of Establishing Parentage </a:t>
            </a:r>
          </a:p>
          <a:p>
            <a:r>
              <a:rPr lang="en-US" dirty="0"/>
              <a:t>OMB-Locate Request</a:t>
            </a:r>
          </a:p>
          <a:p>
            <a:r>
              <a:rPr lang="en-US" dirty="0"/>
              <a:t>OMB-</a:t>
            </a:r>
            <a:r>
              <a:rPr lang="en-US" dirty="0" err="1"/>
              <a:t>Reg</a:t>
            </a:r>
            <a:r>
              <a:rPr lang="en-US" dirty="0"/>
              <a:t> Letter of Transmittal Requesting Registration</a:t>
            </a:r>
          </a:p>
          <a:p>
            <a:r>
              <a:rPr lang="en-US" dirty="0"/>
              <a:t>Notice of Determination of Controlling Order</a:t>
            </a:r>
          </a:p>
        </p:txBody>
      </p:sp>
    </p:spTree>
    <p:extLst>
      <p:ext uri="{BB962C8B-B14F-4D97-AF65-F5344CB8AC3E}">
        <p14:creationId xmlns:p14="http://schemas.microsoft.com/office/powerpoint/2010/main" val="1692241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P-120 Required Standardized Forms</a:t>
            </a:r>
          </a:p>
        </p:txBody>
      </p:sp>
      <p:pic>
        <p:nvPicPr>
          <p:cNvPr id="4" name="Content Placeholder 3"/>
          <p:cNvPicPr>
            <a:picLocks noGrp="1" noChangeAspect="1"/>
          </p:cNvPicPr>
          <p:nvPr>
            <p:ph sz="half" idx="1"/>
          </p:nvPr>
        </p:nvPicPr>
        <p:blipFill>
          <a:blip r:embed="rId2"/>
          <a:stretch>
            <a:fillRect/>
          </a:stretch>
        </p:blipFill>
        <p:spPr>
          <a:xfrm>
            <a:off x="6172200" y="1639614"/>
            <a:ext cx="5181600" cy="4458488"/>
          </a:xfrm>
          <a:prstGeom prst="rect">
            <a:avLst/>
          </a:prstGeom>
          <a:effectLst>
            <a:softEdge rad="127000"/>
          </a:effectLst>
        </p:spPr>
      </p:pic>
      <p:sp>
        <p:nvSpPr>
          <p:cNvPr id="3" name="Content Placeholder 2"/>
          <p:cNvSpPr>
            <a:spLocks noGrp="1"/>
          </p:cNvSpPr>
          <p:nvPr>
            <p:ph sz="half" idx="2"/>
          </p:nvPr>
        </p:nvSpPr>
        <p:spPr>
          <a:xfrm>
            <a:off x="622739" y="1690688"/>
            <a:ext cx="5181600" cy="4351338"/>
          </a:xfrm>
        </p:spPr>
        <p:txBody>
          <a:bodyPr/>
          <a:lstStyle/>
          <a:p>
            <a:r>
              <a:rPr lang="en-US" dirty="0"/>
              <a:t>Order/Notice to Withhold Income for Child Support </a:t>
            </a:r>
          </a:p>
          <a:p>
            <a:r>
              <a:rPr lang="en-US" dirty="0"/>
              <a:t>Administrative Subpoena </a:t>
            </a:r>
          </a:p>
          <a:p>
            <a:r>
              <a:rPr lang="en-US" dirty="0"/>
              <a:t>OMB-Notice of  Lien</a:t>
            </a:r>
          </a:p>
        </p:txBody>
      </p:sp>
    </p:spTree>
    <p:extLst>
      <p:ext uri="{BB962C8B-B14F-4D97-AF65-F5344CB8AC3E}">
        <p14:creationId xmlns:p14="http://schemas.microsoft.com/office/powerpoint/2010/main" val="2946301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UIFSA CAUTION</a:t>
            </a:r>
          </a:p>
        </p:txBody>
      </p:sp>
      <p:sp>
        <p:nvSpPr>
          <p:cNvPr id="5" name="Subtitle 4"/>
          <p:cNvSpPr>
            <a:spLocks noGrp="1"/>
          </p:cNvSpPr>
          <p:nvPr>
            <p:ph type="subTitle" idx="1"/>
          </p:nvPr>
        </p:nvSpPr>
        <p:spPr/>
        <p:txBody>
          <a:bodyPr>
            <a:normAutofit fontScale="92500" lnSpcReduction="10000"/>
          </a:bodyPr>
          <a:lstStyle/>
          <a:p>
            <a:pPr lvl="0"/>
            <a:r>
              <a:rPr lang="en-US" sz="6000" dirty="0">
                <a:solidFill>
                  <a:prstClr val="black"/>
                </a:solidFill>
              </a:rPr>
              <a:t>SAFEGUARD CONFIDENTIAL </a:t>
            </a:r>
          </a:p>
          <a:p>
            <a:pPr lvl="0"/>
            <a:r>
              <a:rPr lang="en-US" sz="6000" dirty="0">
                <a:solidFill>
                  <a:prstClr val="black"/>
                </a:solidFill>
              </a:rPr>
              <a:t>INFORMATION </a:t>
            </a:r>
          </a:p>
          <a:p>
            <a:endParaRPr lang="en-US" dirty="0"/>
          </a:p>
        </p:txBody>
      </p:sp>
    </p:spTree>
    <p:extLst>
      <p:ext uri="{BB962C8B-B14F-4D97-AF65-F5344CB8AC3E}">
        <p14:creationId xmlns:p14="http://schemas.microsoft.com/office/powerpoint/2010/main" val="853229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Requests to open an Intergovernmental Case</a:t>
            </a:r>
          </a:p>
        </p:txBody>
      </p:sp>
      <p:sp>
        <p:nvSpPr>
          <p:cNvPr id="3" name="Content Placeholder 2"/>
          <p:cNvSpPr>
            <a:spLocks noGrp="1"/>
          </p:cNvSpPr>
          <p:nvPr>
            <p:ph idx="1"/>
          </p:nvPr>
        </p:nvSpPr>
        <p:spPr>
          <a:xfrm>
            <a:off x="1008468" y="1737338"/>
            <a:ext cx="10515600" cy="4351338"/>
          </a:xfrm>
        </p:spPr>
        <p:txBody>
          <a:bodyPr/>
          <a:lstStyle/>
          <a:p>
            <a:pPr marL="0" indent="0">
              <a:buNone/>
            </a:pPr>
            <a:r>
              <a:rPr lang="en-US" dirty="0"/>
              <a:t>Intergovernmental forms requirements are listed on the UIFSA forms matrix. Additional documents may be required, depending on the case circumstances and responding state requirements. Check the Intergovernmental Reference Guide (IRG), contact the responding state, or do both to determine requirements before sending a case.</a:t>
            </a:r>
          </a:p>
          <a:p>
            <a:pPr marL="0" indent="0">
              <a:buNone/>
            </a:pPr>
            <a:endParaRPr lang="en-US" dirty="0"/>
          </a:p>
          <a:p>
            <a:pPr marL="0" indent="0">
              <a:buNone/>
            </a:pPr>
            <a:r>
              <a:rPr lang="en-US" dirty="0"/>
              <a:t>Intergovernmental forms: </a:t>
            </a:r>
            <a:r>
              <a:rPr lang="en-US" dirty="0">
                <a:hlinkClick r:id="rId2"/>
              </a:rPr>
              <a:t>https://www.acf.hhs.gov/css/resource/uifsa-intergovernmental-child-support-enforcement-form</a:t>
            </a:r>
            <a:endParaRPr lang="en-US" dirty="0"/>
          </a:p>
          <a:p>
            <a:pPr marL="0" indent="0">
              <a:buNone/>
            </a:pPr>
            <a:endParaRPr lang="en-US" dirty="0"/>
          </a:p>
        </p:txBody>
      </p:sp>
    </p:spTree>
    <p:extLst>
      <p:ext uri="{BB962C8B-B14F-4D97-AF65-F5344CB8AC3E}">
        <p14:creationId xmlns:p14="http://schemas.microsoft.com/office/powerpoint/2010/main" val="4276467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2865" y="67734"/>
            <a:ext cx="10515600" cy="673453"/>
          </a:xfrm>
        </p:spPr>
        <p:txBody>
          <a:bodyPr>
            <a:normAutofit fontScale="90000"/>
          </a:bodyPr>
          <a:lstStyle/>
          <a:p>
            <a:pPr algn="ctr"/>
            <a:r>
              <a:rPr lang="en-US" dirty="0"/>
              <a:t>P-130 UIFSA Forms Matrix </a:t>
            </a:r>
          </a:p>
        </p:txBody>
      </p:sp>
      <p:pic>
        <p:nvPicPr>
          <p:cNvPr id="8" name="Content Placeholder 7"/>
          <p:cNvPicPr>
            <a:picLocks noGrp="1" noChangeAspect="1"/>
          </p:cNvPicPr>
          <p:nvPr>
            <p:ph idx="1"/>
          </p:nvPr>
        </p:nvPicPr>
        <p:blipFill>
          <a:blip r:embed="rId2"/>
          <a:stretch>
            <a:fillRect/>
          </a:stretch>
        </p:blipFill>
        <p:spPr>
          <a:xfrm>
            <a:off x="451557" y="903110"/>
            <a:ext cx="11480800" cy="5825067"/>
          </a:xfrm>
          <a:prstGeom prst="rect">
            <a:avLst/>
          </a:prstGeom>
          <a:effectLst>
            <a:softEdge rad="12700"/>
          </a:effectLst>
        </p:spPr>
      </p:pic>
    </p:spTree>
    <p:extLst>
      <p:ext uri="{BB962C8B-B14F-4D97-AF65-F5344CB8AC3E}">
        <p14:creationId xmlns:p14="http://schemas.microsoft.com/office/powerpoint/2010/main" val="2454767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8919"/>
          </a:xfrm>
        </p:spPr>
        <p:txBody>
          <a:bodyPr/>
          <a:lstStyle/>
          <a:p>
            <a:pPr algn="ctr"/>
            <a:r>
              <a:rPr lang="en-US" dirty="0"/>
              <a:t>P-130 UIFSA Forms Matrix</a:t>
            </a:r>
          </a:p>
        </p:txBody>
      </p:sp>
      <p:pic>
        <p:nvPicPr>
          <p:cNvPr id="4" name="Content Placeholder 3"/>
          <p:cNvPicPr>
            <a:picLocks noGrp="1" noChangeAspect="1"/>
          </p:cNvPicPr>
          <p:nvPr>
            <p:ph idx="1"/>
          </p:nvPr>
        </p:nvPicPr>
        <p:blipFill>
          <a:blip r:embed="rId2"/>
          <a:stretch>
            <a:fillRect/>
          </a:stretch>
        </p:blipFill>
        <p:spPr>
          <a:xfrm>
            <a:off x="838200" y="1354666"/>
            <a:ext cx="10515599" cy="5294489"/>
          </a:xfrm>
          <a:prstGeom prst="rect">
            <a:avLst/>
          </a:prstGeom>
          <a:effectLst>
            <a:softEdge rad="12700"/>
          </a:effectLst>
        </p:spPr>
      </p:pic>
    </p:spTree>
    <p:extLst>
      <p:ext uri="{BB962C8B-B14F-4D97-AF65-F5344CB8AC3E}">
        <p14:creationId xmlns:p14="http://schemas.microsoft.com/office/powerpoint/2010/main" val="1100958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CENTRAL REGISTRY</a:t>
            </a:r>
            <a:endParaRPr lang="en-US" dirty="0"/>
          </a:p>
        </p:txBody>
      </p:sp>
      <p:sp>
        <p:nvSpPr>
          <p:cNvPr id="3" name="Content Placeholder 2"/>
          <p:cNvSpPr>
            <a:spLocks noGrp="1"/>
          </p:cNvSpPr>
          <p:nvPr>
            <p:ph idx="1"/>
          </p:nvPr>
        </p:nvSpPr>
        <p:spPr/>
        <p:txBody>
          <a:bodyPr/>
          <a:lstStyle/>
          <a:p>
            <a:pPr marL="0" indent="0">
              <a:buNone/>
            </a:pPr>
            <a:r>
              <a:rPr lang="en-US" dirty="0" smtClean="0">
                <a:solidFill>
                  <a:srgbClr val="191919"/>
                </a:solidFill>
              </a:rPr>
              <a:t>Each state </a:t>
            </a:r>
            <a:r>
              <a:rPr lang="en-US" dirty="0">
                <a:solidFill>
                  <a:srgbClr val="191919"/>
                </a:solidFill>
              </a:rPr>
              <a:t>IV-D agency must establish a central registry </a:t>
            </a:r>
            <a:r>
              <a:rPr lang="en-US" dirty="0" smtClean="0">
                <a:solidFill>
                  <a:srgbClr val="191919"/>
                </a:solidFill>
              </a:rPr>
              <a:t>that will receive UIFSA packets, transmit or forward packets, </a:t>
            </a:r>
            <a:r>
              <a:rPr lang="en-US" dirty="0">
                <a:solidFill>
                  <a:srgbClr val="191919"/>
                </a:solidFill>
              </a:rPr>
              <a:t>and </a:t>
            </a:r>
            <a:r>
              <a:rPr lang="en-US" dirty="0" smtClean="0">
                <a:solidFill>
                  <a:srgbClr val="191919"/>
                </a:solidFill>
              </a:rPr>
              <a:t>respond </a:t>
            </a:r>
            <a:r>
              <a:rPr lang="en-US" dirty="0">
                <a:solidFill>
                  <a:srgbClr val="191919"/>
                </a:solidFill>
              </a:rPr>
              <a:t>to inquiries on all incoming intergovernmental IV-D </a:t>
            </a:r>
            <a:r>
              <a:rPr lang="en-US" dirty="0" smtClean="0">
                <a:solidFill>
                  <a:srgbClr val="191919"/>
                </a:solidFill>
              </a:rPr>
              <a:t>cases to ensure each case receives attention.</a:t>
            </a:r>
            <a:endParaRPr lang="en-US" dirty="0">
              <a:solidFill>
                <a:srgbClr val="191919"/>
              </a:solidFill>
            </a:endParaRPr>
          </a:p>
          <a:p>
            <a:pPr marL="0" indent="0">
              <a:buNone/>
            </a:pPr>
            <a:endParaRPr lang="en-US" dirty="0"/>
          </a:p>
        </p:txBody>
      </p:sp>
    </p:spTree>
    <p:extLst>
      <p:ext uri="{BB962C8B-B14F-4D97-AF65-F5344CB8AC3E}">
        <p14:creationId xmlns:p14="http://schemas.microsoft.com/office/powerpoint/2010/main" val="3426196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Central Registry </a:t>
            </a:r>
            <a:br>
              <a:rPr lang="en-US" dirty="0"/>
            </a:br>
            <a:r>
              <a:rPr lang="en-US" dirty="0"/>
              <a:t>45 CFR 303.7</a:t>
            </a:r>
          </a:p>
        </p:txBody>
      </p:sp>
      <p:sp>
        <p:nvSpPr>
          <p:cNvPr id="3" name="Content Placeholder 2"/>
          <p:cNvSpPr>
            <a:spLocks noGrp="1"/>
          </p:cNvSpPr>
          <p:nvPr>
            <p:ph idx="1"/>
          </p:nvPr>
        </p:nvSpPr>
        <p:spPr>
          <a:xfrm>
            <a:off x="838200" y="1893358"/>
            <a:ext cx="10515600" cy="4351338"/>
          </a:xfrm>
        </p:spPr>
        <p:txBody>
          <a:bodyPr>
            <a:noAutofit/>
          </a:bodyPr>
          <a:lstStyle/>
          <a:p>
            <a:pPr marL="0" indent="0" fontAlgn="base">
              <a:buNone/>
            </a:pPr>
            <a:r>
              <a:rPr lang="en-US" sz="2400" b="0" i="0" dirty="0" smtClean="0">
                <a:solidFill>
                  <a:srgbClr val="191919"/>
                </a:solidFill>
                <a:effectLst/>
              </a:rPr>
              <a:t> </a:t>
            </a:r>
            <a:r>
              <a:rPr lang="en-US" sz="2400" b="0" i="0" dirty="0">
                <a:solidFill>
                  <a:srgbClr val="191919"/>
                </a:solidFill>
                <a:effectLst/>
              </a:rPr>
              <a:t>Within 10 working days of receipt of an intergovernmental IV-D case, the central registry must:</a:t>
            </a:r>
          </a:p>
          <a:p>
            <a:pPr fontAlgn="base"/>
            <a:r>
              <a:rPr lang="en-US" sz="2400" b="0" i="0" dirty="0">
                <a:solidFill>
                  <a:srgbClr val="191919"/>
                </a:solidFill>
                <a:effectLst/>
              </a:rPr>
              <a:t>(</a:t>
            </a:r>
            <a:r>
              <a:rPr lang="en-US" sz="2400" b="0" i="0" dirty="0" err="1">
                <a:solidFill>
                  <a:srgbClr val="191919"/>
                </a:solidFill>
                <a:effectLst/>
              </a:rPr>
              <a:t>i</a:t>
            </a:r>
            <a:r>
              <a:rPr lang="en-US" sz="2400" b="0" i="0" dirty="0">
                <a:solidFill>
                  <a:srgbClr val="191919"/>
                </a:solidFill>
                <a:effectLst/>
              </a:rPr>
              <a:t>) </a:t>
            </a:r>
            <a:r>
              <a:rPr lang="en-US" sz="2400" dirty="0">
                <a:solidFill>
                  <a:srgbClr val="191919"/>
                </a:solidFill>
              </a:rPr>
              <a:t>Review </a:t>
            </a:r>
            <a:r>
              <a:rPr lang="en-US" sz="2400" b="0" i="0" dirty="0">
                <a:solidFill>
                  <a:srgbClr val="191919"/>
                </a:solidFill>
                <a:effectLst/>
              </a:rPr>
              <a:t>documentation submitted with the case to determine completeness;</a:t>
            </a:r>
          </a:p>
          <a:p>
            <a:pPr fontAlgn="base"/>
            <a:r>
              <a:rPr lang="en-US" sz="2400" b="0" i="0" dirty="0">
                <a:solidFill>
                  <a:srgbClr val="191919"/>
                </a:solidFill>
                <a:effectLst/>
              </a:rPr>
              <a:t>(ii) Forward the case either to the central State Parent Locator Service for location services or to the appropriate agency for processing;</a:t>
            </a:r>
          </a:p>
          <a:p>
            <a:pPr marL="0" indent="0">
              <a:buNone/>
            </a:pPr>
            <a:endParaRPr lang="en-US" sz="2400" dirty="0">
              <a:solidFill>
                <a:srgbClr val="191919"/>
              </a:solidFill>
            </a:endParaRPr>
          </a:p>
          <a:p>
            <a:pPr marL="0" indent="0">
              <a:buNone/>
            </a:pPr>
            <a:r>
              <a:rPr lang="en-US" sz="2400" dirty="0">
                <a:solidFill>
                  <a:srgbClr val="191919"/>
                </a:solidFill>
              </a:rPr>
              <a:t>Chapter 9 policy, C-610</a:t>
            </a:r>
            <a:endParaRPr lang="en-US" sz="2400" dirty="0"/>
          </a:p>
        </p:txBody>
      </p:sp>
    </p:spTree>
    <p:extLst>
      <p:ext uri="{BB962C8B-B14F-4D97-AF65-F5344CB8AC3E}">
        <p14:creationId xmlns:p14="http://schemas.microsoft.com/office/powerpoint/2010/main" val="249756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Central Registry </a:t>
            </a:r>
            <a:br>
              <a:rPr lang="en-US" dirty="0"/>
            </a:br>
            <a:r>
              <a:rPr lang="en-US" dirty="0"/>
              <a:t>45 CFR 303.7</a:t>
            </a:r>
          </a:p>
        </p:txBody>
      </p:sp>
      <p:sp>
        <p:nvSpPr>
          <p:cNvPr id="3" name="Content Placeholder 2"/>
          <p:cNvSpPr>
            <a:spLocks noGrp="1"/>
          </p:cNvSpPr>
          <p:nvPr>
            <p:ph idx="1"/>
          </p:nvPr>
        </p:nvSpPr>
        <p:spPr/>
        <p:txBody>
          <a:bodyPr>
            <a:normAutofit fontScale="92500" lnSpcReduction="10000"/>
          </a:bodyPr>
          <a:lstStyle/>
          <a:p>
            <a:pPr fontAlgn="base"/>
            <a:r>
              <a:rPr lang="en-US" dirty="0">
                <a:solidFill>
                  <a:srgbClr val="191919"/>
                </a:solidFill>
              </a:rPr>
              <a:t>(iii) Acknowledge receipt of the case and request any missing documentation; and</a:t>
            </a:r>
          </a:p>
          <a:p>
            <a:pPr fontAlgn="base"/>
            <a:r>
              <a:rPr lang="en-US" dirty="0">
                <a:solidFill>
                  <a:srgbClr val="191919"/>
                </a:solidFill>
              </a:rPr>
              <a:t>(iv) Inform the initiating agency where the case was sent.</a:t>
            </a:r>
          </a:p>
          <a:p>
            <a:pPr fontAlgn="base"/>
            <a:r>
              <a:rPr lang="en-US" dirty="0">
                <a:solidFill>
                  <a:srgbClr val="191919"/>
                </a:solidFill>
              </a:rPr>
              <a:t>(3) If the documentation received with a case is incomplete and cannot be remedied by the central registry without the assistance of the initiating agency, the central registry must forward the case for any action that can be taken pending necessary action by the initiating agency.</a:t>
            </a:r>
          </a:p>
          <a:p>
            <a:pPr fontAlgn="base"/>
            <a:r>
              <a:rPr lang="en-US" dirty="0">
                <a:solidFill>
                  <a:srgbClr val="191919"/>
                </a:solidFill>
              </a:rPr>
              <a:t>(4) The central registry must respond to inquiries from initiating agencies within 5 working days of receipt of the request for a case status review.</a:t>
            </a:r>
          </a:p>
          <a:p>
            <a:pPr marL="0" indent="0" fontAlgn="base">
              <a:buNone/>
            </a:pPr>
            <a:endParaRPr lang="en-US" dirty="0">
              <a:solidFill>
                <a:srgbClr val="191919"/>
              </a:solidFill>
            </a:endParaRPr>
          </a:p>
          <a:p>
            <a:pPr marL="0" indent="0" fontAlgn="base">
              <a:buNone/>
            </a:pPr>
            <a:r>
              <a:rPr lang="en-US" dirty="0">
                <a:solidFill>
                  <a:srgbClr val="191919"/>
                </a:solidFill>
              </a:rPr>
              <a:t>Chapter 9 policy C-610</a:t>
            </a:r>
          </a:p>
        </p:txBody>
      </p:sp>
    </p:spTree>
    <p:extLst>
      <p:ext uri="{BB962C8B-B14F-4D97-AF65-F5344CB8AC3E}">
        <p14:creationId xmlns:p14="http://schemas.microsoft.com/office/powerpoint/2010/main" val="1898787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UNIFORM INTERSTATE FAMILY SUPPORT ACT (UIFSA)</a:t>
            </a:r>
          </a:p>
        </p:txBody>
      </p:sp>
      <p:sp>
        <p:nvSpPr>
          <p:cNvPr id="3" name="Content Placeholder 2"/>
          <p:cNvSpPr>
            <a:spLocks noGrp="1"/>
          </p:cNvSpPr>
          <p:nvPr>
            <p:ph idx="1"/>
          </p:nvPr>
        </p:nvSpPr>
        <p:spPr/>
        <p:txBody>
          <a:bodyPr>
            <a:normAutofit lnSpcReduction="10000"/>
          </a:bodyPr>
          <a:lstStyle/>
          <a:p>
            <a:pPr marL="0" indent="0">
              <a:buNone/>
            </a:pPr>
            <a:r>
              <a:rPr lang="en-US" dirty="0"/>
              <a:t>The Uniform Interstate Family Support Act (UIFSA) provides universal and uniform rules for the enforcement of family support orders by: </a:t>
            </a:r>
          </a:p>
          <a:p>
            <a:r>
              <a:rPr lang="en-US" dirty="0"/>
              <a:t>setting basic jurisdictional standards for state courts; </a:t>
            </a:r>
          </a:p>
          <a:p>
            <a:r>
              <a:rPr lang="en-US" dirty="0"/>
              <a:t>determining the basis for a state to exercise continuing exclusive jurisdiction over a child support proceeding;</a:t>
            </a:r>
          </a:p>
          <a:p>
            <a:r>
              <a:rPr lang="en-US" dirty="0"/>
              <a:t> establishing rules for determining which state issues the controlling order in the event proceedings are initiated in multiple jurisdictions; </a:t>
            </a:r>
          </a:p>
          <a:p>
            <a:r>
              <a:rPr lang="en-US" dirty="0"/>
              <a:t>providing rules for modifying or refusing to modify another state’s child support order;</a:t>
            </a:r>
          </a:p>
          <a:p>
            <a:r>
              <a:rPr lang="en-US" dirty="0"/>
              <a:t>and establishing a mechanism to obtain assistance from other states.</a:t>
            </a:r>
          </a:p>
        </p:txBody>
      </p:sp>
    </p:spTree>
    <p:extLst>
      <p:ext uri="{BB962C8B-B14F-4D97-AF65-F5344CB8AC3E}">
        <p14:creationId xmlns:p14="http://schemas.microsoft.com/office/powerpoint/2010/main" val="1559248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Transmittal #1 Acknowledgment</a:t>
            </a:r>
          </a:p>
        </p:txBody>
      </p:sp>
      <p:pic>
        <p:nvPicPr>
          <p:cNvPr id="4" name="Content Placeholder 3"/>
          <p:cNvPicPr>
            <a:picLocks noGrp="1" noChangeAspect="1"/>
          </p:cNvPicPr>
          <p:nvPr>
            <p:ph idx="1"/>
          </p:nvPr>
        </p:nvPicPr>
        <p:blipFill>
          <a:blip r:embed="rId2"/>
          <a:stretch>
            <a:fillRect/>
          </a:stretch>
        </p:blipFill>
        <p:spPr>
          <a:xfrm>
            <a:off x="553156" y="1690688"/>
            <a:ext cx="10927644" cy="5071356"/>
          </a:xfrm>
          <a:prstGeom prst="rect">
            <a:avLst/>
          </a:prstGeom>
          <a:effectLst>
            <a:softEdge rad="127000"/>
          </a:effectLst>
        </p:spPr>
      </p:pic>
    </p:spTree>
    <p:extLst>
      <p:ext uri="{BB962C8B-B14F-4D97-AF65-F5344CB8AC3E}">
        <p14:creationId xmlns:p14="http://schemas.microsoft.com/office/powerpoint/2010/main" val="1359751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CENTRAL REGISTRY ASSISTANCE</a:t>
            </a:r>
            <a:endParaRPr lang="en-US" dirty="0"/>
          </a:p>
        </p:txBody>
      </p:sp>
      <p:sp>
        <p:nvSpPr>
          <p:cNvPr id="3" name="Content Placeholder 2"/>
          <p:cNvSpPr>
            <a:spLocks noGrp="1"/>
          </p:cNvSpPr>
          <p:nvPr>
            <p:ph idx="1"/>
          </p:nvPr>
        </p:nvSpPr>
        <p:spPr>
          <a:xfrm>
            <a:off x="838200" y="1574358"/>
            <a:ext cx="10515600" cy="4602605"/>
          </a:xfrm>
        </p:spPr>
        <p:txBody>
          <a:bodyPr>
            <a:noAutofit/>
          </a:bodyPr>
          <a:lstStyle/>
          <a:p>
            <a:pPr marL="0" indent="0">
              <a:buNone/>
            </a:pPr>
            <a:r>
              <a:rPr lang="en-US" sz="2400" dirty="0" smtClean="0"/>
              <a:t>Initiate a request to central registry after 30 days have passed from the last contact with the responding state. When </a:t>
            </a:r>
            <a:r>
              <a:rPr lang="en-US" sz="2400" dirty="0"/>
              <a:t>requesting assistance from Louisiana Central Registry, send the following</a:t>
            </a:r>
            <a:r>
              <a:rPr lang="en-US" sz="2400" dirty="0" smtClean="0"/>
              <a:t>:</a:t>
            </a:r>
          </a:p>
          <a:p>
            <a:pPr lvl="0"/>
            <a:r>
              <a:rPr lang="en-US" sz="2400" dirty="0" smtClean="0"/>
              <a:t> </a:t>
            </a:r>
            <a:r>
              <a:rPr lang="en-US" sz="2400" dirty="0"/>
              <a:t>Form </a:t>
            </a:r>
            <a:r>
              <a:rPr lang="en-US" sz="2400" u="sng" dirty="0">
                <a:hlinkClick r:id="rId2"/>
              </a:rPr>
              <a:t>SES 366</a:t>
            </a:r>
            <a:r>
              <a:rPr lang="en-US" sz="2400" dirty="0"/>
              <a:t> including a brief summary of case activity and proof of contacts with the other state;</a:t>
            </a:r>
          </a:p>
          <a:p>
            <a:pPr marL="0" indent="0">
              <a:buNone/>
            </a:pPr>
            <a:endParaRPr lang="en-US" sz="2400" dirty="0"/>
          </a:p>
          <a:p>
            <a:pPr lvl="0"/>
            <a:r>
              <a:rPr lang="en-US" sz="2400" dirty="0"/>
              <a:t>A copy of the Child Support E</a:t>
            </a:r>
            <a:r>
              <a:rPr lang="en-US" sz="2400" u="sng" dirty="0"/>
              <a:t>n</a:t>
            </a:r>
            <a:r>
              <a:rPr lang="en-US" sz="2400" dirty="0"/>
              <a:t>forcement Transmittal submitted at time of the initial and follow-up requests; and </a:t>
            </a:r>
          </a:p>
          <a:p>
            <a:pPr marL="0" indent="0">
              <a:buNone/>
            </a:pPr>
            <a:endParaRPr lang="en-US" sz="2400" dirty="0"/>
          </a:p>
          <a:p>
            <a:pPr lvl="0"/>
            <a:r>
              <a:rPr lang="en-US" sz="2400" dirty="0"/>
              <a:t>Copies of related correspondence and a copy of the court order, if applicable to the issue.</a:t>
            </a:r>
          </a:p>
          <a:p>
            <a:endParaRPr lang="en-US" sz="2400" dirty="0"/>
          </a:p>
          <a:p>
            <a:pPr marL="0" indent="0">
              <a:buNone/>
            </a:pPr>
            <a:r>
              <a:rPr lang="en-US" sz="2400" dirty="0" smtClean="0"/>
              <a:t>Chapter 9, policy C-620</a:t>
            </a:r>
            <a:endParaRPr lang="en-US" sz="2400" dirty="0"/>
          </a:p>
        </p:txBody>
      </p:sp>
    </p:spTree>
    <p:extLst>
      <p:ext uri="{BB962C8B-B14F-4D97-AF65-F5344CB8AC3E}">
        <p14:creationId xmlns:p14="http://schemas.microsoft.com/office/powerpoint/2010/main" val="3303903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DEFINING YOUR LIMITS </a:t>
            </a:r>
          </a:p>
        </p:txBody>
      </p:sp>
      <p:sp>
        <p:nvSpPr>
          <p:cNvPr id="5" name="Subtitle 4"/>
          <p:cNvSpPr>
            <a:spLocks noGrp="1"/>
          </p:cNvSpPr>
          <p:nvPr>
            <p:ph type="subTitle" idx="1"/>
          </p:nvPr>
        </p:nvSpPr>
        <p:spPr/>
        <p:txBody>
          <a:bodyPr>
            <a:normAutofit/>
          </a:bodyPr>
          <a:lstStyle/>
          <a:p>
            <a:r>
              <a:rPr lang="en-US" sz="4000" dirty="0"/>
              <a:t>INITIATING AND RESPONDING INTERSTATE CASES</a:t>
            </a:r>
          </a:p>
        </p:txBody>
      </p:sp>
    </p:spTree>
    <p:extLst>
      <p:ext uri="{BB962C8B-B14F-4D97-AF65-F5344CB8AC3E}">
        <p14:creationId xmlns:p14="http://schemas.microsoft.com/office/powerpoint/2010/main" val="1672631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Initiating Interstate Case </a:t>
            </a:r>
            <a:br>
              <a:rPr lang="en-US" dirty="0"/>
            </a:br>
            <a:r>
              <a:rPr lang="en-US" dirty="0"/>
              <a:t>45 CFR 303.7 </a:t>
            </a:r>
          </a:p>
        </p:txBody>
      </p:sp>
      <p:sp>
        <p:nvSpPr>
          <p:cNvPr id="3" name="Content Placeholder 2"/>
          <p:cNvSpPr>
            <a:spLocks noGrp="1"/>
          </p:cNvSpPr>
          <p:nvPr>
            <p:ph idx="1"/>
          </p:nvPr>
        </p:nvSpPr>
        <p:spPr/>
        <p:txBody>
          <a:bodyPr>
            <a:normAutofit fontScale="77500" lnSpcReduction="20000"/>
          </a:bodyPr>
          <a:lstStyle/>
          <a:p>
            <a:pPr fontAlgn="base"/>
            <a:r>
              <a:rPr lang="en-US" dirty="0"/>
              <a:t>The initiating State IV-D agency must:</a:t>
            </a:r>
          </a:p>
          <a:p>
            <a:pPr fontAlgn="base"/>
            <a:r>
              <a:rPr lang="en-US" dirty="0"/>
              <a:t>(1) Determine whether or not there is a support order or orders in effect in a case using the Federal and State Case Registries, State records, information provided by the recipient of services, and other relevant information available to the State;</a:t>
            </a:r>
          </a:p>
          <a:p>
            <a:pPr fontAlgn="base"/>
            <a:r>
              <a:rPr lang="en-US" dirty="0"/>
              <a:t>(2) Determine in which State a determination of the controlling order and reconciliation of arrearages may be made where multiple orders exist;</a:t>
            </a:r>
          </a:p>
          <a:p>
            <a:pPr fontAlgn="base"/>
            <a:r>
              <a:rPr lang="en-US" dirty="0"/>
              <a:t>(3) Determine whether the noncustodial parent is in another jurisdiction and whether it is appropriate to use its one-state remedies to establish paternity and establish, modify, and enforce a support order, including medical support and income withholding;</a:t>
            </a:r>
          </a:p>
          <a:p>
            <a:pPr fontAlgn="base"/>
            <a:r>
              <a:rPr lang="en-US" dirty="0"/>
              <a:t>(4) Within 20 calendar days of completing the actions required in paragraphs (1) through (3) and, if appropriate, receipt of any necessary information needed to process the case:</a:t>
            </a:r>
          </a:p>
          <a:p>
            <a:pPr fontAlgn="base"/>
            <a:r>
              <a:rPr lang="en-US" dirty="0"/>
              <a:t>(</a:t>
            </a:r>
            <a:r>
              <a:rPr lang="en-US" dirty="0" err="1"/>
              <a:t>i</a:t>
            </a:r>
            <a:r>
              <a:rPr lang="en-US" dirty="0"/>
              <a:t>) Ask the appropriate intrastate tribunal, or refer the case to the appropriate responding State IV-D agency, for a determination of the controlling order and a reconciliation of arrearages if such a determination is necessary; and</a:t>
            </a:r>
          </a:p>
        </p:txBody>
      </p:sp>
    </p:spTree>
    <p:extLst>
      <p:ext uri="{BB962C8B-B14F-4D97-AF65-F5344CB8AC3E}">
        <p14:creationId xmlns:p14="http://schemas.microsoft.com/office/powerpoint/2010/main" val="37240797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Initiating Interstate Case </a:t>
            </a:r>
            <a:br>
              <a:rPr lang="en-US" dirty="0"/>
            </a:br>
            <a:r>
              <a:rPr lang="en-US" dirty="0"/>
              <a:t>45 CFR 303.7</a:t>
            </a:r>
          </a:p>
        </p:txBody>
      </p:sp>
      <p:sp>
        <p:nvSpPr>
          <p:cNvPr id="3" name="Content Placeholder 2"/>
          <p:cNvSpPr>
            <a:spLocks noGrp="1"/>
          </p:cNvSpPr>
          <p:nvPr>
            <p:ph idx="1"/>
          </p:nvPr>
        </p:nvSpPr>
        <p:spPr/>
        <p:txBody>
          <a:bodyPr>
            <a:normAutofit fontScale="92500" lnSpcReduction="20000"/>
          </a:bodyPr>
          <a:lstStyle/>
          <a:p>
            <a:pPr fontAlgn="base"/>
            <a:r>
              <a:rPr lang="en-US" sz="2400" dirty="0"/>
              <a:t>(ii) Refer any intergovernmental IV-D case to the appropriate State Central Registry, Tribal IV-D program, or Central Authority of a country for action, if one-state remedies are not appropriate;</a:t>
            </a:r>
          </a:p>
          <a:p>
            <a:pPr lvl="0" fontAlgn="base"/>
            <a:r>
              <a:rPr lang="en-US" sz="2400" dirty="0">
                <a:solidFill>
                  <a:prstClr val="black"/>
                </a:solidFill>
              </a:rPr>
              <a:t>(5) Provide the responding agency sufficient, accurate information to act on the case by submitting with each case any necessary documentation and intergovernmental forms required by the responding agency;</a:t>
            </a:r>
          </a:p>
          <a:p>
            <a:pPr lvl="0" fontAlgn="base"/>
            <a:r>
              <a:rPr lang="en-US" sz="2400" dirty="0">
                <a:solidFill>
                  <a:prstClr val="black"/>
                </a:solidFill>
              </a:rPr>
              <a:t>(6) Within 30 calendar days of receipt of the request for information, provide the responding agency with an updated intergovernmental form and any necessary additional documentation, or notify the responding agency when the information will be provided;</a:t>
            </a:r>
          </a:p>
          <a:p>
            <a:pPr fontAlgn="base"/>
            <a:r>
              <a:rPr lang="en-US" sz="2400" dirty="0"/>
              <a:t>(7) Notify the responding agency at least annually, and upon request in an individual case, of interest charges, if any, owed on overdue support under an initiating State order being enforced in the responding jurisdiction;</a:t>
            </a:r>
          </a:p>
          <a:p>
            <a:pPr fontAlgn="base"/>
            <a:r>
              <a:rPr lang="en-US" sz="2400" dirty="0"/>
              <a:t>(8) Submit all past-due support owed in IV-D cases that meet the certification requirements under § 303.72 of this part for Federal tax refund offset,</a:t>
            </a:r>
          </a:p>
          <a:p>
            <a:pPr marL="0" lvl="0" indent="0" fontAlgn="base">
              <a:buNone/>
            </a:pPr>
            <a:endParaRPr lang="en-US" sz="2400" dirty="0">
              <a:solidFill>
                <a:prstClr val="black"/>
              </a:solidFill>
            </a:endParaRPr>
          </a:p>
          <a:p>
            <a:pPr lvl="0" fontAlgn="base"/>
            <a:endParaRPr lang="en-US" sz="2400" dirty="0">
              <a:solidFill>
                <a:prstClr val="black"/>
              </a:solidFill>
            </a:endParaRPr>
          </a:p>
          <a:p>
            <a:endParaRPr lang="en-US" dirty="0"/>
          </a:p>
        </p:txBody>
      </p:sp>
    </p:spTree>
    <p:extLst>
      <p:ext uri="{BB962C8B-B14F-4D97-AF65-F5344CB8AC3E}">
        <p14:creationId xmlns:p14="http://schemas.microsoft.com/office/powerpoint/2010/main" val="40011801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Initiating Interstate Case </a:t>
            </a:r>
            <a:br>
              <a:rPr lang="en-US" dirty="0"/>
            </a:br>
            <a:r>
              <a:rPr lang="en-US" dirty="0"/>
              <a:t>45 CFR 303.7</a:t>
            </a:r>
          </a:p>
        </p:txBody>
      </p:sp>
      <p:sp>
        <p:nvSpPr>
          <p:cNvPr id="3" name="Content Placeholder 2"/>
          <p:cNvSpPr>
            <a:spLocks noGrp="1"/>
          </p:cNvSpPr>
          <p:nvPr>
            <p:ph idx="1"/>
          </p:nvPr>
        </p:nvSpPr>
        <p:spPr/>
        <p:txBody>
          <a:bodyPr>
            <a:noAutofit/>
          </a:bodyPr>
          <a:lstStyle/>
          <a:p>
            <a:pPr fontAlgn="base"/>
            <a:r>
              <a:rPr lang="en-US" sz="2200" dirty="0"/>
              <a:t>(9) Send a request for review of a child support order to another State within 20 calendar days of determining that a request for review of the order should be sent to the other State and of receipt of information from the requestor necessary to conduct the review in accordance with section 466(a)(10) of the Act and § 303.8 of this part;</a:t>
            </a:r>
          </a:p>
          <a:p>
            <a:pPr fontAlgn="base"/>
            <a:r>
              <a:rPr lang="en-US" sz="2200" dirty="0"/>
              <a:t>(10) Distribute and disburse any support collections received in accordance with this section and §§ 302.32, 302.38, 302.51, and 302.52 of this chapter, sections 454(5), 454B, 457, and 1912 of the Act, and instructions issued by the Office;</a:t>
            </a:r>
          </a:p>
          <a:p>
            <a:pPr fontAlgn="base"/>
            <a:r>
              <a:rPr lang="en-US" sz="2200" dirty="0"/>
              <a:t>(11) Notify the responding agency within 10 working days of case closure that the initiating State IV-D agency has closed its case pursuant to § 303.11 of this part, and the basis for case closure;</a:t>
            </a:r>
          </a:p>
          <a:p>
            <a:endParaRPr lang="en-US" sz="2200" dirty="0"/>
          </a:p>
        </p:txBody>
      </p:sp>
    </p:spTree>
    <p:extLst>
      <p:ext uri="{BB962C8B-B14F-4D97-AF65-F5344CB8AC3E}">
        <p14:creationId xmlns:p14="http://schemas.microsoft.com/office/powerpoint/2010/main" val="27292993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Initiating Interstate Case </a:t>
            </a:r>
            <a:br>
              <a:rPr lang="en-US" dirty="0"/>
            </a:br>
            <a:r>
              <a:rPr lang="en-US" dirty="0"/>
              <a:t>45 CFR 303.7</a:t>
            </a:r>
          </a:p>
        </p:txBody>
      </p:sp>
      <p:sp>
        <p:nvSpPr>
          <p:cNvPr id="3" name="Content Placeholder 2"/>
          <p:cNvSpPr>
            <a:spLocks noGrp="1"/>
          </p:cNvSpPr>
          <p:nvPr>
            <p:ph idx="1"/>
          </p:nvPr>
        </p:nvSpPr>
        <p:spPr/>
        <p:txBody>
          <a:bodyPr/>
          <a:lstStyle/>
          <a:p>
            <a:pPr lvl="0" fontAlgn="base"/>
            <a:r>
              <a:rPr lang="en-US" sz="2200" dirty="0">
                <a:solidFill>
                  <a:prstClr val="black"/>
                </a:solidFill>
              </a:rPr>
              <a:t>(12) Instruct the responding agency to close its interstate case and to stop any withholding order or notice the responding agency has sent to an employer before the initiating State transmits a withholding order or notice, with respect to the same case, to the same or another employer unless the two States reach an alternative agreement on how to proceed; and</a:t>
            </a:r>
          </a:p>
          <a:p>
            <a:pPr lvl="0" fontAlgn="base"/>
            <a:r>
              <a:rPr lang="en-US" sz="2200" dirty="0">
                <a:solidFill>
                  <a:prstClr val="black"/>
                </a:solidFill>
              </a:rPr>
              <a:t>(13) If the initiating agency has closed its case pursuant to § 303.11 and has not notified the responding agency to close its corresponding case, make a diligent effort to locate the </a:t>
            </a:r>
            <a:r>
              <a:rPr lang="en-US" sz="2200" dirty="0" err="1">
                <a:solidFill>
                  <a:prstClr val="black"/>
                </a:solidFill>
              </a:rPr>
              <a:t>obligee</a:t>
            </a:r>
            <a:r>
              <a:rPr lang="en-US" sz="2200" dirty="0">
                <a:solidFill>
                  <a:prstClr val="black"/>
                </a:solidFill>
              </a:rPr>
              <a:t>, including use of the Federal Parent Locator Service and the State Parent Locator Service, and accept, distribute and disburse any payment received from a responding agency.</a:t>
            </a:r>
          </a:p>
        </p:txBody>
      </p:sp>
    </p:spTree>
    <p:extLst>
      <p:ext uri="{BB962C8B-B14F-4D97-AF65-F5344CB8AC3E}">
        <p14:creationId xmlns:p14="http://schemas.microsoft.com/office/powerpoint/2010/main" val="34654775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Responding Interstate Case </a:t>
            </a:r>
            <a:br>
              <a:rPr lang="en-US" dirty="0"/>
            </a:br>
            <a:r>
              <a:rPr lang="en-US" dirty="0"/>
              <a:t>45 CFR 303.7</a:t>
            </a:r>
          </a:p>
        </p:txBody>
      </p:sp>
      <p:sp>
        <p:nvSpPr>
          <p:cNvPr id="3" name="Content Placeholder 2"/>
          <p:cNvSpPr>
            <a:spLocks noGrp="1"/>
          </p:cNvSpPr>
          <p:nvPr>
            <p:ph idx="1"/>
          </p:nvPr>
        </p:nvSpPr>
        <p:spPr/>
        <p:txBody>
          <a:bodyPr>
            <a:noAutofit/>
          </a:bodyPr>
          <a:lstStyle/>
          <a:p>
            <a:pPr marL="0" indent="0">
              <a:buNone/>
            </a:pPr>
            <a:r>
              <a:rPr lang="en-US" sz="2200" b="0" i="0" dirty="0">
                <a:solidFill>
                  <a:srgbClr val="191919"/>
                </a:solidFill>
                <a:effectLst/>
                <a:latin typeface="Open Sans"/>
              </a:rPr>
              <a:t>The responding State IV-D agency must:</a:t>
            </a:r>
          </a:p>
          <a:p>
            <a:pPr fontAlgn="base"/>
            <a:r>
              <a:rPr lang="en-US" sz="2200" dirty="0"/>
              <a:t>Accept and process an intergovernmental request for services, regardless of whether the initiating agency elected not to use remedies that may be available under the law of that jurisdiction;</a:t>
            </a:r>
          </a:p>
          <a:p>
            <a:pPr fontAlgn="base"/>
            <a:r>
              <a:rPr lang="en-US" sz="2200" dirty="0"/>
              <a:t>(2) Within 75 calendar days of receipt of an intergovernmental form and documentation from its central registry:</a:t>
            </a:r>
          </a:p>
          <a:p>
            <a:pPr fontAlgn="base"/>
            <a:r>
              <a:rPr lang="en-US" sz="2200" dirty="0"/>
              <a:t>(</a:t>
            </a:r>
            <a:r>
              <a:rPr lang="en-US" sz="2200" dirty="0" err="1"/>
              <a:t>i</a:t>
            </a:r>
            <a:r>
              <a:rPr lang="en-US" sz="2200" dirty="0"/>
              <a:t>) Provide location services in accordance with § 303.3 of this part if the request is for location services or the form or documentation does not include adequate location information on the noncustodial parent;</a:t>
            </a:r>
          </a:p>
          <a:p>
            <a:pPr fontAlgn="base"/>
            <a:r>
              <a:rPr lang="en-US" sz="2200" dirty="0"/>
              <a:t>(ii) If unable to proceed with the case because of inadequate documentation, notify the initiating agency of the necessary additions or corrections to the form or documentation;</a:t>
            </a:r>
          </a:p>
          <a:p>
            <a:pPr fontAlgn="base"/>
            <a:r>
              <a:rPr lang="en-US" sz="2200" dirty="0"/>
              <a:t>(iii) If the documentation received with a case is incomplete and cannot be remedied without the assistance of the initiating agency, process the case to the extent possible pending necessary action by the initiating agency;</a:t>
            </a:r>
          </a:p>
        </p:txBody>
      </p:sp>
    </p:spTree>
    <p:extLst>
      <p:ext uri="{BB962C8B-B14F-4D97-AF65-F5344CB8AC3E}">
        <p14:creationId xmlns:p14="http://schemas.microsoft.com/office/powerpoint/2010/main" val="13909469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Responding Interstate Case </a:t>
            </a:r>
            <a:br>
              <a:rPr lang="en-US" dirty="0"/>
            </a:br>
            <a:r>
              <a:rPr lang="en-US" dirty="0"/>
              <a:t>45 CFR 303.7</a:t>
            </a:r>
          </a:p>
        </p:txBody>
      </p:sp>
      <p:sp>
        <p:nvSpPr>
          <p:cNvPr id="3" name="Content Placeholder 2"/>
          <p:cNvSpPr>
            <a:spLocks noGrp="1"/>
          </p:cNvSpPr>
          <p:nvPr>
            <p:ph idx="1"/>
          </p:nvPr>
        </p:nvSpPr>
        <p:spPr/>
        <p:txBody>
          <a:bodyPr>
            <a:normAutofit lnSpcReduction="10000"/>
          </a:bodyPr>
          <a:lstStyle/>
          <a:p>
            <a:pPr fontAlgn="base"/>
            <a:r>
              <a:rPr lang="en-US" sz="2200" dirty="0"/>
              <a:t>(3) Within 10 working days of locating the noncustodial parent in a different State, the responding agency must return the forms and documentation, including the new location, to the initiating agency, or, if directed by the initiating agency, forward/transmit the forms and documentation to the central registry in the State where the noncustodial parent has been located and notify the responding State’s own central registry where the case has been sent.</a:t>
            </a:r>
          </a:p>
          <a:p>
            <a:pPr fontAlgn="base"/>
            <a:r>
              <a:rPr lang="en-US" sz="2200" dirty="0"/>
              <a:t>(4) Within 10 working days of locating the noncustodial parent in a different political subdivision within the State, forward/transmit the forms and documentation to the appropriate political subdivision and notify the initiating agency and the responding State’s own central registry of its action;</a:t>
            </a:r>
          </a:p>
          <a:p>
            <a:pPr lvl="0" fontAlgn="base"/>
            <a:r>
              <a:rPr lang="en-US" sz="2200" dirty="0">
                <a:solidFill>
                  <a:prstClr val="black"/>
                </a:solidFill>
              </a:rPr>
              <a:t>(5) If the request is for a determination of controlling order:</a:t>
            </a:r>
          </a:p>
          <a:p>
            <a:pPr lvl="0" fontAlgn="base"/>
            <a:r>
              <a:rPr lang="en-US" sz="2200" dirty="0">
                <a:solidFill>
                  <a:prstClr val="black"/>
                </a:solidFill>
              </a:rPr>
              <a:t>(</a:t>
            </a:r>
            <a:r>
              <a:rPr lang="en-US" sz="2200" dirty="0" err="1">
                <a:solidFill>
                  <a:prstClr val="black"/>
                </a:solidFill>
              </a:rPr>
              <a:t>i</a:t>
            </a:r>
            <a:r>
              <a:rPr lang="en-US" sz="2200" dirty="0">
                <a:solidFill>
                  <a:prstClr val="black"/>
                </a:solidFill>
              </a:rPr>
              <a:t>) File the controlling order determination request with the appropriate tribunal in its State within 30 calendar days of receipt of the request or location of the noncustodial parent, whichever occurs later; and</a:t>
            </a:r>
          </a:p>
          <a:p>
            <a:pPr fontAlgn="base"/>
            <a:endParaRPr lang="en-US" dirty="0"/>
          </a:p>
          <a:p>
            <a:endParaRPr lang="en-US" dirty="0"/>
          </a:p>
        </p:txBody>
      </p:sp>
    </p:spTree>
    <p:extLst>
      <p:ext uri="{BB962C8B-B14F-4D97-AF65-F5344CB8AC3E}">
        <p14:creationId xmlns:p14="http://schemas.microsoft.com/office/powerpoint/2010/main" val="24189082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10803"/>
            <a:ext cx="10515600" cy="996380"/>
          </a:xfrm>
        </p:spPr>
        <p:txBody>
          <a:bodyPr>
            <a:normAutofit fontScale="90000"/>
          </a:bodyPr>
          <a:lstStyle/>
          <a:p>
            <a:pPr algn="ctr"/>
            <a:r>
              <a:rPr lang="en-US" dirty="0"/>
              <a:t>Responding Interstate Case </a:t>
            </a:r>
            <a:br>
              <a:rPr lang="en-US" dirty="0"/>
            </a:br>
            <a:r>
              <a:rPr lang="en-US" dirty="0"/>
              <a:t>45 CFR 303.7</a:t>
            </a:r>
            <a:br>
              <a:rPr lang="en-US" dirty="0"/>
            </a:br>
            <a:endParaRPr lang="en-US" dirty="0"/>
          </a:p>
        </p:txBody>
      </p:sp>
      <p:sp>
        <p:nvSpPr>
          <p:cNvPr id="3" name="Content Placeholder 2"/>
          <p:cNvSpPr>
            <a:spLocks noGrp="1"/>
          </p:cNvSpPr>
          <p:nvPr>
            <p:ph idx="1"/>
          </p:nvPr>
        </p:nvSpPr>
        <p:spPr>
          <a:xfrm>
            <a:off x="838200" y="1595470"/>
            <a:ext cx="10515600" cy="4581493"/>
          </a:xfrm>
        </p:spPr>
        <p:txBody>
          <a:bodyPr>
            <a:noAutofit/>
          </a:bodyPr>
          <a:lstStyle/>
          <a:p>
            <a:pPr lvl="0" fontAlgn="base"/>
            <a:r>
              <a:rPr lang="en-US" sz="2200" dirty="0">
                <a:solidFill>
                  <a:prstClr val="black"/>
                </a:solidFill>
              </a:rPr>
              <a:t>(ii) Notify the initiating State agency, the Controlling Order State and any State where a support order in the case was issued or registered, of the controlling order determination and any reconciled arrearages within 30 calendar days of receipt of the determination from the tribunal;</a:t>
            </a:r>
          </a:p>
          <a:p>
            <a:pPr lvl="0" fontAlgn="base"/>
            <a:r>
              <a:rPr lang="en-US" sz="2200" dirty="0">
                <a:solidFill>
                  <a:prstClr val="black"/>
                </a:solidFill>
              </a:rPr>
              <a:t>(6) Provide any necessary services as it would in an intrastate IV-D case including:</a:t>
            </a:r>
          </a:p>
          <a:p>
            <a:pPr lvl="0" fontAlgn="base"/>
            <a:r>
              <a:rPr lang="en-US" sz="2200" dirty="0">
                <a:solidFill>
                  <a:prstClr val="black"/>
                </a:solidFill>
              </a:rPr>
              <a:t>(</a:t>
            </a:r>
            <a:r>
              <a:rPr lang="en-US" sz="2200" dirty="0" err="1">
                <a:solidFill>
                  <a:prstClr val="black"/>
                </a:solidFill>
              </a:rPr>
              <a:t>i</a:t>
            </a:r>
            <a:r>
              <a:rPr lang="en-US" sz="2200" dirty="0">
                <a:solidFill>
                  <a:prstClr val="black"/>
                </a:solidFill>
              </a:rPr>
              <a:t>) Establishing paternity in accordance with § 303.5 of this part and, if the agency elects, attempting to obtain a judgment for costs should paternity be established;</a:t>
            </a:r>
          </a:p>
          <a:p>
            <a:pPr lvl="0" fontAlgn="base"/>
            <a:r>
              <a:rPr lang="en-US" sz="2200" dirty="0">
                <a:solidFill>
                  <a:prstClr val="black"/>
                </a:solidFill>
              </a:rPr>
              <a:t>(ii) Establishing a child support obligation in accordance with § 302.56 of this chapter and §§ 303.4, 303.31 and 303.101 of this part;</a:t>
            </a:r>
          </a:p>
          <a:p>
            <a:r>
              <a:rPr lang="en-US" sz="2200" b="0" i="0" dirty="0">
                <a:solidFill>
                  <a:srgbClr val="191919"/>
                </a:solidFill>
                <a:effectLst/>
              </a:rPr>
              <a:t>Processing and enforcing orders referred by an initiating agency, whether pursuant to UIFSA or other legal processes, using appropriate remedies applied in its own cases in accordance with §§ 303.6, 303.31, 303.32, 303.100 through 303.102, and 303.104 of this part, and submit the case for such other Federal enforcement techniques as the State determines to be appropriate, such as administrative offset under </a:t>
            </a:r>
            <a:r>
              <a:rPr lang="en-US" sz="2200" b="0" i="0" u="none" strike="noStrike" dirty="0">
                <a:solidFill>
                  <a:srgbClr val="1986CD"/>
                </a:solidFill>
                <a:effectLst/>
                <a:hlinkClick r:id="rId2"/>
              </a:rPr>
              <a:t>31 CFR 285.1</a:t>
            </a:r>
            <a:r>
              <a:rPr lang="en-US" sz="2200" b="0" i="0" dirty="0">
                <a:solidFill>
                  <a:srgbClr val="191919"/>
                </a:solidFill>
                <a:effectLst/>
              </a:rPr>
              <a:t> and passport denial under section 452(k) of the Act;</a:t>
            </a:r>
          </a:p>
        </p:txBody>
      </p:sp>
    </p:spTree>
    <p:extLst>
      <p:ext uri="{BB962C8B-B14F-4D97-AF65-F5344CB8AC3E}">
        <p14:creationId xmlns:p14="http://schemas.microsoft.com/office/powerpoint/2010/main" val="3648478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is the Purpose of UIFSA</a:t>
            </a:r>
          </a:p>
        </p:txBody>
      </p:sp>
      <p:sp>
        <p:nvSpPr>
          <p:cNvPr id="3" name="Content Placeholder 2"/>
          <p:cNvSpPr>
            <a:spLocks noGrp="1"/>
          </p:cNvSpPr>
          <p:nvPr>
            <p:ph idx="1"/>
          </p:nvPr>
        </p:nvSpPr>
        <p:spPr/>
        <p:txBody>
          <a:bodyPr>
            <a:normAutofit fontScale="92500" lnSpcReduction="10000"/>
          </a:bodyPr>
          <a:lstStyle/>
          <a:p>
            <a:pPr marL="0" lvl="0" indent="0">
              <a:buNone/>
            </a:pPr>
            <a:r>
              <a:rPr lang="en-US" dirty="0">
                <a:solidFill>
                  <a:prstClr val="black"/>
                </a:solidFill>
              </a:rPr>
              <a:t>The purpose of UIFSA is to regulate a “one order” system for the establishment of, modification of, and maintenance of support orders.</a:t>
            </a:r>
          </a:p>
          <a:p>
            <a:pPr marL="0" indent="0">
              <a:buNone/>
            </a:pPr>
            <a:endParaRPr lang="en-US" dirty="0"/>
          </a:p>
          <a:p>
            <a:pPr marL="0" indent="0" algn="ctr">
              <a:buNone/>
            </a:pPr>
            <a:r>
              <a:rPr lang="en-US" sz="5400" dirty="0"/>
              <a:t> 1 + 0 =</a:t>
            </a:r>
            <a:r>
              <a:rPr lang="en-US" sz="5400" dirty="0" smtClean="0"/>
              <a:t>1</a:t>
            </a:r>
          </a:p>
          <a:p>
            <a:pPr marL="0" indent="0" algn="ctr">
              <a:buNone/>
            </a:pPr>
            <a:r>
              <a:rPr lang="en-US" sz="5400" dirty="0" smtClean="0"/>
              <a:t>   1 -  0= 1</a:t>
            </a:r>
          </a:p>
          <a:p>
            <a:pPr marL="0" indent="0" algn="ctr">
              <a:buNone/>
            </a:pPr>
            <a:r>
              <a:rPr lang="en-US" sz="5400" dirty="0" smtClean="0"/>
              <a:t> </a:t>
            </a:r>
            <a:r>
              <a:rPr lang="en-US" sz="5400" dirty="0"/>
              <a:t>1 × 1 =1</a:t>
            </a:r>
          </a:p>
          <a:p>
            <a:pPr marL="0" indent="0" algn="ctr">
              <a:buNone/>
            </a:pPr>
            <a:r>
              <a:rPr lang="en-US" sz="5400" dirty="0"/>
              <a:t> 1 ÷ 1= 1</a:t>
            </a:r>
          </a:p>
        </p:txBody>
      </p:sp>
    </p:spTree>
    <p:extLst>
      <p:ext uri="{BB962C8B-B14F-4D97-AF65-F5344CB8AC3E}">
        <p14:creationId xmlns:p14="http://schemas.microsoft.com/office/powerpoint/2010/main" val="1199234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Responding Interstate Case </a:t>
            </a:r>
            <a:br>
              <a:rPr lang="en-US" dirty="0"/>
            </a:br>
            <a:r>
              <a:rPr lang="en-US" dirty="0"/>
              <a:t>45 CFR 303.7</a:t>
            </a:r>
          </a:p>
        </p:txBody>
      </p:sp>
      <p:sp>
        <p:nvSpPr>
          <p:cNvPr id="3" name="Content Placeholder 2"/>
          <p:cNvSpPr>
            <a:spLocks noGrp="1"/>
          </p:cNvSpPr>
          <p:nvPr>
            <p:ph idx="1"/>
          </p:nvPr>
        </p:nvSpPr>
        <p:spPr/>
        <p:txBody>
          <a:bodyPr>
            <a:noAutofit/>
          </a:bodyPr>
          <a:lstStyle/>
          <a:p>
            <a:pPr fontAlgn="base"/>
            <a:r>
              <a:rPr lang="en-US" sz="2200" dirty="0"/>
              <a:t>Collecting and monitoring any support payments from the noncustodial parent and forwarding payments to the location specified by the initiating agency. The IV-D agency must include sufficient information to identify the case, indicate the date of collection as defined under § 302.51(a) of this chapter, and include the responding State’s case identifier and locator code, as defined in accordance with instructions issued by this Office; and</a:t>
            </a:r>
          </a:p>
          <a:p>
            <a:pPr fontAlgn="base"/>
            <a:r>
              <a:rPr lang="en-US" sz="2200" dirty="0"/>
              <a:t>(vi) Reviewing and adjusting child support orders upon request in accordance with § 303.8 of this part;</a:t>
            </a:r>
          </a:p>
          <a:p>
            <a:pPr lvl="0" fontAlgn="base"/>
            <a:r>
              <a:rPr lang="en-US" sz="2200" dirty="0">
                <a:solidFill>
                  <a:srgbClr val="191919"/>
                </a:solidFill>
              </a:rPr>
              <a:t>Within 10 working days of receipt of instructions for case closure from an initiating State agency under paragraph (c)(12) of this section, stop the responding State’s income withholding order or notice and close the intergovernmental IV-D case, unless the two States reach an alternative agreement on how to proceed; and</a:t>
            </a:r>
          </a:p>
          <a:p>
            <a:pPr lvl="0" fontAlgn="base"/>
            <a:r>
              <a:rPr lang="en-US" sz="2200" dirty="0">
                <a:solidFill>
                  <a:srgbClr val="191919"/>
                </a:solidFill>
              </a:rPr>
              <a:t>(10) Notify the initiating agency when a case is closed pursuant to §§ 303.11(b)(17) through (19) and 303.7(d)(9).</a:t>
            </a:r>
          </a:p>
          <a:p>
            <a:pPr marL="0" lvl="0" indent="0">
              <a:buNone/>
            </a:pPr>
            <a:endParaRPr lang="en-US" sz="2200" dirty="0">
              <a:solidFill>
                <a:prstClr val="black"/>
              </a:solidFill>
            </a:endParaRPr>
          </a:p>
          <a:p>
            <a:pPr marL="0" indent="0">
              <a:buNone/>
            </a:pPr>
            <a:endParaRPr lang="en-US" sz="2200" dirty="0"/>
          </a:p>
        </p:txBody>
      </p:sp>
    </p:spTree>
    <p:extLst>
      <p:ext uri="{BB962C8B-B14F-4D97-AF65-F5344CB8AC3E}">
        <p14:creationId xmlns:p14="http://schemas.microsoft.com/office/powerpoint/2010/main" val="11061304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dirty="0"/>
              <a:t>Intergovernmental Case Closure </a:t>
            </a:r>
            <a:br>
              <a:rPr lang="en-US" dirty="0"/>
            </a:br>
            <a:r>
              <a:rPr lang="en-US" dirty="0"/>
              <a:t> 45 CFR 303.11</a:t>
            </a:r>
          </a:p>
        </p:txBody>
      </p:sp>
      <p:sp>
        <p:nvSpPr>
          <p:cNvPr id="5" name="Content Placeholder 4"/>
          <p:cNvSpPr>
            <a:spLocks noGrp="1"/>
          </p:cNvSpPr>
          <p:nvPr>
            <p:ph idx="1"/>
          </p:nvPr>
        </p:nvSpPr>
        <p:spPr/>
        <p:txBody>
          <a:bodyPr>
            <a:noAutofit/>
          </a:bodyPr>
          <a:lstStyle/>
          <a:p>
            <a:pPr marL="0" indent="0">
              <a:buNone/>
            </a:pPr>
            <a:r>
              <a:rPr lang="en-US" sz="2200" dirty="0"/>
              <a:t>The IV–D agency may elect to close a case if the case meets at least one of the following criteria and supporting documentation for the case closure decision is maintained in the case record:</a:t>
            </a:r>
          </a:p>
          <a:p>
            <a:r>
              <a:rPr lang="en-US" sz="2200" dirty="0">
                <a:effectLst/>
              </a:rPr>
              <a:t>(17) The responding agency documents failure by the initiating agency to take an action that is essential for the next step in providing services; </a:t>
            </a:r>
          </a:p>
          <a:p>
            <a:r>
              <a:rPr lang="en-US" sz="2200" dirty="0">
                <a:effectLst/>
              </a:rPr>
              <a:t>(18) The initiating agency has notified the responding State that the initiating State has closed its case under </a:t>
            </a:r>
            <a:r>
              <a:rPr lang="en-US" sz="2200" dirty="0">
                <a:effectLst/>
                <a:hlinkClick r:id="rId2"/>
              </a:rPr>
              <a:t>§ 303.7(c)(11)</a:t>
            </a:r>
            <a:r>
              <a:rPr lang="en-US" sz="2200" dirty="0">
                <a:effectLst/>
              </a:rPr>
              <a:t>; </a:t>
            </a:r>
          </a:p>
          <a:p>
            <a:r>
              <a:rPr lang="en-US" sz="2200" dirty="0">
                <a:effectLst/>
              </a:rPr>
              <a:t>(19) The initiating agency has notified the responding State that its intergovernmental services are no longer needed;</a:t>
            </a:r>
          </a:p>
          <a:p>
            <a:pPr marL="0" indent="0">
              <a:buNone/>
            </a:pPr>
            <a:r>
              <a:rPr lang="en-US" sz="2200" dirty="0"/>
              <a:t>*In an intergovernmental case meeting the criteria for closure under </a:t>
            </a:r>
            <a:r>
              <a:rPr lang="en-US" sz="2200" dirty="0">
                <a:hlinkClick r:id="rId3"/>
              </a:rPr>
              <a:t>paragraph (b)(17)</a:t>
            </a:r>
            <a:r>
              <a:rPr lang="en-US" sz="2200" dirty="0"/>
              <a:t> of this section, the responding State must notify the initiating agency, in a record, 60 calendar days prior to closure of the case of the State's intent to close the case. *</a:t>
            </a:r>
            <a:endParaRPr lang="en-US" sz="2200" dirty="0">
              <a:effectLst/>
            </a:endParaRPr>
          </a:p>
          <a:p>
            <a:r>
              <a:rPr lang="en-US" sz="2200" dirty="0"/>
              <a:t>Chapter 9, policy E-910</a:t>
            </a:r>
          </a:p>
        </p:txBody>
      </p:sp>
    </p:spTree>
    <p:extLst>
      <p:ext uri="{BB962C8B-B14F-4D97-AF65-F5344CB8AC3E}">
        <p14:creationId xmlns:p14="http://schemas.microsoft.com/office/powerpoint/2010/main" val="32561683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DATA RELIABILITY</a:t>
            </a:r>
          </a:p>
        </p:txBody>
      </p:sp>
      <p:sp>
        <p:nvSpPr>
          <p:cNvPr id="5" name="Subtitle 4"/>
          <p:cNvSpPr>
            <a:spLocks noGrp="1"/>
          </p:cNvSpPr>
          <p:nvPr>
            <p:ph type="subTitle" idx="1"/>
          </p:nvPr>
        </p:nvSpPr>
        <p:spPr/>
        <p:txBody>
          <a:bodyPr>
            <a:normAutofit/>
          </a:bodyPr>
          <a:lstStyle/>
          <a:p>
            <a:r>
              <a:rPr lang="en-US" sz="4400" dirty="0"/>
              <a:t>HOW TO FINISH FIRST</a:t>
            </a:r>
          </a:p>
        </p:txBody>
      </p:sp>
    </p:spTree>
    <p:extLst>
      <p:ext uri="{BB962C8B-B14F-4D97-AF65-F5344CB8AC3E}">
        <p14:creationId xmlns:p14="http://schemas.microsoft.com/office/powerpoint/2010/main" val="12897665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Data Reliability Audit Error </a:t>
            </a:r>
            <a:br>
              <a:rPr lang="en-US" dirty="0"/>
            </a:br>
            <a:r>
              <a:rPr lang="en-US" dirty="0"/>
              <a:t>case #2487937-01</a:t>
            </a:r>
          </a:p>
        </p:txBody>
      </p:sp>
      <p:sp>
        <p:nvSpPr>
          <p:cNvPr id="3" name="Content Placeholder 2"/>
          <p:cNvSpPr>
            <a:spLocks noGrp="1"/>
          </p:cNvSpPr>
          <p:nvPr>
            <p:ph idx="1"/>
          </p:nvPr>
        </p:nvSpPr>
        <p:spPr>
          <a:xfrm>
            <a:off x="838200" y="1690688"/>
            <a:ext cx="10515600" cy="4899297"/>
          </a:xfrm>
        </p:spPr>
        <p:txBody>
          <a:bodyPr>
            <a:noAutofit/>
          </a:bodyPr>
          <a:lstStyle/>
          <a:p>
            <a:pPr marL="0" indent="0">
              <a:buNone/>
            </a:pPr>
            <a:endParaRPr lang="en-US" sz="2000" dirty="0"/>
          </a:p>
          <a:p>
            <a:pPr marL="0" indent="0">
              <a:buNone/>
            </a:pPr>
            <a:r>
              <a:rPr lang="en-US" sz="2000" dirty="0"/>
              <a:t>Child Support Enforcement Transmittal was received by Louisiana from the initiating State on 04/07/2016.  The transmittal had a child support order of $550/month beginning 2/23/2006. The current support due should have accrued from April 2016 to the end of the audit period.  </a:t>
            </a:r>
          </a:p>
          <a:p>
            <a:pPr marL="0" indent="0">
              <a:buNone/>
            </a:pPr>
            <a:r>
              <a:rPr lang="en-US" sz="2000" dirty="0"/>
              <a:t>State's Response: Disagree. </a:t>
            </a:r>
            <a:br>
              <a:rPr lang="en-US" sz="2000" dirty="0"/>
            </a:br>
            <a:r>
              <a:rPr lang="en-US" sz="2000" dirty="0"/>
              <a:t>We could not obtain jurisdiction on the NCP due to locate so the venue was not proper. Case was in locate.  The Initiating State requested closure, NCP located in another state.</a:t>
            </a:r>
            <a:br>
              <a:rPr lang="en-US" sz="2000" dirty="0"/>
            </a:br>
            <a:r>
              <a:rPr lang="en-US" sz="2000" dirty="0"/>
              <a:t/>
            </a:r>
            <a:br>
              <a:rPr lang="en-US" sz="2000" dirty="0"/>
            </a:br>
            <a:r>
              <a:rPr lang="en-US" sz="2000" dirty="0"/>
              <a:t>Audit Response:</a:t>
            </a:r>
            <a:br>
              <a:rPr lang="en-US" sz="2000" dirty="0"/>
            </a:br>
            <a:r>
              <a:rPr lang="en-US" sz="2000" dirty="0"/>
              <a:t>Louisiana provided Audit with a scanned copy of a fax transmittal received from the initiating State. The initiating State requested Louisiana close the case because NCP moved to another state.  The fax has a receive date of  2/28/17 (after the audit period).  This was an open IV-D case at the end of the audit period. Line remains an error. Error Amount: $3,300</a:t>
            </a:r>
          </a:p>
          <a:p>
            <a:pPr marL="0" indent="0">
              <a:buNone/>
            </a:pPr>
            <a:endParaRPr lang="en-US" sz="2000" dirty="0"/>
          </a:p>
          <a:p>
            <a:pPr marL="0" indent="0">
              <a:buNone/>
            </a:pPr>
            <a:r>
              <a:rPr lang="en-US" sz="2000" dirty="0"/>
              <a:t/>
            </a:r>
            <a:br>
              <a:rPr lang="en-US" sz="2000" dirty="0"/>
            </a:br>
            <a:endParaRPr lang="en-US" sz="2000" dirty="0"/>
          </a:p>
        </p:txBody>
      </p:sp>
    </p:spTree>
    <p:extLst>
      <p:ext uri="{BB962C8B-B14F-4D97-AF65-F5344CB8AC3E}">
        <p14:creationId xmlns:p14="http://schemas.microsoft.com/office/powerpoint/2010/main" val="33002636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Data Reliability Audit Error</a:t>
            </a:r>
            <a:br>
              <a:rPr lang="en-US" dirty="0"/>
            </a:br>
            <a:r>
              <a:rPr lang="en-US" dirty="0"/>
              <a:t>case #00230132301 </a:t>
            </a:r>
          </a:p>
        </p:txBody>
      </p:sp>
      <p:sp>
        <p:nvSpPr>
          <p:cNvPr id="3" name="Content Placeholder 2"/>
          <p:cNvSpPr>
            <a:spLocks noGrp="1"/>
          </p:cNvSpPr>
          <p:nvPr>
            <p:ph idx="1"/>
          </p:nvPr>
        </p:nvSpPr>
        <p:spPr>
          <a:xfrm>
            <a:off x="838200" y="1551327"/>
            <a:ext cx="10515600" cy="4625636"/>
          </a:xfrm>
        </p:spPr>
        <p:txBody>
          <a:bodyPr>
            <a:noAutofit/>
          </a:bodyPr>
          <a:lstStyle/>
          <a:p>
            <a:pPr marL="0" indent="0">
              <a:buNone/>
            </a:pPr>
            <a:endParaRPr lang="en-US" sz="2000" dirty="0"/>
          </a:p>
          <a:p>
            <a:pPr marL="0" indent="0">
              <a:buNone/>
            </a:pPr>
            <a:r>
              <a:rPr lang="en-US" sz="2400" dirty="0"/>
              <a:t>“General Statement/Registration Statement" has child support order of $297m beginning 9/26/12</a:t>
            </a:r>
            <a:br>
              <a:rPr lang="en-US" sz="2400" dirty="0"/>
            </a:br>
            <a:endParaRPr lang="en-US" sz="2400" dirty="0"/>
          </a:p>
          <a:p>
            <a:pPr marL="0" indent="0">
              <a:buNone/>
            </a:pPr>
            <a:r>
              <a:rPr lang="en-US" sz="2400" dirty="0"/>
              <a:t>State's Response:    Disagree. NCP was not serviced until 10/8/2015 after the audit period then CSNET was received from Michigan requesting closure. Reported correctly. </a:t>
            </a:r>
            <a:br>
              <a:rPr lang="en-US" sz="2400" dirty="0"/>
            </a:br>
            <a:endParaRPr lang="en-US" sz="2400" dirty="0"/>
          </a:p>
          <a:p>
            <a:pPr marL="0" indent="0">
              <a:buNone/>
            </a:pPr>
            <a:r>
              <a:rPr lang="en-US" sz="2400" dirty="0"/>
              <a:t>Audit Response:  UIFSA package was date stamped received on 7/14/15.  UIFSA had child support order for $297/m beginning 9/26/12.  Next payment due date after UIFSA package was received was 8/1/15.   Current support should have been reported.   Line 24 remains an error. Error Amount: $594</a:t>
            </a:r>
          </a:p>
          <a:p>
            <a:pPr marL="0" indent="0">
              <a:buNone/>
            </a:pPr>
            <a:endParaRPr lang="en-US" sz="2400" dirty="0"/>
          </a:p>
          <a:p>
            <a:pPr marL="0" indent="0">
              <a:buNone/>
            </a:pPr>
            <a:r>
              <a:rPr lang="en-US" sz="2400" dirty="0"/>
              <a:t/>
            </a:r>
            <a:br>
              <a:rPr lang="en-US" sz="2400" dirty="0"/>
            </a:br>
            <a:endParaRPr lang="en-US" sz="2400" dirty="0"/>
          </a:p>
          <a:p>
            <a:pPr marL="0" indent="0">
              <a:buNone/>
            </a:pPr>
            <a:endParaRPr lang="en-US" sz="2000" dirty="0"/>
          </a:p>
        </p:txBody>
      </p:sp>
    </p:spTree>
    <p:extLst>
      <p:ext uri="{BB962C8B-B14F-4D97-AF65-F5344CB8AC3E}">
        <p14:creationId xmlns:p14="http://schemas.microsoft.com/office/powerpoint/2010/main" val="5227386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Data Reliability Audit Error </a:t>
            </a:r>
            <a:br>
              <a:rPr lang="en-US" dirty="0"/>
            </a:br>
            <a:r>
              <a:rPr lang="en-US" dirty="0"/>
              <a:t>case  # 00123402502 </a:t>
            </a:r>
          </a:p>
        </p:txBody>
      </p:sp>
      <p:sp>
        <p:nvSpPr>
          <p:cNvPr id="3" name="Content Placeholder 2"/>
          <p:cNvSpPr>
            <a:spLocks noGrp="1"/>
          </p:cNvSpPr>
          <p:nvPr>
            <p:ph idx="1"/>
          </p:nvPr>
        </p:nvSpPr>
        <p:spPr/>
        <p:txBody>
          <a:bodyPr>
            <a:normAutofit/>
          </a:bodyPr>
          <a:lstStyle/>
          <a:p>
            <a:pPr marL="0" indent="0">
              <a:buNone/>
            </a:pPr>
            <a:r>
              <a:rPr lang="en-US" sz="2000" dirty="0"/>
              <a:t/>
            </a:r>
            <a:br>
              <a:rPr lang="en-US" sz="2000" dirty="0"/>
            </a:br>
            <a:r>
              <a:rPr lang="en-US" sz="2400" dirty="0"/>
              <a:t>"Judgment" signed by Judge has child support order of $224.80/M beginning 3/1/07.</a:t>
            </a:r>
            <a:br>
              <a:rPr lang="en-US" sz="2400" dirty="0"/>
            </a:br>
            <a:endParaRPr lang="en-US" sz="2400" dirty="0"/>
          </a:p>
          <a:p>
            <a:pPr marL="0" indent="0">
              <a:buNone/>
            </a:pPr>
            <a:r>
              <a:rPr lang="en-US" sz="2400" dirty="0"/>
              <a:t>State's Response:   Disagree. Per 303.11(b)(14) Texas </a:t>
            </a:r>
            <a:r>
              <a:rPr lang="en-US" sz="2400" dirty="0" err="1"/>
              <a:t>notiifed</a:t>
            </a:r>
            <a:r>
              <a:rPr lang="en-US" sz="2400" dirty="0"/>
              <a:t> LA via  transmittal #2 requesting that LA close its case. Reported correctly.  </a:t>
            </a:r>
            <a:br>
              <a:rPr lang="en-US" sz="2400" dirty="0"/>
            </a:br>
            <a:r>
              <a:rPr lang="en-US" sz="2400" dirty="0"/>
              <a:t/>
            </a:r>
            <a:br>
              <a:rPr lang="en-US" sz="2400" dirty="0"/>
            </a:br>
            <a:r>
              <a:rPr lang="en-US" sz="2400" dirty="0"/>
              <a:t>Audit Response:  Initiating State requested case closure: however, case is open on the State's system with an active support order during the audit period.  No documentation to indicate court order for child support was suspended/ terminated or modified.   Order still in effect and current support should have been reported on line 24.  Line remains an error. Error amount: $2,697.60</a:t>
            </a:r>
          </a:p>
          <a:p>
            <a:pPr marL="0" indent="0">
              <a:buNone/>
            </a:pPr>
            <a:endParaRPr lang="en-US" sz="2400" dirty="0"/>
          </a:p>
        </p:txBody>
      </p:sp>
    </p:spTree>
    <p:extLst>
      <p:ext uri="{BB962C8B-B14F-4D97-AF65-F5344CB8AC3E}">
        <p14:creationId xmlns:p14="http://schemas.microsoft.com/office/powerpoint/2010/main" val="15459483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Data Reliability Audit Error </a:t>
            </a:r>
            <a:br>
              <a:rPr lang="en-US" dirty="0"/>
            </a:br>
            <a:r>
              <a:rPr lang="en-US" dirty="0"/>
              <a:t>case #001832929-01 </a:t>
            </a:r>
          </a:p>
        </p:txBody>
      </p:sp>
      <p:sp>
        <p:nvSpPr>
          <p:cNvPr id="3" name="Content Placeholder 2"/>
          <p:cNvSpPr>
            <a:spLocks noGrp="1"/>
          </p:cNvSpPr>
          <p:nvPr>
            <p:ph idx="1"/>
          </p:nvPr>
        </p:nvSpPr>
        <p:spPr/>
        <p:txBody>
          <a:bodyPr>
            <a:normAutofit/>
          </a:bodyPr>
          <a:lstStyle/>
          <a:p>
            <a:pPr marL="0" indent="0">
              <a:buNone/>
            </a:pPr>
            <a:r>
              <a:rPr lang="en-US" dirty="0"/>
              <a:t/>
            </a:r>
            <a:br>
              <a:rPr lang="en-US" dirty="0"/>
            </a:br>
            <a:r>
              <a:rPr lang="en-US" sz="2400" dirty="0"/>
              <a:t>"Judgment" signed by District Judge has child support order of $210.80/m beginning 1/9/06.  </a:t>
            </a:r>
            <a:br>
              <a:rPr lang="en-US" sz="2400" dirty="0"/>
            </a:br>
            <a:endParaRPr lang="en-US" sz="2400" dirty="0"/>
          </a:p>
          <a:p>
            <a:pPr marL="0" indent="0">
              <a:buNone/>
            </a:pPr>
            <a:r>
              <a:rPr lang="en-US" sz="2400" dirty="0"/>
              <a:t>State's Response:   Disagree.  UIFSA transmittal was received from MS to close case as of  3/31/2015. Reportedly correctly.</a:t>
            </a:r>
            <a:br>
              <a:rPr lang="en-US" sz="2400" dirty="0"/>
            </a:br>
            <a:r>
              <a:rPr lang="en-US" sz="2400" dirty="0"/>
              <a:t/>
            </a:r>
            <a:br>
              <a:rPr lang="en-US" sz="2400" dirty="0"/>
            </a:br>
            <a:r>
              <a:rPr lang="en-US" sz="2400" dirty="0"/>
              <a:t>Audit Response:  No evidence that child support order was modified or suspended/terminated.  Order is still in effect until case closed on  6/29/15.  State stopped accruing support three months before the case closed.  As a result, line 24 was under reported.  Line remains an error. Error amount: </a:t>
            </a:r>
          </a:p>
          <a:p>
            <a:pPr marL="0" indent="0">
              <a:buNone/>
            </a:pPr>
            <a:endParaRPr lang="en-US" sz="2400" dirty="0"/>
          </a:p>
        </p:txBody>
      </p:sp>
    </p:spTree>
    <p:extLst>
      <p:ext uri="{BB962C8B-B14F-4D97-AF65-F5344CB8AC3E}">
        <p14:creationId xmlns:p14="http://schemas.microsoft.com/office/powerpoint/2010/main" val="42045357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Data Reliability Tips to Finish First</a:t>
            </a:r>
          </a:p>
        </p:txBody>
      </p:sp>
      <p:sp>
        <p:nvSpPr>
          <p:cNvPr id="3" name="Content Placeholder 2"/>
          <p:cNvSpPr>
            <a:spLocks noGrp="1"/>
          </p:cNvSpPr>
          <p:nvPr>
            <p:ph idx="1"/>
          </p:nvPr>
        </p:nvSpPr>
        <p:spPr/>
        <p:txBody>
          <a:bodyPr>
            <a:normAutofit/>
          </a:bodyPr>
          <a:lstStyle/>
          <a:p>
            <a:r>
              <a:rPr lang="en-US" dirty="0"/>
              <a:t>Upon receiving the order, ensure prompt registration of the other state’s order;</a:t>
            </a:r>
          </a:p>
          <a:p>
            <a:r>
              <a:rPr lang="en-US" dirty="0"/>
              <a:t>Add the debt to LASES immediately and without delay; </a:t>
            </a:r>
          </a:p>
          <a:p>
            <a:r>
              <a:rPr lang="en-US" dirty="0"/>
              <a:t>If the noncustodial parent (NCP) is located in another state, return the UIFSA packet to the initiating state within 10 days; and</a:t>
            </a:r>
          </a:p>
          <a:p>
            <a:r>
              <a:rPr lang="en-US" dirty="0"/>
              <a:t>Once the initiating state requests closure, end date the debt and promptly close the case without delay.</a:t>
            </a:r>
          </a:p>
          <a:p>
            <a:endParaRPr lang="en-US" dirty="0"/>
          </a:p>
          <a:p>
            <a:r>
              <a:rPr lang="en-US" dirty="0"/>
              <a:t>Chapter 9, policy G-180 and E-910</a:t>
            </a:r>
          </a:p>
        </p:txBody>
      </p:sp>
    </p:spTree>
    <p:extLst>
      <p:ext uri="{BB962C8B-B14F-4D97-AF65-F5344CB8AC3E}">
        <p14:creationId xmlns:p14="http://schemas.microsoft.com/office/powerpoint/2010/main" val="19381512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172278" y="1122363"/>
            <a:ext cx="11847444" cy="2387600"/>
          </a:xfrm>
        </p:spPr>
        <p:txBody>
          <a:bodyPr/>
          <a:lstStyle/>
          <a:p>
            <a:r>
              <a:rPr lang="en-US" dirty="0"/>
              <a:t>ENFORCEMENT AND MODIFICATION</a:t>
            </a:r>
          </a:p>
        </p:txBody>
      </p:sp>
      <p:sp>
        <p:nvSpPr>
          <p:cNvPr id="5" name="Subtitle 4"/>
          <p:cNvSpPr>
            <a:spLocks noGrp="1"/>
          </p:cNvSpPr>
          <p:nvPr>
            <p:ph type="subTitle" idx="1"/>
          </p:nvPr>
        </p:nvSpPr>
        <p:spPr/>
        <p:txBody>
          <a:bodyPr>
            <a:normAutofit/>
          </a:bodyPr>
          <a:lstStyle/>
          <a:p>
            <a:r>
              <a:rPr lang="en-US" sz="4400" dirty="0"/>
              <a:t>KNOW THE RULES OF THE GAME</a:t>
            </a:r>
          </a:p>
        </p:txBody>
      </p:sp>
    </p:spTree>
    <p:extLst>
      <p:ext uri="{BB962C8B-B14F-4D97-AF65-F5344CB8AC3E}">
        <p14:creationId xmlns:p14="http://schemas.microsoft.com/office/powerpoint/2010/main" val="34279194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6720" y="1280160"/>
            <a:ext cx="11321934" cy="830997"/>
          </a:xfrm>
          <a:prstGeom prst="rect">
            <a:avLst/>
          </a:prstGeom>
          <a:noFill/>
        </p:spPr>
        <p:txBody>
          <a:bodyPr wrap="square" rtlCol="0">
            <a:spAutoFit/>
          </a:bodyPr>
          <a:lstStyle/>
          <a:p>
            <a:endParaRPr lang="en-US" sz="2400" dirty="0"/>
          </a:p>
          <a:p>
            <a:endParaRPr lang="en-US" sz="2400" dirty="0"/>
          </a:p>
        </p:txBody>
      </p:sp>
      <p:sp>
        <p:nvSpPr>
          <p:cNvPr id="5" name="Title 4"/>
          <p:cNvSpPr>
            <a:spLocks noGrp="1"/>
          </p:cNvSpPr>
          <p:nvPr>
            <p:ph type="title"/>
          </p:nvPr>
        </p:nvSpPr>
        <p:spPr/>
        <p:txBody>
          <a:bodyPr/>
          <a:lstStyle/>
          <a:p>
            <a:pPr algn="ctr"/>
            <a:r>
              <a:rPr lang="en-US" dirty="0"/>
              <a:t>Registration</a:t>
            </a:r>
          </a:p>
        </p:txBody>
      </p:sp>
      <p:sp>
        <p:nvSpPr>
          <p:cNvPr id="6" name="Content Placeholder 5"/>
          <p:cNvSpPr>
            <a:spLocks noGrp="1"/>
          </p:cNvSpPr>
          <p:nvPr>
            <p:ph idx="1"/>
          </p:nvPr>
        </p:nvSpPr>
        <p:spPr/>
        <p:txBody>
          <a:bodyPr>
            <a:normAutofit/>
          </a:bodyPr>
          <a:lstStyle/>
          <a:p>
            <a:pPr marL="0" indent="0" algn="just">
              <a:buNone/>
            </a:pPr>
            <a:r>
              <a:rPr lang="en-US" dirty="0"/>
              <a:t>“A. A support order or income-withholding order issued in another state or a foreign support order </a:t>
            </a:r>
            <a:r>
              <a:rPr lang="en-US" b="1" i="1" dirty="0"/>
              <a:t>is registered when the order is filed in the registering tribunal of this state</a:t>
            </a:r>
            <a:r>
              <a:rPr lang="en-US" dirty="0"/>
              <a:t>.</a:t>
            </a:r>
          </a:p>
          <a:p>
            <a:pPr marL="0" indent="0" algn="just">
              <a:buNone/>
            </a:pPr>
            <a:r>
              <a:rPr lang="en-US" dirty="0"/>
              <a:t>B. A registered support order issued in another state or a foreign country is enforceable in the same manner and is subject to the same procedures as an order issued by a tribunal of this state.</a:t>
            </a:r>
          </a:p>
          <a:p>
            <a:pPr marL="0" indent="0" algn="just">
              <a:buNone/>
            </a:pPr>
            <a:r>
              <a:rPr lang="en-US" dirty="0"/>
              <a:t>C. Except as otherwise provided in this Chapter, a tribunal of this state shall recognize and enforce, but may not modify, a registered support order if the issuing tribunal had jurisdiction.”</a:t>
            </a:r>
          </a:p>
          <a:p>
            <a:pPr marL="0" indent="0" algn="just">
              <a:buNone/>
            </a:pPr>
            <a:r>
              <a:rPr lang="en-US" cap="small" dirty="0"/>
              <a:t>La. Child. Code Ann</a:t>
            </a:r>
            <a:r>
              <a:rPr lang="en-US" dirty="0"/>
              <a:t>. art. 1306.3 (emphasis added).</a:t>
            </a:r>
          </a:p>
        </p:txBody>
      </p:sp>
    </p:spTree>
    <p:extLst>
      <p:ext uri="{BB962C8B-B14F-4D97-AF65-F5344CB8AC3E}">
        <p14:creationId xmlns:p14="http://schemas.microsoft.com/office/powerpoint/2010/main" val="2931767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What Version of UIFSA Does Louisiana Have </a:t>
            </a:r>
          </a:p>
        </p:txBody>
      </p:sp>
      <p:sp>
        <p:nvSpPr>
          <p:cNvPr id="3" name="Content Placeholder 2"/>
          <p:cNvSpPr>
            <a:spLocks noGrp="1"/>
          </p:cNvSpPr>
          <p:nvPr>
            <p:ph sz="half" idx="1"/>
          </p:nvPr>
        </p:nvSpPr>
        <p:spPr>
          <a:xfrm>
            <a:off x="838200" y="1825625"/>
            <a:ext cx="5379720" cy="4351338"/>
          </a:xfrm>
        </p:spPr>
        <p:txBody>
          <a:bodyPr>
            <a:normAutofit/>
          </a:bodyPr>
          <a:lstStyle/>
          <a:p>
            <a:r>
              <a:rPr lang="en-US" dirty="0" smtClean="0"/>
              <a:t>LOUISIANA </a:t>
            </a:r>
            <a:r>
              <a:rPr lang="en-US" dirty="0"/>
              <a:t>ADOPTED 1992 VERSION OF UIFSA IN 1995</a:t>
            </a:r>
          </a:p>
          <a:p>
            <a:r>
              <a:rPr lang="en-US" dirty="0"/>
              <a:t>LOUISIANA ADOPTED 1996 VERSION OF UIFSA IN 1997</a:t>
            </a:r>
          </a:p>
          <a:p>
            <a:r>
              <a:rPr lang="en-US" dirty="0"/>
              <a:t>LOUISIANA DID NOT ADOPT 2001 VERSION OF UIFSA</a:t>
            </a:r>
          </a:p>
          <a:p>
            <a:r>
              <a:rPr lang="en-US" dirty="0"/>
              <a:t>LOUISIANA ADOPTED 2008 VERSION OF UIFSA IN 2015</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116884380"/>
              </p:ext>
            </p:extLst>
          </p:nvPr>
        </p:nvGraphicFramePr>
        <p:xfrm>
          <a:off x="6172200" y="1825625"/>
          <a:ext cx="2454691" cy="4351337"/>
        </p:xfrm>
        <a:graphic>
          <a:graphicData uri="http://schemas.openxmlformats.org/presentationml/2006/ole">
            <mc:AlternateContent xmlns:mc="http://schemas.openxmlformats.org/markup-compatibility/2006">
              <mc:Choice xmlns:v="urn:schemas-microsoft-com:vml" Requires="v">
                <p:oleObj spid="_x0000_s1034" name="Acrobat Document" r:id="rId3" imgW="2914570" imgH="3771900" progId="AcroExch.Document.DC">
                  <p:embed/>
                </p:oleObj>
              </mc:Choice>
              <mc:Fallback>
                <p:oleObj name="Acrobat Document" r:id="rId3" imgW="2914570" imgH="3771900" progId="AcroExch.Document.DC">
                  <p:embed/>
                  <p:pic>
                    <p:nvPicPr>
                      <p:cNvPr id="0" name=""/>
                      <p:cNvPicPr/>
                      <p:nvPr/>
                    </p:nvPicPr>
                    <p:blipFill>
                      <a:blip r:embed="rId4"/>
                      <a:stretch>
                        <a:fillRect/>
                      </a:stretch>
                    </p:blipFill>
                    <p:spPr>
                      <a:xfrm>
                        <a:off x="6172200" y="1825625"/>
                        <a:ext cx="2454691" cy="4351337"/>
                      </a:xfrm>
                      <a:prstGeom prst="rect">
                        <a:avLst/>
                      </a:prstGeom>
                    </p:spPr>
                  </p:pic>
                </p:oleObj>
              </mc:Fallback>
            </mc:AlternateContent>
          </a:graphicData>
        </a:graphic>
      </p:graphicFrame>
      <p:graphicFrame>
        <p:nvGraphicFramePr>
          <p:cNvPr id="7" name="Content Placeholder 6"/>
          <p:cNvGraphicFramePr>
            <a:graphicFrameLocks noGrp="1" noChangeAspect="1"/>
          </p:cNvGraphicFramePr>
          <p:nvPr>
            <p:ph sz="half" idx="2"/>
            <p:extLst>
              <p:ext uri="{D42A27DB-BD31-4B8C-83A1-F6EECF244321}">
                <p14:modId xmlns:p14="http://schemas.microsoft.com/office/powerpoint/2010/main" val="1622106251"/>
              </p:ext>
            </p:extLst>
          </p:nvPr>
        </p:nvGraphicFramePr>
        <p:xfrm>
          <a:off x="8626891" y="1825624"/>
          <a:ext cx="2641600" cy="4351338"/>
        </p:xfrm>
        <a:graphic>
          <a:graphicData uri="http://schemas.openxmlformats.org/presentationml/2006/ole">
            <mc:AlternateContent xmlns:mc="http://schemas.openxmlformats.org/markup-compatibility/2006">
              <mc:Choice xmlns:v="urn:schemas-microsoft-com:vml" Requires="v">
                <p:oleObj spid="_x0000_s1035" name="Acrobat Document" r:id="rId5" imgW="2914570" imgH="4800600" progId="AcroExch.Document.DC">
                  <p:embed/>
                </p:oleObj>
              </mc:Choice>
              <mc:Fallback>
                <p:oleObj name="Acrobat Document" r:id="rId5" imgW="2914570" imgH="4800600" progId="AcroExch.Document.DC">
                  <p:embed/>
                  <p:pic>
                    <p:nvPicPr>
                      <p:cNvPr id="0" name=""/>
                      <p:cNvPicPr/>
                      <p:nvPr/>
                    </p:nvPicPr>
                    <p:blipFill>
                      <a:blip r:embed="rId6"/>
                      <a:stretch>
                        <a:fillRect/>
                      </a:stretch>
                    </p:blipFill>
                    <p:spPr>
                      <a:xfrm>
                        <a:off x="8626891" y="1825624"/>
                        <a:ext cx="2641600" cy="4351338"/>
                      </a:xfrm>
                      <a:prstGeom prst="rect">
                        <a:avLst/>
                      </a:prstGeom>
                    </p:spPr>
                  </p:pic>
                </p:oleObj>
              </mc:Fallback>
            </mc:AlternateContent>
          </a:graphicData>
        </a:graphic>
      </p:graphicFrame>
    </p:spTree>
    <p:extLst>
      <p:ext uri="{BB962C8B-B14F-4D97-AF65-F5344CB8AC3E}">
        <p14:creationId xmlns:p14="http://schemas.microsoft.com/office/powerpoint/2010/main" val="33991493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298" y="2274838"/>
            <a:ext cx="11952514" cy="2246769"/>
          </a:xfrm>
          <a:prstGeom prst="rect">
            <a:avLst/>
          </a:prstGeom>
        </p:spPr>
        <p:txBody>
          <a:bodyPr wrap="square">
            <a:spAutoFit/>
          </a:bodyPr>
          <a:lstStyle/>
          <a:p>
            <a:pPr algn="just"/>
            <a:r>
              <a:rPr lang="en-US" sz="2800" dirty="0">
                <a:solidFill>
                  <a:srgbClr val="000000"/>
                </a:solidFill>
              </a:rPr>
              <a:t>“When a support order or income-withholding order issued in another state or a foreign support order is registered, </a:t>
            </a:r>
            <a:r>
              <a:rPr lang="en-US" sz="2800" b="1" i="1" dirty="0">
                <a:solidFill>
                  <a:srgbClr val="000000"/>
                </a:solidFill>
              </a:rPr>
              <a:t>the registering tribunal of this state shall notify the </a:t>
            </a:r>
            <a:r>
              <a:rPr lang="en-US" sz="2800" b="1" i="1" dirty="0" err="1">
                <a:solidFill>
                  <a:srgbClr val="000000"/>
                </a:solidFill>
              </a:rPr>
              <a:t>nonregistering</a:t>
            </a:r>
            <a:r>
              <a:rPr lang="en-US" sz="2800" b="1" i="1" dirty="0">
                <a:solidFill>
                  <a:srgbClr val="000000"/>
                </a:solidFill>
              </a:rPr>
              <a:t> party</a:t>
            </a:r>
            <a:r>
              <a:rPr lang="en-US" sz="2800" dirty="0">
                <a:solidFill>
                  <a:srgbClr val="000000"/>
                </a:solidFill>
              </a:rPr>
              <a:t>. The notice must be accompanied by </a:t>
            </a:r>
            <a:r>
              <a:rPr lang="en-US" sz="2800" b="1" i="1" dirty="0">
                <a:solidFill>
                  <a:srgbClr val="000000"/>
                </a:solidFill>
              </a:rPr>
              <a:t>a copy of the registered order</a:t>
            </a:r>
            <a:r>
              <a:rPr lang="en-US" sz="2800" dirty="0">
                <a:solidFill>
                  <a:srgbClr val="000000"/>
                </a:solidFill>
              </a:rPr>
              <a:t> and the documents and relevant information accompanying the order.”  </a:t>
            </a:r>
            <a:r>
              <a:rPr lang="en-US" sz="2800" cap="small" dirty="0">
                <a:solidFill>
                  <a:srgbClr val="000000"/>
                </a:solidFill>
              </a:rPr>
              <a:t>La. Child. Code Ann</a:t>
            </a:r>
            <a:r>
              <a:rPr lang="en-US" sz="2800" dirty="0">
                <a:solidFill>
                  <a:srgbClr val="000000"/>
                </a:solidFill>
              </a:rPr>
              <a:t>. art. 1306.5(A) (emphasis added).</a:t>
            </a:r>
            <a:endParaRPr lang="en-US" sz="2800" dirty="0">
              <a:solidFill>
                <a:srgbClr val="000000"/>
              </a:solidFill>
              <a:effectLst/>
            </a:endParaRPr>
          </a:p>
        </p:txBody>
      </p:sp>
    </p:spTree>
    <p:extLst>
      <p:ext uri="{BB962C8B-B14F-4D97-AF65-F5344CB8AC3E}">
        <p14:creationId xmlns:p14="http://schemas.microsoft.com/office/powerpoint/2010/main" val="36452923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673" y="437725"/>
            <a:ext cx="11952514" cy="6124754"/>
          </a:xfrm>
          <a:prstGeom prst="rect">
            <a:avLst/>
          </a:prstGeom>
        </p:spPr>
        <p:txBody>
          <a:bodyPr wrap="square">
            <a:spAutoFit/>
          </a:bodyPr>
          <a:lstStyle/>
          <a:p>
            <a:pPr algn="just"/>
            <a:r>
              <a:rPr lang="en-US" sz="2800" dirty="0">
                <a:solidFill>
                  <a:srgbClr val="000000"/>
                </a:solidFill>
              </a:rPr>
              <a:t>“A. A </a:t>
            </a:r>
            <a:r>
              <a:rPr lang="en-US" sz="2800" dirty="0" err="1">
                <a:solidFill>
                  <a:srgbClr val="000000"/>
                </a:solidFill>
              </a:rPr>
              <a:t>nonregistering</a:t>
            </a:r>
            <a:r>
              <a:rPr lang="en-US" sz="2800" dirty="0">
                <a:solidFill>
                  <a:srgbClr val="000000"/>
                </a:solidFill>
              </a:rPr>
              <a:t> party seeking to contest the validity or enforcement of </a:t>
            </a:r>
            <a:r>
              <a:rPr lang="en-US" sz="2800" b="1" i="1" dirty="0">
                <a:solidFill>
                  <a:srgbClr val="000000"/>
                </a:solidFill>
              </a:rPr>
              <a:t>a registered support order</a:t>
            </a:r>
            <a:r>
              <a:rPr lang="en-US" sz="2800" dirty="0">
                <a:solidFill>
                  <a:srgbClr val="000000"/>
                </a:solidFill>
              </a:rPr>
              <a:t> in this state shall request a hearing within the time required by Article 1306.5. The </a:t>
            </a:r>
            <a:r>
              <a:rPr lang="en-US" sz="2800" dirty="0" err="1">
                <a:solidFill>
                  <a:srgbClr val="000000"/>
                </a:solidFill>
              </a:rPr>
              <a:t>nonregistering</a:t>
            </a:r>
            <a:r>
              <a:rPr lang="en-US" sz="2800" dirty="0">
                <a:solidFill>
                  <a:srgbClr val="000000"/>
                </a:solidFill>
              </a:rPr>
              <a:t> party may seek to </a:t>
            </a:r>
            <a:r>
              <a:rPr lang="en-US" sz="2800" b="1" i="1" dirty="0">
                <a:solidFill>
                  <a:srgbClr val="000000"/>
                </a:solidFill>
              </a:rPr>
              <a:t>vacate the registration</a:t>
            </a:r>
            <a:r>
              <a:rPr lang="en-US" sz="2800" dirty="0">
                <a:solidFill>
                  <a:srgbClr val="000000"/>
                </a:solidFill>
              </a:rPr>
              <a:t>, to assert any defense to an allegation of noncompliance </a:t>
            </a:r>
            <a:r>
              <a:rPr lang="en-US" sz="2800" b="1" i="1" dirty="0">
                <a:solidFill>
                  <a:srgbClr val="000000"/>
                </a:solidFill>
              </a:rPr>
              <a:t>with the registered order</a:t>
            </a:r>
            <a:r>
              <a:rPr lang="en-US" sz="2800" dirty="0">
                <a:solidFill>
                  <a:srgbClr val="000000"/>
                </a:solidFill>
              </a:rPr>
              <a:t>, or to contest the remedies being sought or the amount of any alleged arrearages pursuant to Article 1306.7.</a:t>
            </a:r>
          </a:p>
          <a:p>
            <a:pPr algn="just"/>
            <a:r>
              <a:rPr lang="en-US" sz="2800" dirty="0">
                <a:solidFill>
                  <a:srgbClr val="000000"/>
                </a:solidFill>
              </a:rPr>
              <a:t>B. If the </a:t>
            </a:r>
            <a:r>
              <a:rPr lang="en-US" sz="2800" dirty="0" err="1">
                <a:solidFill>
                  <a:srgbClr val="000000"/>
                </a:solidFill>
              </a:rPr>
              <a:t>nonregistering</a:t>
            </a:r>
            <a:r>
              <a:rPr lang="en-US" sz="2800" dirty="0">
                <a:solidFill>
                  <a:srgbClr val="000000"/>
                </a:solidFill>
              </a:rPr>
              <a:t> party fails to contest the validity or enforcement of </a:t>
            </a:r>
            <a:r>
              <a:rPr lang="en-US" sz="2800" b="1" i="1" dirty="0">
                <a:solidFill>
                  <a:srgbClr val="000000"/>
                </a:solidFill>
              </a:rPr>
              <a:t>the registered support order</a:t>
            </a:r>
            <a:r>
              <a:rPr lang="en-US" sz="2800" dirty="0">
                <a:solidFill>
                  <a:srgbClr val="000000"/>
                </a:solidFill>
              </a:rPr>
              <a:t> in a timely manner, the order is confirmed by operation of law.</a:t>
            </a:r>
          </a:p>
          <a:p>
            <a:pPr algn="just"/>
            <a:r>
              <a:rPr lang="en-US" sz="2800" dirty="0">
                <a:solidFill>
                  <a:srgbClr val="000000"/>
                </a:solidFill>
              </a:rPr>
              <a:t>C. If a </a:t>
            </a:r>
            <a:r>
              <a:rPr lang="en-US" sz="2800" dirty="0" err="1">
                <a:solidFill>
                  <a:srgbClr val="000000"/>
                </a:solidFill>
              </a:rPr>
              <a:t>nonregistering</a:t>
            </a:r>
            <a:r>
              <a:rPr lang="en-US" sz="2800" dirty="0">
                <a:solidFill>
                  <a:srgbClr val="000000"/>
                </a:solidFill>
              </a:rPr>
              <a:t> party requests a hearing to contest the validity or enforcement of </a:t>
            </a:r>
            <a:r>
              <a:rPr lang="en-US" sz="2800" b="1" i="1" dirty="0">
                <a:solidFill>
                  <a:srgbClr val="000000"/>
                </a:solidFill>
              </a:rPr>
              <a:t>the registered support order</a:t>
            </a:r>
            <a:r>
              <a:rPr lang="en-US" sz="2800" dirty="0">
                <a:solidFill>
                  <a:srgbClr val="000000"/>
                </a:solidFill>
              </a:rPr>
              <a:t>, the registering tribunal shall schedule the matter for hearing and give notice to the parties of the date, time, and place of the hearing.”</a:t>
            </a:r>
          </a:p>
          <a:p>
            <a:pPr algn="just"/>
            <a:r>
              <a:rPr lang="en-US" sz="2800" cap="small" dirty="0">
                <a:solidFill>
                  <a:srgbClr val="000000"/>
                </a:solidFill>
              </a:rPr>
              <a:t>La. Child. Code Ann</a:t>
            </a:r>
            <a:r>
              <a:rPr lang="en-US" sz="2800" dirty="0">
                <a:solidFill>
                  <a:srgbClr val="000000"/>
                </a:solidFill>
              </a:rPr>
              <a:t>. art. 1306.6.</a:t>
            </a:r>
            <a:endParaRPr lang="en-US" sz="2800" dirty="0">
              <a:solidFill>
                <a:srgbClr val="000000"/>
              </a:solidFill>
              <a:effectLst/>
            </a:endParaRPr>
          </a:p>
        </p:txBody>
      </p:sp>
    </p:spTree>
    <p:extLst>
      <p:ext uri="{BB962C8B-B14F-4D97-AF65-F5344CB8AC3E}">
        <p14:creationId xmlns:p14="http://schemas.microsoft.com/office/powerpoint/2010/main" val="13300809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40D9AC-E6A9-948F-9711-49016696C30D}"/>
              </a:ext>
            </a:extLst>
          </p:cNvPr>
          <p:cNvSpPr txBox="1"/>
          <p:nvPr/>
        </p:nvSpPr>
        <p:spPr>
          <a:xfrm>
            <a:off x="198783" y="383935"/>
            <a:ext cx="11794434" cy="6124754"/>
          </a:xfrm>
          <a:prstGeom prst="rect">
            <a:avLst/>
          </a:prstGeom>
          <a:noFill/>
        </p:spPr>
        <p:txBody>
          <a:bodyPr wrap="square" rtlCol="0">
            <a:spAutoFit/>
          </a:bodyPr>
          <a:lstStyle/>
          <a:p>
            <a:pPr algn="ctr"/>
            <a:r>
              <a:rPr lang="en-US" sz="2800" b="0" i="0" dirty="0">
                <a:solidFill>
                  <a:srgbClr val="3D3D3D"/>
                </a:solidFill>
                <a:effectLst/>
              </a:rPr>
              <a:t>Notice of registration is the first step for enforcement or modification of another state's child-support order. Once the </a:t>
            </a:r>
            <a:r>
              <a:rPr lang="en-US" sz="2800" b="0" i="0" dirty="0" err="1">
                <a:solidFill>
                  <a:srgbClr val="3D3D3D"/>
                </a:solidFill>
                <a:effectLst/>
              </a:rPr>
              <a:t>nonregistering</a:t>
            </a:r>
            <a:r>
              <a:rPr lang="en-US" sz="2800" b="0" i="0" dirty="0">
                <a:solidFill>
                  <a:srgbClr val="3D3D3D"/>
                </a:solidFill>
                <a:effectLst/>
              </a:rPr>
              <a:t> party is put on notice of the registration, if an error allegedly has been made, the second step is crucial. </a:t>
            </a:r>
            <a:r>
              <a:rPr lang="en-US" sz="2800" b="1" i="1" dirty="0">
                <a:solidFill>
                  <a:srgbClr val="3D3D3D"/>
                </a:solidFill>
                <a:effectLst/>
              </a:rPr>
              <a:t>The </a:t>
            </a:r>
            <a:r>
              <a:rPr lang="en-US" sz="2800" b="1" i="1" dirty="0" err="1">
                <a:solidFill>
                  <a:srgbClr val="3D3D3D"/>
                </a:solidFill>
                <a:effectLst/>
              </a:rPr>
              <a:t>nonregistering</a:t>
            </a:r>
            <a:r>
              <a:rPr lang="en-US" sz="2800" b="1" i="1" dirty="0">
                <a:solidFill>
                  <a:srgbClr val="3D3D3D"/>
                </a:solidFill>
                <a:effectLst/>
              </a:rPr>
              <a:t> party is required to assert any existing defense to the alleged controlling order, or forfeit the opportunity to contest the allegations. </a:t>
            </a:r>
            <a:r>
              <a:rPr lang="en-US" sz="2800" b="0" i="0" dirty="0">
                <a:solidFill>
                  <a:srgbClr val="3D3D3D"/>
                </a:solidFill>
                <a:effectLst/>
              </a:rPr>
              <a:t>Note that either the obligor or the obligee may have objections to the registered order, although in the vast majority of cases the obligor is the </a:t>
            </a:r>
            <a:r>
              <a:rPr lang="en-US" sz="2800" b="0" i="0" dirty="0" err="1">
                <a:solidFill>
                  <a:srgbClr val="3D3D3D"/>
                </a:solidFill>
                <a:effectLst/>
              </a:rPr>
              <a:t>nonregistering</a:t>
            </a:r>
            <a:r>
              <a:rPr lang="en-US" sz="2800" b="0" i="0" dirty="0">
                <a:solidFill>
                  <a:srgbClr val="3D3D3D"/>
                </a:solidFill>
                <a:effectLst/>
              </a:rPr>
              <a:t> party.</a:t>
            </a:r>
            <a:endParaRPr lang="en-US" sz="2800" dirty="0"/>
          </a:p>
          <a:p>
            <a:pPr algn="ctr"/>
            <a:r>
              <a:rPr lang="en-US" sz="2800" dirty="0"/>
              <a:t>….</a:t>
            </a:r>
          </a:p>
          <a:p>
            <a:pPr algn="ctr"/>
            <a:r>
              <a:rPr lang="en-US" sz="2800" dirty="0"/>
              <a:t>Under UIFSA a contest of the fundamental provisions of the registered order is not permitted in the responding state. The </a:t>
            </a:r>
            <a:r>
              <a:rPr lang="en-US" sz="2800" dirty="0" err="1"/>
              <a:t>nonregistering</a:t>
            </a:r>
            <a:r>
              <a:rPr lang="en-US" sz="2800" dirty="0"/>
              <a:t> party must return to the issuing state or foreign country to prosecute such a contest (only as the law of that state or foreign country permits).</a:t>
            </a:r>
          </a:p>
          <a:p>
            <a:pPr algn="ctr"/>
            <a:r>
              <a:rPr lang="en-US" sz="2800" dirty="0" err="1"/>
              <a:t>Unif.Interstate</a:t>
            </a:r>
            <a:r>
              <a:rPr lang="en-US" sz="2800" dirty="0"/>
              <a:t> Family Support Act 2008 § 606 </a:t>
            </a:r>
            <a:r>
              <a:rPr lang="en-US" sz="2800" dirty="0" err="1"/>
              <a:t>cmt</a:t>
            </a:r>
            <a:r>
              <a:rPr lang="en-US" sz="2800" dirty="0"/>
              <a:t>. (2008).</a:t>
            </a:r>
          </a:p>
        </p:txBody>
      </p:sp>
    </p:spTree>
    <p:extLst>
      <p:ext uri="{BB962C8B-B14F-4D97-AF65-F5344CB8AC3E}">
        <p14:creationId xmlns:p14="http://schemas.microsoft.com/office/powerpoint/2010/main" val="825640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5BDE0E-EE18-7E3D-39AB-B545958727F4}"/>
              </a:ext>
            </a:extLst>
          </p:cNvPr>
          <p:cNvSpPr txBox="1"/>
          <p:nvPr/>
        </p:nvSpPr>
        <p:spPr>
          <a:xfrm>
            <a:off x="192156" y="582067"/>
            <a:ext cx="11807687" cy="5693866"/>
          </a:xfrm>
          <a:prstGeom prst="rect">
            <a:avLst/>
          </a:prstGeom>
          <a:noFill/>
        </p:spPr>
        <p:txBody>
          <a:bodyPr wrap="square">
            <a:spAutoFit/>
          </a:bodyPr>
          <a:lstStyle/>
          <a:p>
            <a:pPr algn="just"/>
            <a:r>
              <a:rPr lang="en-US" sz="2800" dirty="0">
                <a:solidFill>
                  <a:srgbClr val="000000"/>
                </a:solidFill>
                <a:effectLst/>
              </a:rPr>
              <a:t>“A party contesting the validity or enforcement of </a:t>
            </a:r>
            <a:r>
              <a:rPr lang="en-US" sz="2800" b="1" i="1" dirty="0">
                <a:solidFill>
                  <a:srgbClr val="000000"/>
                </a:solidFill>
                <a:effectLst/>
              </a:rPr>
              <a:t>a registered support order</a:t>
            </a:r>
            <a:r>
              <a:rPr lang="en-US" sz="2800" dirty="0">
                <a:solidFill>
                  <a:srgbClr val="000000"/>
                </a:solidFill>
                <a:effectLst/>
              </a:rPr>
              <a:t> or seeking to </a:t>
            </a:r>
            <a:r>
              <a:rPr lang="en-US" sz="2800" b="1" i="1" dirty="0">
                <a:solidFill>
                  <a:srgbClr val="000000"/>
                </a:solidFill>
                <a:effectLst/>
              </a:rPr>
              <a:t>vacate the registration </a:t>
            </a:r>
            <a:r>
              <a:rPr lang="en-US" sz="2800" dirty="0">
                <a:solidFill>
                  <a:srgbClr val="000000"/>
                </a:solidFill>
                <a:effectLst/>
              </a:rPr>
              <a:t>has the burden of proving one or more of the following defenses:</a:t>
            </a:r>
          </a:p>
          <a:p>
            <a:pPr algn="just"/>
            <a:r>
              <a:rPr lang="en-US" sz="2800" dirty="0">
                <a:solidFill>
                  <a:srgbClr val="000000"/>
                </a:solidFill>
                <a:effectLst/>
              </a:rPr>
              <a:t>(1) The issuing tribunal lacked personal jurisdiction over the contesting party.</a:t>
            </a:r>
          </a:p>
          <a:p>
            <a:pPr algn="just"/>
            <a:r>
              <a:rPr lang="en-US" sz="2800" dirty="0">
                <a:solidFill>
                  <a:srgbClr val="000000"/>
                </a:solidFill>
                <a:effectLst/>
              </a:rPr>
              <a:t>(2) The order was obtained by fraud.</a:t>
            </a:r>
          </a:p>
          <a:p>
            <a:pPr algn="just"/>
            <a:r>
              <a:rPr lang="en-US" sz="2800" dirty="0">
                <a:solidFill>
                  <a:srgbClr val="000000"/>
                </a:solidFill>
                <a:effectLst/>
              </a:rPr>
              <a:t>(3) The order has been vacated, suspended, or modified by a later order.</a:t>
            </a:r>
          </a:p>
          <a:p>
            <a:pPr algn="just"/>
            <a:r>
              <a:rPr lang="en-US" sz="2800" dirty="0">
                <a:solidFill>
                  <a:srgbClr val="000000"/>
                </a:solidFill>
                <a:effectLst/>
              </a:rPr>
              <a:t>(4) The issuing tribunal has stayed the order pending appeal.</a:t>
            </a:r>
          </a:p>
          <a:p>
            <a:pPr algn="just"/>
            <a:r>
              <a:rPr lang="en-US" sz="2800" dirty="0">
                <a:solidFill>
                  <a:srgbClr val="000000"/>
                </a:solidFill>
                <a:effectLst/>
              </a:rPr>
              <a:t>(5) There is a defense under the law of this state to the remedy sought.</a:t>
            </a:r>
          </a:p>
          <a:p>
            <a:pPr algn="just"/>
            <a:r>
              <a:rPr lang="en-US" sz="2800" dirty="0">
                <a:solidFill>
                  <a:srgbClr val="000000"/>
                </a:solidFill>
                <a:effectLst/>
              </a:rPr>
              <a:t>(6) Full or partial payment has been made.</a:t>
            </a:r>
          </a:p>
          <a:p>
            <a:pPr algn="just"/>
            <a:r>
              <a:rPr lang="en-US" sz="2800" dirty="0">
                <a:solidFill>
                  <a:srgbClr val="000000"/>
                </a:solidFill>
                <a:effectLst/>
              </a:rPr>
              <a:t>(7) The statute of limitation under Article 1306.4 precludes enforcement of some or all of the arrearages.</a:t>
            </a:r>
          </a:p>
          <a:p>
            <a:pPr algn="just"/>
            <a:r>
              <a:rPr lang="en-US" sz="2800" dirty="0">
                <a:solidFill>
                  <a:srgbClr val="000000"/>
                </a:solidFill>
                <a:effectLst/>
              </a:rPr>
              <a:t>(8) The alleged controlling order is not the controlling order.”</a:t>
            </a:r>
          </a:p>
          <a:p>
            <a:pPr algn="just"/>
            <a:r>
              <a:rPr lang="en-US" sz="2800" cap="small" dirty="0">
                <a:solidFill>
                  <a:srgbClr val="000000"/>
                </a:solidFill>
                <a:effectLst/>
              </a:rPr>
              <a:t>La. Child. Code Ann. </a:t>
            </a:r>
            <a:r>
              <a:rPr lang="en-US" sz="2800" dirty="0">
                <a:solidFill>
                  <a:srgbClr val="000000"/>
                </a:solidFill>
                <a:effectLst/>
              </a:rPr>
              <a:t>art. 1306.7(A) (emphasis added).</a:t>
            </a:r>
          </a:p>
        </p:txBody>
      </p:sp>
    </p:spTree>
    <p:extLst>
      <p:ext uri="{BB962C8B-B14F-4D97-AF65-F5344CB8AC3E}">
        <p14:creationId xmlns:p14="http://schemas.microsoft.com/office/powerpoint/2010/main" val="42155240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379" y="1936866"/>
            <a:ext cx="11970326" cy="1569660"/>
          </a:xfrm>
          <a:prstGeom prst="rect">
            <a:avLst/>
          </a:prstGeom>
          <a:noFill/>
        </p:spPr>
        <p:txBody>
          <a:bodyPr wrap="square" lIns="91440" rIns="91440" rtlCol="0">
            <a:spAutoFit/>
          </a:bodyPr>
          <a:lstStyle/>
          <a:p>
            <a:pPr algn="just"/>
            <a:r>
              <a:rPr lang="en-US" sz="3200" dirty="0"/>
              <a:t>“A party whose parentage of a child has been previously determined by or pursuant to law may not plead </a:t>
            </a:r>
            <a:r>
              <a:rPr lang="en-US" sz="3200" dirty="0" err="1"/>
              <a:t>nonparentage</a:t>
            </a:r>
            <a:r>
              <a:rPr lang="en-US" sz="3200" dirty="0"/>
              <a:t> as a defense to a proceeding under [UIFSA].”  </a:t>
            </a:r>
            <a:r>
              <a:rPr lang="en-US" sz="3200" cap="small" dirty="0"/>
              <a:t>La. Child. Code Ann. </a:t>
            </a:r>
            <a:r>
              <a:rPr lang="en-US" sz="3200" dirty="0"/>
              <a:t>art. 1303.15.</a:t>
            </a:r>
          </a:p>
        </p:txBody>
      </p:sp>
    </p:spTree>
    <p:extLst>
      <p:ext uri="{BB962C8B-B14F-4D97-AF65-F5344CB8AC3E}">
        <p14:creationId xmlns:p14="http://schemas.microsoft.com/office/powerpoint/2010/main" val="42166659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2279" y="124691"/>
            <a:ext cx="11820938" cy="6444841"/>
          </a:xfrm>
          <a:prstGeom prst="rect">
            <a:avLst/>
          </a:prstGeom>
          <a:noFill/>
        </p:spPr>
        <p:txBody>
          <a:bodyPr wrap="square" rtlCol="0">
            <a:spAutoFit/>
          </a:bodyPr>
          <a:lstStyle/>
          <a:p>
            <a:pPr algn="just">
              <a:lnSpc>
                <a:spcPct val="90000"/>
              </a:lnSpc>
            </a:pPr>
            <a:r>
              <a:rPr lang="en-US" sz="2400" dirty="0"/>
              <a:t>“Confirmation of a registered support order, whether by operation of law or after notice and hearing, precludes further contest of the order with respect to any matter that could have been asserted at the time of registration.”</a:t>
            </a:r>
            <a:br>
              <a:rPr lang="en-US" sz="2400" dirty="0"/>
            </a:br>
            <a:r>
              <a:rPr lang="en-US" sz="2400" cap="small" dirty="0"/>
              <a:t>La. Child. Code Ann</a:t>
            </a:r>
            <a:r>
              <a:rPr lang="en-US" sz="2400" dirty="0"/>
              <a:t>. art. 1306.8.</a:t>
            </a:r>
          </a:p>
          <a:p>
            <a:pPr algn="ctr">
              <a:lnSpc>
                <a:spcPct val="90000"/>
              </a:lnSpc>
            </a:pPr>
            <a:endParaRPr lang="en-US" sz="2400" dirty="0"/>
          </a:p>
          <a:p>
            <a:pPr algn="ctr">
              <a:lnSpc>
                <a:spcPct val="90000"/>
              </a:lnSpc>
            </a:pPr>
            <a:r>
              <a:rPr lang="en-US" sz="2400" dirty="0"/>
              <a:t>If, after notice, the </a:t>
            </a:r>
            <a:r>
              <a:rPr lang="en-US" sz="2400" dirty="0" err="1"/>
              <a:t>nonregistering</a:t>
            </a:r>
            <a:r>
              <a:rPr lang="en-US" sz="2400" dirty="0"/>
              <a:t> party fails to contest, the registered support order is confirmed by operation of law and no further action by a responding tribunal is necessary. Although the statute is not explicit on the subject, it seems likely in the absence of a contest both the registering and </a:t>
            </a:r>
            <a:r>
              <a:rPr lang="en-US" sz="2400" dirty="0" err="1"/>
              <a:t>nonregistering</a:t>
            </a:r>
            <a:r>
              <a:rPr lang="en-US" sz="2400" dirty="0"/>
              <a:t> party would be estopped from subsequently collaterally attacking the confirmed order, whether on the basis that “the wrong order was registered” or otherwise.</a:t>
            </a:r>
          </a:p>
          <a:p>
            <a:pPr algn="ctr">
              <a:lnSpc>
                <a:spcPct val="90000"/>
              </a:lnSpc>
            </a:pPr>
            <a:endParaRPr lang="en-US" sz="2400" dirty="0"/>
          </a:p>
          <a:p>
            <a:pPr algn="ctr">
              <a:lnSpc>
                <a:spcPct val="90000"/>
              </a:lnSpc>
            </a:pPr>
            <a:r>
              <a:rPr lang="en-US" sz="2400" dirty="0"/>
              <a:t>If contested, a registered support order must be confirmed by the responding tribunal if, after a hearing, the defenses authorized in Section 607 are rejected. Thus, either scenario precludes the </a:t>
            </a:r>
            <a:r>
              <a:rPr lang="en-US" sz="2400" dirty="0" err="1"/>
              <a:t>nonregistering</a:t>
            </a:r>
            <a:r>
              <a:rPr lang="en-US" sz="2400" dirty="0"/>
              <a:t> party from raising any issue that could have been asserted in a hearing. Confirmation of a support order, whether by action or as the result of inaction, </a:t>
            </a:r>
            <a:r>
              <a:rPr lang="en-US" sz="2400" b="1" i="1" dirty="0"/>
              <a:t>validates both the terms of the order and the asserted arrearages</a:t>
            </a:r>
            <a:r>
              <a:rPr lang="en-US" sz="2400" i="1" dirty="0"/>
              <a:t>.</a:t>
            </a:r>
          </a:p>
          <a:p>
            <a:pPr algn="ctr">
              <a:lnSpc>
                <a:spcPct val="90000"/>
              </a:lnSpc>
            </a:pPr>
            <a:r>
              <a:rPr lang="en-US" sz="2400" dirty="0" err="1"/>
              <a:t>Unif.Interstate</a:t>
            </a:r>
            <a:r>
              <a:rPr lang="en-US" sz="2400" dirty="0"/>
              <a:t> Family Support Act 2008 § 608 (2008) (emphasis added).</a:t>
            </a:r>
          </a:p>
          <a:p>
            <a:pPr algn="ctr"/>
            <a:endParaRPr lang="en-US" sz="2400" dirty="0"/>
          </a:p>
        </p:txBody>
      </p:sp>
    </p:spTree>
    <p:extLst>
      <p:ext uri="{BB962C8B-B14F-4D97-AF65-F5344CB8AC3E}">
        <p14:creationId xmlns:p14="http://schemas.microsoft.com/office/powerpoint/2010/main" val="40826586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379" y="1305098"/>
            <a:ext cx="11953702" cy="3108543"/>
          </a:xfrm>
          <a:prstGeom prst="rect">
            <a:avLst/>
          </a:prstGeom>
          <a:noFill/>
        </p:spPr>
        <p:txBody>
          <a:bodyPr wrap="square" rtlCol="0">
            <a:spAutoFit/>
          </a:bodyPr>
          <a:lstStyle/>
          <a:p>
            <a:pPr algn="just"/>
            <a:r>
              <a:rPr lang="en-US" sz="2800" dirty="0"/>
              <a:t>“Pursuant to Louisiana Children's Code Article 1306.1 and UIFSA, the DSS sought to have the 1995 child support judgment registered and made executory in Louisiana where Beverly </a:t>
            </a:r>
            <a:r>
              <a:rPr lang="en-US" sz="2800" dirty="0" err="1"/>
              <a:t>Peteet</a:t>
            </a:r>
            <a:r>
              <a:rPr lang="en-US" sz="2800" dirty="0"/>
              <a:t> is domiciled. The effect of this registration is that our courts are required to recognize and enforce child support orders from sister states; we cannot modify them.”  </a:t>
            </a:r>
            <a:r>
              <a:rPr lang="en-US" sz="2800" u="sng" dirty="0"/>
              <a:t>State ex rel. Dep't of Soc. </a:t>
            </a:r>
            <a:r>
              <a:rPr lang="en-US" sz="2800" u="sng" dirty="0" err="1"/>
              <a:t>Servs</a:t>
            </a:r>
            <a:r>
              <a:rPr lang="en-US" sz="2800" u="sng" dirty="0"/>
              <a:t>., Office of Family Support ex rel. O'Neal v. </a:t>
            </a:r>
            <a:r>
              <a:rPr lang="en-US" sz="2800" u="sng" dirty="0" err="1"/>
              <a:t>Peteet</a:t>
            </a:r>
            <a:r>
              <a:rPr lang="en-US" sz="2800" dirty="0"/>
              <a:t>, 2009-1219, p. 6 (</a:t>
            </a:r>
            <a:r>
              <a:rPr lang="en-US" sz="2800" dirty="0" err="1"/>
              <a:t>La.App</a:t>
            </a:r>
            <a:r>
              <a:rPr lang="en-US" sz="2800" dirty="0"/>
              <a:t>. 4 Cir. 5/12/10); 40 So.3d 1015, 1019 (internal citations omitted).</a:t>
            </a:r>
          </a:p>
        </p:txBody>
      </p:sp>
    </p:spTree>
    <p:extLst>
      <p:ext uri="{BB962C8B-B14F-4D97-AF65-F5344CB8AC3E}">
        <p14:creationId xmlns:p14="http://schemas.microsoft.com/office/powerpoint/2010/main" val="23945362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A5FA8-C4E3-6688-4B0A-5C5CC2BC355E}"/>
              </a:ext>
            </a:extLst>
          </p:cNvPr>
          <p:cNvSpPr>
            <a:spLocks noGrp="1"/>
          </p:cNvSpPr>
          <p:nvPr>
            <p:ph type="title"/>
          </p:nvPr>
        </p:nvSpPr>
        <p:spPr/>
        <p:txBody>
          <a:bodyPr/>
          <a:lstStyle/>
          <a:p>
            <a:pPr algn="ctr"/>
            <a:r>
              <a:rPr lang="en-US" dirty="0"/>
              <a:t>Principal </a:t>
            </a:r>
            <a:r>
              <a:rPr lang="en-US" b="1" i="1" dirty="0"/>
              <a:t>AND</a:t>
            </a:r>
            <a:r>
              <a:rPr lang="en-US" dirty="0"/>
              <a:t> Interest</a:t>
            </a:r>
          </a:p>
        </p:txBody>
      </p:sp>
      <p:sp>
        <p:nvSpPr>
          <p:cNvPr id="3" name="Content Placeholder 2">
            <a:extLst>
              <a:ext uri="{FF2B5EF4-FFF2-40B4-BE49-F238E27FC236}">
                <a16:creationId xmlns:a16="http://schemas.microsoft.com/office/drawing/2014/main" id="{68597E44-D3C7-8152-38D2-E47F4D51A433}"/>
              </a:ext>
            </a:extLst>
          </p:cNvPr>
          <p:cNvSpPr>
            <a:spLocks noGrp="1"/>
          </p:cNvSpPr>
          <p:nvPr>
            <p:ph idx="1"/>
          </p:nvPr>
        </p:nvSpPr>
        <p:spPr/>
        <p:txBody>
          <a:bodyPr>
            <a:normAutofit/>
          </a:bodyPr>
          <a:lstStyle/>
          <a:p>
            <a:pPr marL="0" indent="0" algn="just">
              <a:buNone/>
            </a:pPr>
            <a:r>
              <a:rPr lang="en-US" b="0" i="0" dirty="0">
                <a:effectLst/>
              </a:rPr>
              <a:t>“‘Support order’ means a judgment, decree, order, decision, or directive, whether temporary, final, or subject to modification, issued in a state or foreign country for the benefit of a child, a spouse, or a former spouse, which provides for monetary support, health care, arrearages, retroactive support, or reimbursement for financial assistance provided to an individual obligee in place of child support. The term may include related costs and fees, </a:t>
            </a:r>
            <a:r>
              <a:rPr lang="en-US" b="1" i="1" dirty="0">
                <a:effectLst/>
              </a:rPr>
              <a:t>interest</a:t>
            </a:r>
            <a:r>
              <a:rPr lang="en-US" b="0" i="0" dirty="0">
                <a:effectLst/>
              </a:rPr>
              <a:t>, income withholding, automatic adjustment, reasonable attorney fees, and other relief.”  </a:t>
            </a:r>
            <a:r>
              <a:rPr lang="en-US" dirty="0" err="1">
                <a:cs typeface="Calibri" panose="020F0502020204030204" pitchFamily="34" charset="0"/>
              </a:rPr>
              <a:t>Unif.Interstate</a:t>
            </a:r>
            <a:r>
              <a:rPr lang="en-US" dirty="0">
                <a:cs typeface="Calibri" panose="020F0502020204030204" pitchFamily="34" charset="0"/>
              </a:rPr>
              <a:t> Family Support Act 2008 § 102(28) (2008) (emphasis added).</a:t>
            </a:r>
          </a:p>
          <a:p>
            <a:pPr marL="0" indent="0">
              <a:buNone/>
            </a:pPr>
            <a:endParaRPr lang="en-US" dirty="0"/>
          </a:p>
        </p:txBody>
      </p:sp>
    </p:spTree>
    <p:extLst>
      <p:ext uri="{BB962C8B-B14F-4D97-AF65-F5344CB8AC3E}">
        <p14:creationId xmlns:p14="http://schemas.microsoft.com/office/powerpoint/2010/main" val="41706956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t="-17000" b="-17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78D0DB-F73C-DEB6-2934-84CF5710C6BB}"/>
              </a:ext>
            </a:extLst>
          </p:cNvPr>
          <p:cNvSpPr>
            <a:spLocks noGrp="1"/>
          </p:cNvSpPr>
          <p:nvPr>
            <p:ph type="title"/>
          </p:nvPr>
        </p:nvSpPr>
        <p:spPr>
          <a:xfrm>
            <a:off x="838200" y="365125"/>
            <a:ext cx="10515600" cy="1735138"/>
          </a:xfrm>
        </p:spPr>
        <p:txBody>
          <a:bodyPr>
            <a:noAutofit/>
          </a:bodyPr>
          <a:lstStyle/>
          <a:p>
            <a:pPr algn="ctr"/>
            <a:r>
              <a:rPr lang="en-US" dirty="0"/>
              <a:t>Continuing Jurisdiction</a:t>
            </a:r>
            <a:br>
              <a:rPr lang="en-US" dirty="0"/>
            </a:br>
            <a:r>
              <a:rPr lang="en-US" dirty="0"/>
              <a:t>vs.</a:t>
            </a:r>
            <a:br>
              <a:rPr lang="en-US" dirty="0"/>
            </a:br>
            <a:r>
              <a:rPr lang="en-US" dirty="0"/>
              <a:t>Continuing Exclusive Jurisdiction</a:t>
            </a:r>
          </a:p>
        </p:txBody>
      </p:sp>
      <p:sp>
        <p:nvSpPr>
          <p:cNvPr id="5" name="Content Placeholder 4">
            <a:extLst>
              <a:ext uri="{FF2B5EF4-FFF2-40B4-BE49-F238E27FC236}">
                <a16:creationId xmlns:a16="http://schemas.microsoft.com/office/drawing/2014/main" id="{83009196-7B3F-D6DD-3F3B-9F6F9CB93AA3}"/>
              </a:ext>
            </a:extLst>
          </p:cNvPr>
          <p:cNvSpPr>
            <a:spLocks noGrp="1"/>
          </p:cNvSpPr>
          <p:nvPr>
            <p:ph idx="1"/>
          </p:nvPr>
        </p:nvSpPr>
        <p:spPr>
          <a:xfrm>
            <a:off x="838200" y="2341983"/>
            <a:ext cx="10515600" cy="3834979"/>
          </a:xfrm>
        </p:spPr>
        <p:txBody>
          <a:bodyPr anchor="ctr">
            <a:normAutofit/>
          </a:bodyPr>
          <a:lstStyle/>
          <a:p>
            <a:pPr marL="0" indent="0" algn="just">
              <a:buNone/>
            </a:pPr>
            <a:r>
              <a:rPr lang="en-US" dirty="0">
                <a:cs typeface="Calibri" panose="020F0502020204030204" pitchFamily="34" charset="0"/>
              </a:rPr>
              <a:t>“</a:t>
            </a:r>
            <a:r>
              <a:rPr lang="en-US" dirty="0">
                <a:effectLst/>
                <a:cs typeface="Calibri" panose="020F0502020204030204" pitchFamily="34" charset="0"/>
              </a:rPr>
              <a:t>Jurisdiction to enforce a child support award is treated differently than jurisdiction to modify an order.”  Monica Hof Wallace, </a:t>
            </a:r>
            <a:r>
              <a:rPr lang="en-US" i="1" dirty="0">
                <a:effectLst/>
                <a:cs typeface="Calibri" panose="020F0502020204030204" pitchFamily="34" charset="0"/>
              </a:rPr>
              <a:t>A Primer on Child Support in Louisiana</a:t>
            </a:r>
            <a:r>
              <a:rPr lang="en-US" dirty="0">
                <a:effectLst/>
                <a:cs typeface="Calibri" panose="020F0502020204030204" pitchFamily="34" charset="0"/>
              </a:rPr>
              <a:t>, 69 </a:t>
            </a:r>
            <a:r>
              <a:rPr lang="en-US" cap="small" dirty="0">
                <a:effectLst/>
                <a:cs typeface="Calibri" panose="020F0502020204030204" pitchFamily="34" charset="0"/>
              </a:rPr>
              <a:t>Loy. L. Rev.</a:t>
            </a:r>
            <a:r>
              <a:rPr lang="en-US" dirty="0">
                <a:effectLst/>
                <a:cs typeface="Calibri" panose="020F0502020204030204" pitchFamily="34" charset="0"/>
              </a:rPr>
              <a:t> 131, 234 (2022) (footnotes omitted).</a:t>
            </a:r>
          </a:p>
        </p:txBody>
      </p:sp>
    </p:spTree>
    <p:extLst>
      <p:ext uri="{BB962C8B-B14F-4D97-AF65-F5344CB8AC3E}">
        <p14:creationId xmlns:p14="http://schemas.microsoft.com/office/powerpoint/2010/main" val="29050131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5265" y="706582"/>
            <a:ext cx="10981113" cy="5693866"/>
          </a:xfrm>
          <a:prstGeom prst="rect">
            <a:avLst/>
          </a:prstGeom>
          <a:noFill/>
        </p:spPr>
        <p:txBody>
          <a:bodyPr wrap="square" rtlCol="0">
            <a:spAutoFit/>
          </a:bodyPr>
          <a:lstStyle/>
          <a:p>
            <a:pPr algn="ctr"/>
            <a:r>
              <a:rPr lang="en-US" sz="2800" dirty="0"/>
              <a:t>A keystone of UIFSA is that the power to enforce the order of the issuing tribunal is not “exclusive” with that tribunal. Rather, on request one or more responding tribunals may also exercise authority to enforce the order of the issuing tribunal. Secondly, under the one-order-at-a-time system, the validity and enforceability of the controlling order continues unabated until it is fully complied with, unless it is replaced by a modified order issued in accordance with the standards established by Sections 609-616. That is, even if the individual parties and the child no longer reside in the issuing state, the controlling order remains in effect and may be enforced by the issuing tribunal or any responding tribunal without regard to the fact that the potential for its modification and replacement exists.</a:t>
            </a:r>
          </a:p>
          <a:p>
            <a:pPr algn="ctr"/>
            <a:r>
              <a:rPr lang="en-US" sz="2800" dirty="0" err="1">
                <a:cs typeface="Calibri" panose="020F0502020204030204" pitchFamily="34" charset="0"/>
              </a:rPr>
              <a:t>Unif.Interstate</a:t>
            </a:r>
            <a:r>
              <a:rPr lang="en-US" sz="2800" dirty="0">
                <a:cs typeface="Calibri" panose="020F0502020204030204" pitchFamily="34" charset="0"/>
              </a:rPr>
              <a:t> Family Support Act 2008 § 206 </a:t>
            </a:r>
            <a:r>
              <a:rPr lang="en-US" sz="2800" dirty="0" err="1">
                <a:cs typeface="Calibri" panose="020F0502020204030204" pitchFamily="34" charset="0"/>
              </a:rPr>
              <a:t>cmt</a:t>
            </a:r>
            <a:r>
              <a:rPr lang="en-US" sz="2800" dirty="0">
                <a:cs typeface="Calibri" panose="020F0502020204030204" pitchFamily="34" charset="0"/>
              </a:rPr>
              <a:t>. (2008).</a:t>
            </a:r>
          </a:p>
        </p:txBody>
      </p:sp>
    </p:spTree>
    <p:extLst>
      <p:ext uri="{BB962C8B-B14F-4D97-AF65-F5344CB8AC3E}">
        <p14:creationId xmlns:p14="http://schemas.microsoft.com/office/powerpoint/2010/main" val="3516532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Key Terms – Types of Child Support Cases </a:t>
            </a:r>
          </a:p>
        </p:txBody>
      </p:sp>
      <p:sp>
        <p:nvSpPr>
          <p:cNvPr id="3" name="Content Placeholder 2"/>
          <p:cNvSpPr>
            <a:spLocks noGrp="1"/>
          </p:cNvSpPr>
          <p:nvPr>
            <p:ph idx="1"/>
          </p:nvPr>
        </p:nvSpPr>
        <p:spPr>
          <a:xfrm>
            <a:off x="838200" y="1524000"/>
            <a:ext cx="10515600" cy="5204178"/>
          </a:xfrm>
        </p:spPr>
        <p:txBody>
          <a:bodyPr>
            <a:normAutofit/>
          </a:bodyPr>
          <a:lstStyle/>
          <a:p>
            <a:r>
              <a:rPr lang="en-US" dirty="0"/>
              <a:t>Intrastate case – involves only one state where both parents live</a:t>
            </a:r>
          </a:p>
          <a:p>
            <a:pPr marL="0" indent="0">
              <a:buNone/>
            </a:pPr>
            <a:endParaRPr lang="en-US" dirty="0"/>
          </a:p>
          <a:p>
            <a:r>
              <a:rPr lang="en-US" dirty="0"/>
              <a:t>One-state remedies – involves one state taking action against parent in another state</a:t>
            </a:r>
          </a:p>
          <a:p>
            <a:pPr marL="0" indent="0">
              <a:buNone/>
            </a:pPr>
            <a:endParaRPr lang="en-US" dirty="0"/>
          </a:p>
          <a:p>
            <a:r>
              <a:rPr lang="en-US" dirty="0"/>
              <a:t>Interstate IV-D case – involves two states: initiating state and responding state</a:t>
            </a:r>
          </a:p>
          <a:p>
            <a:pPr marL="0" indent="0">
              <a:buNone/>
            </a:pPr>
            <a:endParaRPr lang="en-US" dirty="0"/>
          </a:p>
          <a:p>
            <a:r>
              <a:rPr lang="en-US" dirty="0"/>
              <a:t>Issuing state (UIFSA) – state that issued support and/or parentage order</a:t>
            </a:r>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38586847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752" y="1088967"/>
            <a:ext cx="11986953" cy="4832092"/>
          </a:xfrm>
          <a:prstGeom prst="rect">
            <a:avLst/>
          </a:prstGeom>
          <a:noFill/>
        </p:spPr>
        <p:txBody>
          <a:bodyPr wrap="square" rtlCol="0">
            <a:spAutoFit/>
          </a:bodyPr>
          <a:lstStyle/>
          <a:p>
            <a:pPr algn="ctr"/>
            <a:r>
              <a:rPr lang="en-US" sz="2800" dirty="0">
                <a:solidFill>
                  <a:srgbClr val="000000"/>
                </a:solidFill>
              </a:rPr>
              <a:t>A tribunal of this state that has issued a child support order consistent with the law of this state has and shall exercise continuing, exclusive jurisdiction to modify its child support order if the order is the controlling order and:</a:t>
            </a:r>
          </a:p>
          <a:p>
            <a:pPr algn="ctr"/>
            <a:r>
              <a:rPr lang="en-US" sz="2800" dirty="0">
                <a:solidFill>
                  <a:srgbClr val="000000"/>
                </a:solidFill>
              </a:rPr>
              <a:t>(1) At the time of the filing of a request for modification, this state is the residence of the obligor, the individual obligee, or the child for whose benefit the support order is issued; or</a:t>
            </a:r>
          </a:p>
          <a:p>
            <a:pPr algn="ctr"/>
            <a:r>
              <a:rPr lang="en-US" sz="2800" dirty="0">
                <a:solidFill>
                  <a:srgbClr val="000000"/>
                </a:solidFill>
              </a:rPr>
              <a:t>(2) Even if this state is not the residence of the obligor, the individual obligee, or the child for whose benefit the support order is issued, the parties consent in a record or in open court that the tribunal of this state may continue to exercise jurisdiction to modify its order.</a:t>
            </a:r>
            <a:br>
              <a:rPr lang="en-US" sz="2800" dirty="0">
                <a:solidFill>
                  <a:srgbClr val="000000"/>
                </a:solidFill>
              </a:rPr>
            </a:br>
            <a:r>
              <a:rPr lang="en-US" sz="2800" cap="small" dirty="0">
                <a:solidFill>
                  <a:srgbClr val="000000"/>
                </a:solidFill>
              </a:rPr>
              <a:t>La. Child. Code Ann</a:t>
            </a:r>
            <a:r>
              <a:rPr lang="en-US" sz="2800" dirty="0">
                <a:solidFill>
                  <a:srgbClr val="000000"/>
                </a:solidFill>
              </a:rPr>
              <a:t>. art. 1302.5(A).</a:t>
            </a:r>
            <a:endParaRPr lang="en-US" sz="2800" dirty="0">
              <a:solidFill>
                <a:srgbClr val="000000"/>
              </a:solidFill>
              <a:effectLst/>
            </a:endParaRPr>
          </a:p>
        </p:txBody>
      </p:sp>
    </p:spTree>
    <p:extLst>
      <p:ext uri="{BB962C8B-B14F-4D97-AF65-F5344CB8AC3E}">
        <p14:creationId xmlns:p14="http://schemas.microsoft.com/office/powerpoint/2010/main" val="11960062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6335" y="2360815"/>
            <a:ext cx="10806545" cy="2523768"/>
          </a:xfrm>
          <a:prstGeom prst="rect">
            <a:avLst/>
          </a:prstGeom>
          <a:noFill/>
        </p:spPr>
        <p:txBody>
          <a:bodyPr wrap="square" rtlCol="0">
            <a:spAutoFit/>
          </a:bodyPr>
          <a:lstStyle/>
          <a:p>
            <a:pPr algn="just"/>
            <a:r>
              <a:rPr lang="en-US" sz="2800" dirty="0"/>
              <a:t>“Under UIFSA, a state may not permit a party to proceed to obtain a second support order; rather, in further litigation the tribunal must apply the act's provisions for enforcement of an existing order and limit modification to the strict standards of UIFSA.”  </a:t>
            </a:r>
            <a:r>
              <a:rPr lang="en-US" sz="2800" dirty="0" err="1">
                <a:cs typeface="Calibri" panose="020F0502020204030204" pitchFamily="34" charset="0"/>
              </a:rPr>
              <a:t>Unif.Interstate</a:t>
            </a:r>
            <a:r>
              <a:rPr lang="en-US" sz="2800" dirty="0">
                <a:cs typeface="Calibri" panose="020F0502020204030204" pitchFamily="34" charset="0"/>
              </a:rPr>
              <a:t> Family Support Act 2008 § 104 </a:t>
            </a:r>
            <a:r>
              <a:rPr lang="en-US" sz="2800" dirty="0" err="1">
                <a:cs typeface="Calibri" panose="020F0502020204030204" pitchFamily="34" charset="0"/>
              </a:rPr>
              <a:t>cmt</a:t>
            </a:r>
            <a:r>
              <a:rPr lang="en-US" sz="2800" dirty="0">
                <a:cs typeface="Calibri" panose="020F0502020204030204" pitchFamily="34" charset="0"/>
              </a:rPr>
              <a:t>. (2008).</a:t>
            </a:r>
          </a:p>
          <a:p>
            <a:endParaRPr lang="en-US" dirty="0"/>
          </a:p>
        </p:txBody>
      </p:sp>
    </p:spTree>
    <p:extLst>
      <p:ext uri="{BB962C8B-B14F-4D97-AF65-F5344CB8AC3E}">
        <p14:creationId xmlns:p14="http://schemas.microsoft.com/office/powerpoint/2010/main" val="42461409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4D620-227A-A237-D764-0B466E3AE2AB}"/>
              </a:ext>
            </a:extLst>
          </p:cNvPr>
          <p:cNvSpPr>
            <a:spLocks noGrp="1"/>
          </p:cNvSpPr>
          <p:nvPr>
            <p:ph type="title"/>
          </p:nvPr>
        </p:nvSpPr>
        <p:spPr/>
        <p:txBody>
          <a:bodyPr anchor="t"/>
          <a:lstStyle/>
          <a:p>
            <a:pPr algn="ctr"/>
            <a:r>
              <a:rPr lang="en-US" dirty="0"/>
              <a:t>The Play-away Rule</a:t>
            </a:r>
          </a:p>
        </p:txBody>
      </p:sp>
      <p:sp>
        <p:nvSpPr>
          <p:cNvPr id="3" name="Content Placeholder 2">
            <a:extLst>
              <a:ext uri="{FF2B5EF4-FFF2-40B4-BE49-F238E27FC236}">
                <a16:creationId xmlns:a16="http://schemas.microsoft.com/office/drawing/2014/main" id="{4B78EC34-FCDE-2ED0-9088-A344F70FED1F}"/>
              </a:ext>
            </a:extLst>
          </p:cNvPr>
          <p:cNvSpPr>
            <a:spLocks noGrp="1"/>
          </p:cNvSpPr>
          <p:nvPr>
            <p:ph idx="1"/>
          </p:nvPr>
        </p:nvSpPr>
        <p:spPr>
          <a:xfrm>
            <a:off x="185530" y="1325217"/>
            <a:ext cx="11820940" cy="5274366"/>
          </a:xfrm>
        </p:spPr>
        <p:txBody>
          <a:bodyPr anchor="ctr">
            <a:normAutofit fontScale="47500" lnSpcReduction="20000"/>
          </a:bodyPr>
          <a:lstStyle/>
          <a:p>
            <a:pPr marL="0" indent="0" algn="ctr">
              <a:buNone/>
            </a:pPr>
            <a:r>
              <a:rPr lang="en-US" sz="5900" dirty="0">
                <a:solidFill>
                  <a:srgbClr val="000000"/>
                </a:solidFill>
                <a:effectLst/>
              </a:rPr>
              <a:t>As long as the issuing tribunal has continuing, exclusive jurisdiction over its child-support order, a responding tribunal is precluded from modifying the controlling order. UIFSA (1992) made critical choices regarding modification of an existing child-support order. First, the “one-order” rule was to be paramount. Second, the issuing tribunal had continuing, exclusive jurisdiction to modify its order as long as a party or the child continued to reside in the issuing state. The original order remained in force as the controlling order until modified by another tribunal. Third, a separate procedure was created for modification of an existing child-support order when all parties and the child moved from the issuing state and acquired new residences. The key was that the movant seeking modification be “a nonresident of this state.” The deciding factor, determined after extended debate, centered on curbing or eliminating the undesirable effect of “ambush or tag” jurisdiction, e.g., the likelihood that the parties would vie to strike first to obtain a home-town advantage.</a:t>
            </a:r>
            <a:br>
              <a:rPr lang="en-US" sz="5900" dirty="0">
                <a:solidFill>
                  <a:srgbClr val="000000"/>
                </a:solidFill>
                <a:effectLst/>
              </a:rPr>
            </a:br>
            <a:r>
              <a:rPr lang="en-US" sz="5900" dirty="0">
                <a:solidFill>
                  <a:srgbClr val="000000"/>
                </a:solidFill>
                <a:effectLst/>
              </a:rPr>
              <a:t/>
            </a:r>
            <a:br>
              <a:rPr lang="en-US" sz="5900" dirty="0">
                <a:solidFill>
                  <a:srgbClr val="000000"/>
                </a:solidFill>
                <a:effectLst/>
              </a:rPr>
            </a:br>
            <a:r>
              <a:rPr lang="en-US" sz="5900" dirty="0" err="1">
                <a:cs typeface="Calibri" panose="020F0502020204030204" pitchFamily="34" charset="0"/>
              </a:rPr>
              <a:t>Unif.Interstate</a:t>
            </a:r>
            <a:r>
              <a:rPr lang="en-US" sz="5900" dirty="0">
                <a:cs typeface="Calibri" panose="020F0502020204030204" pitchFamily="34" charset="0"/>
              </a:rPr>
              <a:t> Family Support Act 2008 § 611 </a:t>
            </a:r>
            <a:r>
              <a:rPr lang="en-US" sz="5900" dirty="0" err="1">
                <a:cs typeface="Calibri" panose="020F0502020204030204" pitchFamily="34" charset="0"/>
              </a:rPr>
              <a:t>cmt</a:t>
            </a:r>
            <a:r>
              <a:rPr lang="en-US" sz="5900" dirty="0">
                <a:cs typeface="Calibri" panose="020F0502020204030204" pitchFamily="34" charset="0"/>
              </a:rPr>
              <a:t>. (2008) (internal citations omitted).</a:t>
            </a:r>
          </a:p>
          <a:p>
            <a:pPr marL="0" indent="0" algn="ctr">
              <a:buNone/>
            </a:pPr>
            <a:endParaRPr lang="en-US" dirty="0"/>
          </a:p>
        </p:txBody>
      </p:sp>
    </p:spTree>
    <p:extLst>
      <p:ext uri="{BB962C8B-B14F-4D97-AF65-F5344CB8AC3E}">
        <p14:creationId xmlns:p14="http://schemas.microsoft.com/office/powerpoint/2010/main" val="11339642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7323" y="1055717"/>
            <a:ext cx="11463251" cy="4893647"/>
          </a:xfrm>
          <a:prstGeom prst="rect">
            <a:avLst/>
          </a:prstGeom>
          <a:noFill/>
        </p:spPr>
        <p:txBody>
          <a:bodyPr wrap="square" rtlCol="0">
            <a:spAutoFit/>
          </a:bodyPr>
          <a:lstStyle/>
          <a:p>
            <a:pPr algn="ctr"/>
            <a:r>
              <a:rPr lang="en-US" sz="2400" dirty="0"/>
              <a:t>If Article 1306.13 does not apply, upon petition a tribunal of this state may modify a child support order issued in another state which is registered in this state if, after notice and hearing, the tribunal finds that:</a:t>
            </a:r>
          </a:p>
          <a:p>
            <a:pPr algn="ctr"/>
            <a:r>
              <a:rPr lang="en-US" sz="2400" dirty="0"/>
              <a:t>(1) The following requirements are met:</a:t>
            </a:r>
          </a:p>
          <a:p>
            <a:pPr algn="ctr"/>
            <a:r>
              <a:rPr lang="en-US" sz="2400" dirty="0"/>
              <a:t>(a) Neither the child, nor the obligee who is an individual, nor the obligor resides in the issuing state.</a:t>
            </a:r>
          </a:p>
          <a:p>
            <a:pPr algn="ctr"/>
            <a:r>
              <a:rPr lang="en-US" sz="2400" dirty="0"/>
              <a:t>(b) A petitioner who is a nonresident of this state seeks modification; and</a:t>
            </a:r>
          </a:p>
          <a:p>
            <a:pPr algn="ctr"/>
            <a:r>
              <a:rPr lang="en-US" sz="2400" dirty="0"/>
              <a:t>(c) The respondent is subject to the personal jurisdiction of the tribunal of this state; or</a:t>
            </a:r>
          </a:p>
          <a:p>
            <a:pPr algn="ctr"/>
            <a:r>
              <a:rPr lang="en-US" sz="2400" dirty="0"/>
              <a:t>(2) This state is the residence of the child, or a party who is an individual is subject to the personal jurisdiction of the tribunal of this state, and all of the parties who are individuals have filed consents in a record </a:t>
            </a:r>
            <a:r>
              <a:rPr lang="en-US" sz="2400" b="1" i="1" dirty="0"/>
              <a:t>in the issuing tribunal </a:t>
            </a:r>
            <a:r>
              <a:rPr lang="en-US" sz="2400" dirty="0"/>
              <a:t>for a tribunal of this state to modify the support order and assume continuing, exclusive jurisdiction.</a:t>
            </a:r>
          </a:p>
          <a:p>
            <a:pPr algn="ctr"/>
            <a:r>
              <a:rPr lang="en-US" sz="2400" cap="small" dirty="0"/>
              <a:t>La. Child. Code Ann. </a:t>
            </a:r>
            <a:r>
              <a:rPr lang="en-US" sz="2400" dirty="0"/>
              <a:t>art. 1306.11(A) (emphasis added).</a:t>
            </a:r>
          </a:p>
        </p:txBody>
      </p:sp>
    </p:spTree>
    <p:extLst>
      <p:ext uri="{BB962C8B-B14F-4D97-AF65-F5344CB8AC3E}">
        <p14:creationId xmlns:p14="http://schemas.microsoft.com/office/powerpoint/2010/main" val="2330627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88472" y="2269375"/>
            <a:ext cx="9617826" cy="2246769"/>
          </a:xfrm>
          <a:prstGeom prst="rect">
            <a:avLst/>
          </a:prstGeom>
          <a:noFill/>
        </p:spPr>
        <p:txBody>
          <a:bodyPr wrap="square" rtlCol="0">
            <a:spAutoFit/>
          </a:bodyPr>
          <a:lstStyle/>
          <a:p>
            <a:pPr algn="just"/>
            <a:r>
              <a:rPr lang="en-US" sz="2800" dirty="0"/>
              <a:t>“If all of the parties who are individuals reside in this state and the child does not reside in the issuing state, a tribunal of this state has jurisdiction to enforce and to modify the issuing state's child support order </a:t>
            </a:r>
            <a:r>
              <a:rPr lang="en-US" sz="2800" b="1" i="1" dirty="0"/>
              <a:t>in a proceeding to register that order</a:t>
            </a:r>
            <a:r>
              <a:rPr lang="en-US" sz="2800" dirty="0"/>
              <a:t>.”  </a:t>
            </a:r>
            <a:r>
              <a:rPr lang="en-US" sz="2800" cap="small" dirty="0"/>
              <a:t>La. Child. Code Ann. </a:t>
            </a:r>
            <a:r>
              <a:rPr lang="en-US" sz="2800" dirty="0"/>
              <a:t>art. 1306.13(A) (emphasis added).</a:t>
            </a:r>
          </a:p>
        </p:txBody>
      </p:sp>
    </p:spTree>
    <p:extLst>
      <p:ext uri="{BB962C8B-B14F-4D97-AF65-F5344CB8AC3E}">
        <p14:creationId xmlns:p14="http://schemas.microsoft.com/office/powerpoint/2010/main" val="15475346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Some aspects cannot be modified</a:t>
            </a:r>
          </a:p>
        </p:txBody>
      </p:sp>
      <p:sp>
        <p:nvSpPr>
          <p:cNvPr id="3" name="Content Placeholder 2"/>
          <p:cNvSpPr>
            <a:spLocks noGrp="1"/>
          </p:cNvSpPr>
          <p:nvPr>
            <p:ph idx="1"/>
          </p:nvPr>
        </p:nvSpPr>
        <p:spPr>
          <a:xfrm>
            <a:off x="838200" y="1825625"/>
            <a:ext cx="10515600" cy="3311640"/>
          </a:xfrm>
        </p:spPr>
        <p:txBody>
          <a:bodyPr/>
          <a:lstStyle/>
          <a:p>
            <a:pPr marL="0" indent="0" algn="just">
              <a:buNone/>
            </a:pPr>
            <a:r>
              <a:rPr lang="en-US" dirty="0"/>
              <a:t>“A tribunal of this state may not modify any aspect of a child support order that may not be modified under the law of the issuing state, including the duration of the obligation of support. If two or more tribunals have issued child support orders for the same obligor and same child, the order that controls and must be so recognized under Article 1302.7 establishes the aspects of the support order which are </a:t>
            </a:r>
            <a:r>
              <a:rPr lang="en-US" dirty="0" err="1"/>
              <a:t>nonmodifiable</a:t>
            </a:r>
            <a:r>
              <a:rPr lang="en-US" dirty="0"/>
              <a:t>.”  </a:t>
            </a:r>
            <a:r>
              <a:rPr lang="en-US" cap="small" dirty="0"/>
              <a:t>La. Child. Code Ann. </a:t>
            </a:r>
            <a:r>
              <a:rPr lang="en-US" dirty="0"/>
              <a:t>art. 1306.11(C).</a:t>
            </a:r>
          </a:p>
        </p:txBody>
      </p:sp>
    </p:spTree>
    <p:extLst>
      <p:ext uri="{BB962C8B-B14F-4D97-AF65-F5344CB8AC3E}">
        <p14:creationId xmlns:p14="http://schemas.microsoft.com/office/powerpoint/2010/main" val="8587260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FB079-D223-CBA1-F92A-845E6686D476}"/>
              </a:ext>
            </a:extLst>
          </p:cNvPr>
          <p:cNvSpPr>
            <a:spLocks noGrp="1"/>
          </p:cNvSpPr>
          <p:nvPr>
            <p:ph type="title"/>
          </p:nvPr>
        </p:nvSpPr>
        <p:spPr/>
        <p:txBody>
          <a:bodyPr/>
          <a:lstStyle/>
          <a:p>
            <a:pPr algn="ctr"/>
            <a:r>
              <a:rPr lang="en-US" dirty="0"/>
              <a:t>Make sure you complete the process</a:t>
            </a:r>
          </a:p>
        </p:txBody>
      </p:sp>
      <p:sp>
        <p:nvSpPr>
          <p:cNvPr id="3" name="Content Placeholder 2">
            <a:extLst>
              <a:ext uri="{FF2B5EF4-FFF2-40B4-BE49-F238E27FC236}">
                <a16:creationId xmlns:a16="http://schemas.microsoft.com/office/drawing/2014/main" id="{03E8546A-197C-3FE7-7A0E-83178D195AEC}"/>
              </a:ext>
            </a:extLst>
          </p:cNvPr>
          <p:cNvSpPr>
            <a:spLocks noGrp="1"/>
          </p:cNvSpPr>
          <p:nvPr>
            <p:ph idx="1"/>
          </p:nvPr>
        </p:nvSpPr>
        <p:spPr/>
        <p:txBody>
          <a:bodyPr>
            <a:normAutofit/>
          </a:bodyPr>
          <a:lstStyle/>
          <a:p>
            <a:pPr marL="0" indent="0" algn="ctr">
              <a:buNone/>
            </a:pPr>
            <a:r>
              <a:rPr lang="en-US" dirty="0">
                <a:solidFill>
                  <a:srgbClr val="000000"/>
                </a:solidFill>
                <a:effectLst/>
              </a:rPr>
              <a:t>Within thirty days after issuance of a modified child support order, </a:t>
            </a:r>
            <a:r>
              <a:rPr lang="en-US" b="1" i="1" dirty="0">
                <a:solidFill>
                  <a:srgbClr val="000000"/>
                </a:solidFill>
                <a:effectLst/>
              </a:rPr>
              <a:t>the party obtaining the modification shall file a certified copy of the order with the issuing tribunal that had continuing, exclusive jurisdiction over the earlier order, and in each tribunal in which the party knows the earlier order has been registered. </a:t>
            </a:r>
            <a:r>
              <a:rPr lang="en-US" dirty="0">
                <a:solidFill>
                  <a:srgbClr val="000000"/>
                </a:solidFill>
                <a:effectLst/>
              </a:rPr>
              <a:t>A party who obtains the order and fails to file a certified copy is subject to appropriate sanctions by a tribunal in which the issue of failure to file arises. The failure to file does not affect the validity or enforceability of the modified order of the new tribunal having continuing, exclusive jurisdiction.</a:t>
            </a:r>
            <a:br>
              <a:rPr lang="en-US" dirty="0">
                <a:solidFill>
                  <a:srgbClr val="000000"/>
                </a:solidFill>
                <a:effectLst/>
              </a:rPr>
            </a:br>
            <a:r>
              <a:rPr lang="en-US" cap="small" dirty="0">
                <a:solidFill>
                  <a:srgbClr val="000000"/>
                </a:solidFill>
                <a:effectLst/>
              </a:rPr>
              <a:t>La. Child. Code Ann</a:t>
            </a:r>
            <a:r>
              <a:rPr lang="en-US" dirty="0">
                <a:solidFill>
                  <a:srgbClr val="000000"/>
                </a:solidFill>
                <a:effectLst/>
              </a:rPr>
              <a:t>. art. 1306.14 (emphasis added)</a:t>
            </a:r>
          </a:p>
          <a:p>
            <a:pPr marL="0" indent="0">
              <a:buNone/>
            </a:pPr>
            <a:endParaRPr lang="en-US" dirty="0"/>
          </a:p>
        </p:txBody>
      </p:sp>
    </p:spTree>
    <p:extLst>
      <p:ext uri="{BB962C8B-B14F-4D97-AF65-F5344CB8AC3E}">
        <p14:creationId xmlns:p14="http://schemas.microsoft.com/office/powerpoint/2010/main" val="33894781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4524641-69D8-AB34-1DFF-EB537FEFBDCB}"/>
              </a:ext>
            </a:extLst>
          </p:cNvPr>
          <p:cNvSpPr txBox="1"/>
          <p:nvPr/>
        </p:nvSpPr>
        <p:spPr>
          <a:xfrm>
            <a:off x="218780" y="1410949"/>
            <a:ext cx="11794435" cy="3970318"/>
          </a:xfrm>
          <a:prstGeom prst="rect">
            <a:avLst/>
          </a:prstGeom>
          <a:noFill/>
        </p:spPr>
        <p:txBody>
          <a:bodyPr wrap="square">
            <a:spAutoFit/>
          </a:bodyPr>
          <a:lstStyle/>
          <a:p>
            <a:pPr algn="ctr"/>
            <a:r>
              <a:rPr lang="en-US" sz="2800" dirty="0"/>
              <a:t>For the act to function properly, the prevailing party in a proceeding that modifies a controlling order must inform the original issuing tribunal about its loss of continuing, exclusive jurisdiction over its child-support order. Thereafter, the original tribunal may not modify, or review and adjust, the amount of child support. Notice to the issuing tribunal and other affected tribunals that the continuing, exclusive jurisdiction of the former controlling order has been modified is crucial to avoid the confusion and chaos of the multiple-order system UIFSA replaced.</a:t>
            </a:r>
          </a:p>
          <a:p>
            <a:pPr algn="ctr"/>
            <a:r>
              <a:rPr lang="en-US" sz="2800" dirty="0" err="1">
                <a:cs typeface="Calibri" panose="020F0502020204030204" pitchFamily="34" charset="0"/>
              </a:rPr>
              <a:t>Unif.Interstate</a:t>
            </a:r>
            <a:r>
              <a:rPr lang="en-US" sz="2800" dirty="0">
                <a:cs typeface="Calibri" panose="020F0502020204030204" pitchFamily="34" charset="0"/>
              </a:rPr>
              <a:t> Family Support Act 2008 § 614 </a:t>
            </a:r>
            <a:r>
              <a:rPr lang="en-US" sz="2800" dirty="0" err="1">
                <a:cs typeface="Calibri" panose="020F0502020204030204" pitchFamily="34" charset="0"/>
              </a:rPr>
              <a:t>cmt</a:t>
            </a:r>
            <a:r>
              <a:rPr lang="en-US" sz="2800" dirty="0">
                <a:cs typeface="Calibri" panose="020F0502020204030204" pitchFamily="34" charset="0"/>
              </a:rPr>
              <a:t>. (2008).</a:t>
            </a:r>
            <a:endParaRPr lang="en-US" sz="2800" dirty="0"/>
          </a:p>
        </p:txBody>
      </p:sp>
    </p:spTree>
    <p:extLst>
      <p:ext uri="{BB962C8B-B14F-4D97-AF65-F5344CB8AC3E}">
        <p14:creationId xmlns:p14="http://schemas.microsoft.com/office/powerpoint/2010/main" val="42488957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8077" y="2601248"/>
            <a:ext cx="10515600" cy="1325563"/>
          </a:xfrm>
        </p:spPr>
        <p:txBody>
          <a:bodyPr>
            <a:normAutofit/>
          </a:bodyPr>
          <a:lstStyle/>
          <a:p>
            <a:pPr algn="ctr"/>
            <a:r>
              <a:rPr lang="en-US" sz="7200" dirty="0"/>
              <a:t>Don’t …</a:t>
            </a:r>
          </a:p>
        </p:txBody>
      </p:sp>
    </p:spTree>
    <p:extLst>
      <p:ext uri="{BB962C8B-B14F-4D97-AF65-F5344CB8AC3E}">
        <p14:creationId xmlns:p14="http://schemas.microsoft.com/office/powerpoint/2010/main" val="13688612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1850" y="279950"/>
            <a:ext cx="10515600" cy="784080"/>
          </a:xfrm>
        </p:spPr>
        <p:txBody>
          <a:bodyPr>
            <a:normAutofit fontScale="90000"/>
          </a:bodyPr>
          <a:lstStyle/>
          <a:p>
            <a:pPr algn="ctr"/>
            <a:r>
              <a:rPr lang="en-US" sz="5400" dirty="0"/>
              <a:t>Don’t interpret UIFSA in a vacuum</a:t>
            </a:r>
          </a:p>
        </p:txBody>
      </p:sp>
      <p:sp>
        <p:nvSpPr>
          <p:cNvPr id="5" name="Text Placeholder 4"/>
          <p:cNvSpPr>
            <a:spLocks noGrp="1"/>
          </p:cNvSpPr>
          <p:nvPr>
            <p:ph type="body" idx="1"/>
          </p:nvPr>
        </p:nvSpPr>
        <p:spPr>
          <a:xfrm>
            <a:off x="831850" y="1230284"/>
            <a:ext cx="10515600" cy="4859367"/>
          </a:xfrm>
        </p:spPr>
        <p:txBody>
          <a:bodyPr anchor="t">
            <a:normAutofit fontScale="77500" lnSpcReduction="20000"/>
          </a:bodyPr>
          <a:lstStyle/>
          <a:p>
            <a:pPr algn="ctr"/>
            <a:r>
              <a:rPr lang="en-US" sz="3400" dirty="0">
                <a:solidFill>
                  <a:schemeClr val="tx1"/>
                </a:solidFill>
              </a:rPr>
              <a:t>The FFCCSOA and UIFSA thus interact together, much like the Parental Kidnapping Prevention Act (PKPA) and the Uniform Child Custody Jurisdiction Act (UCCJA) interact together. The federal statute lays out jurisdictional requirements for state courts to recognize, enforce, and modify orders of sister states, while the state statute lays out the requirements for the state to make original orders, recognize foreign orders, and modify any outstanding order.  Thus, FFCCSOA is a federal statute that establishes the standards by which the states can determine their jurisdiction to issue their own support orders and the effect to be given to support orders from other states. As a jurisdictional statute, it is authorized by the Full Faith and Credit Clause of the United States Constitution, which empowers Congress to enact general laws, to prescribe the manner in which state Acts, records, and proceedings shall be proved, and the effect thereof.</a:t>
            </a:r>
            <a:br>
              <a:rPr lang="en-US" sz="3400" dirty="0">
                <a:solidFill>
                  <a:schemeClr val="tx1"/>
                </a:solidFill>
              </a:rPr>
            </a:br>
            <a:r>
              <a:rPr lang="en-US" sz="3400" dirty="0">
                <a:solidFill>
                  <a:schemeClr val="tx1"/>
                </a:solidFill>
              </a:rPr>
              <a:t/>
            </a:r>
            <a:br>
              <a:rPr lang="en-US" sz="3400" dirty="0">
                <a:solidFill>
                  <a:schemeClr val="tx1"/>
                </a:solidFill>
              </a:rPr>
            </a:br>
            <a:r>
              <a:rPr lang="en-US" sz="3400" dirty="0">
                <a:solidFill>
                  <a:schemeClr val="tx1"/>
                </a:solidFill>
              </a:rPr>
              <a:t>Laura W. Morgan, </a:t>
            </a:r>
            <a:r>
              <a:rPr lang="en-US" sz="3400" i="1" dirty="0">
                <a:solidFill>
                  <a:schemeClr val="tx1"/>
                </a:solidFill>
              </a:rPr>
              <a:t>Pre-Emption or Abdication? Courts Rule Federal Law Trumps State Law in Child Support Jurisdiction</a:t>
            </a:r>
            <a:r>
              <a:rPr lang="en-US" sz="3400" dirty="0">
                <a:solidFill>
                  <a:schemeClr val="tx1"/>
                </a:solidFill>
              </a:rPr>
              <a:t>, 24 </a:t>
            </a:r>
            <a:r>
              <a:rPr lang="en-US" sz="3400" cap="small" dirty="0">
                <a:solidFill>
                  <a:schemeClr val="tx1"/>
                </a:solidFill>
              </a:rPr>
              <a:t>J. Am. Acad. </a:t>
            </a:r>
            <a:r>
              <a:rPr lang="en-US" sz="3400" cap="small" dirty="0" err="1">
                <a:solidFill>
                  <a:schemeClr val="tx1"/>
                </a:solidFill>
              </a:rPr>
              <a:t>Matrim</a:t>
            </a:r>
            <a:r>
              <a:rPr lang="en-US" sz="3400" cap="small" dirty="0">
                <a:solidFill>
                  <a:schemeClr val="tx1"/>
                </a:solidFill>
              </a:rPr>
              <a:t>. Law</a:t>
            </a:r>
            <a:r>
              <a:rPr lang="en-US" sz="3400" dirty="0">
                <a:solidFill>
                  <a:schemeClr val="tx1"/>
                </a:solidFill>
              </a:rPr>
              <a:t>. 217, 220–21 (2011) (footnotes omitted).</a:t>
            </a:r>
          </a:p>
          <a:p>
            <a:endParaRPr lang="en-US" dirty="0"/>
          </a:p>
        </p:txBody>
      </p:sp>
    </p:spTree>
    <p:extLst>
      <p:ext uri="{BB962C8B-B14F-4D97-AF65-F5344CB8AC3E}">
        <p14:creationId xmlns:p14="http://schemas.microsoft.com/office/powerpoint/2010/main" val="3695324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Key Terms- Types of Child Support Cases</a:t>
            </a:r>
          </a:p>
        </p:txBody>
      </p:sp>
      <p:sp>
        <p:nvSpPr>
          <p:cNvPr id="3" name="Content Placeholder 2"/>
          <p:cNvSpPr>
            <a:spLocks noGrp="1"/>
          </p:cNvSpPr>
          <p:nvPr>
            <p:ph idx="1"/>
          </p:nvPr>
        </p:nvSpPr>
        <p:spPr/>
        <p:txBody>
          <a:bodyPr>
            <a:normAutofit/>
          </a:bodyPr>
          <a:lstStyle/>
          <a:p>
            <a:r>
              <a:rPr lang="en-US" sz="2600" dirty="0"/>
              <a:t>Responding state (UIFSA)-  state where a petition or pleading is filed or to which a petition or pleading is forwarded to for filing</a:t>
            </a:r>
          </a:p>
          <a:p>
            <a:pPr marL="0" indent="0">
              <a:buNone/>
            </a:pPr>
            <a:endParaRPr lang="en-US" sz="2600" dirty="0"/>
          </a:p>
          <a:p>
            <a:pPr marL="230188" lvl="0" indent="-230188" defTabSz="457200">
              <a:lnSpc>
                <a:spcPct val="100000"/>
              </a:lnSpc>
              <a:spcBef>
                <a:spcPts val="0"/>
              </a:spcBef>
              <a:spcAft>
                <a:spcPts val="1200"/>
              </a:spcAft>
              <a:buFont typeface="Arial"/>
              <a:buChar char="•"/>
            </a:pPr>
            <a:r>
              <a:rPr lang="en-US" sz="2600" dirty="0"/>
              <a:t>Initiating agency (federal law) – IV-D agency where parent is receiving services  (Services may include referral of case to responding agency)</a:t>
            </a:r>
          </a:p>
          <a:p>
            <a:pPr marL="230188" lvl="0" indent="-230188" defTabSz="457200">
              <a:lnSpc>
                <a:spcPct val="100000"/>
              </a:lnSpc>
              <a:spcBef>
                <a:spcPts val="0"/>
              </a:spcBef>
              <a:spcAft>
                <a:spcPts val="1200"/>
              </a:spcAft>
              <a:buFont typeface="Arial"/>
              <a:buChar char="•"/>
            </a:pPr>
            <a:endParaRPr lang="en-US" sz="2600" dirty="0"/>
          </a:p>
          <a:p>
            <a:pPr marL="230188" lvl="0" indent="-230188" defTabSz="457200">
              <a:lnSpc>
                <a:spcPct val="100000"/>
              </a:lnSpc>
              <a:spcBef>
                <a:spcPts val="0"/>
              </a:spcBef>
              <a:spcAft>
                <a:spcPts val="1200"/>
              </a:spcAft>
              <a:buFont typeface="Arial"/>
              <a:buChar char="•"/>
            </a:pPr>
            <a:r>
              <a:rPr lang="en-US" sz="2600" dirty="0"/>
              <a:t>Responding agency (federal law) – IV-D agency providing services in response to referral from initiating agency</a:t>
            </a:r>
          </a:p>
          <a:p>
            <a:pPr marL="0" lvl="0" indent="0" defTabSz="457200">
              <a:lnSpc>
                <a:spcPct val="100000"/>
              </a:lnSpc>
              <a:spcBef>
                <a:spcPts val="0"/>
              </a:spcBef>
              <a:spcAft>
                <a:spcPts val="1200"/>
              </a:spcAft>
              <a:buNone/>
            </a:pPr>
            <a:endParaRPr lang="en-US" sz="2600" dirty="0"/>
          </a:p>
        </p:txBody>
      </p:sp>
    </p:spTree>
    <p:extLst>
      <p:ext uri="{BB962C8B-B14F-4D97-AF65-F5344CB8AC3E}">
        <p14:creationId xmlns:p14="http://schemas.microsoft.com/office/powerpoint/2010/main" val="35585246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1850" y="279950"/>
            <a:ext cx="10515600" cy="784080"/>
          </a:xfrm>
        </p:spPr>
        <p:txBody>
          <a:bodyPr>
            <a:normAutofit fontScale="90000"/>
          </a:bodyPr>
          <a:lstStyle/>
          <a:p>
            <a:pPr algn="ctr"/>
            <a:r>
              <a:rPr lang="en-US" sz="5400" dirty="0"/>
              <a:t>Don’t forget one-state remedies</a:t>
            </a:r>
          </a:p>
        </p:txBody>
      </p:sp>
      <p:sp>
        <p:nvSpPr>
          <p:cNvPr id="5" name="Text Placeholder 4"/>
          <p:cNvSpPr>
            <a:spLocks noGrp="1"/>
          </p:cNvSpPr>
          <p:nvPr>
            <p:ph type="body" idx="1"/>
          </p:nvPr>
        </p:nvSpPr>
        <p:spPr>
          <a:xfrm>
            <a:off x="124691" y="1230284"/>
            <a:ext cx="11937075" cy="5503025"/>
          </a:xfrm>
        </p:spPr>
        <p:txBody>
          <a:bodyPr anchor="ctr">
            <a:normAutofit/>
          </a:bodyPr>
          <a:lstStyle/>
          <a:p>
            <a:pPr algn="ctr"/>
            <a:r>
              <a:rPr lang="en-US" sz="2800" dirty="0">
                <a:solidFill>
                  <a:schemeClr val="tx1"/>
                </a:solidFill>
              </a:rPr>
              <a:t>An income-withholding order issued in another state may be sent by or on behalf of the obligee, or by the support enforcement agency, to the person defined as the obligor's employer under the income withholding law of this state without first filing a petition or comparable pleading or registering the order with a tribunal of this state.</a:t>
            </a:r>
          </a:p>
          <a:p>
            <a:pPr algn="ctr"/>
            <a:r>
              <a:rPr lang="en-US" sz="2800" cap="small" dirty="0">
                <a:solidFill>
                  <a:schemeClr val="tx1"/>
                </a:solidFill>
              </a:rPr>
              <a:t>La. Child. Code Ann</a:t>
            </a:r>
            <a:r>
              <a:rPr lang="en-US" sz="2800" dirty="0">
                <a:solidFill>
                  <a:schemeClr val="tx1"/>
                </a:solidFill>
              </a:rPr>
              <a:t>. art. 1305.1.</a:t>
            </a:r>
          </a:p>
          <a:p>
            <a:pPr algn="ctr"/>
            <a:endParaRPr lang="en-US" dirty="0">
              <a:solidFill>
                <a:schemeClr val="tx1"/>
              </a:solidFill>
            </a:endParaRPr>
          </a:p>
        </p:txBody>
      </p:sp>
    </p:spTree>
    <p:extLst>
      <p:ext uri="{BB962C8B-B14F-4D97-AF65-F5344CB8AC3E}">
        <p14:creationId xmlns:p14="http://schemas.microsoft.com/office/powerpoint/2010/main" val="11791076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a:t>Don’t forget that other states have different laws</a:t>
            </a:r>
          </a:p>
        </p:txBody>
      </p:sp>
      <p:sp>
        <p:nvSpPr>
          <p:cNvPr id="5" name="Content Placeholder 4"/>
          <p:cNvSpPr>
            <a:spLocks noGrp="1"/>
          </p:cNvSpPr>
          <p:nvPr>
            <p:ph idx="1"/>
          </p:nvPr>
        </p:nvSpPr>
        <p:spPr/>
        <p:txBody>
          <a:bodyPr>
            <a:normAutofit lnSpcReduction="10000"/>
          </a:bodyPr>
          <a:lstStyle/>
          <a:p>
            <a:pPr marL="0" indent="0" algn="ctr">
              <a:buNone/>
            </a:pPr>
            <a:r>
              <a:rPr lang="en-US" dirty="0"/>
              <a:t>Except as otherwise provided in Paragraph D, the </a:t>
            </a:r>
            <a:r>
              <a:rPr lang="en-US" b="1" i="1" dirty="0"/>
              <a:t>law of the issuing state or foreign country governs</a:t>
            </a:r>
            <a:r>
              <a:rPr lang="en-US" dirty="0"/>
              <a:t>:</a:t>
            </a:r>
          </a:p>
          <a:p>
            <a:pPr marL="0" indent="0" algn="ctr">
              <a:buNone/>
            </a:pPr>
            <a:r>
              <a:rPr lang="en-US" dirty="0"/>
              <a:t>(1) The nature, extent, amount, and </a:t>
            </a:r>
            <a:r>
              <a:rPr lang="en-US" b="1" i="1" dirty="0"/>
              <a:t>duration of current payments </a:t>
            </a:r>
            <a:r>
              <a:rPr lang="en-US" dirty="0"/>
              <a:t>under a registered support order;</a:t>
            </a:r>
          </a:p>
          <a:p>
            <a:pPr marL="0" indent="0" algn="ctr">
              <a:buNone/>
            </a:pPr>
            <a:r>
              <a:rPr lang="en-US" dirty="0"/>
              <a:t>(2) </a:t>
            </a:r>
            <a:r>
              <a:rPr lang="en-US" b="1" i="1" dirty="0"/>
              <a:t>The computation and payment of arrearages and accrual of interest on the arrearages under the support order</a:t>
            </a:r>
            <a:r>
              <a:rPr lang="en-US" dirty="0"/>
              <a:t>; and</a:t>
            </a:r>
          </a:p>
          <a:p>
            <a:pPr marL="0" indent="0" algn="ctr">
              <a:buNone/>
            </a:pPr>
            <a:r>
              <a:rPr lang="en-US" dirty="0"/>
              <a:t>(3) The existence and satisfaction of other obligations under the support order.</a:t>
            </a:r>
          </a:p>
          <a:p>
            <a:pPr marL="0" indent="0" algn="ctr">
              <a:buNone/>
            </a:pPr>
            <a:r>
              <a:rPr lang="en-US" cap="small" dirty="0"/>
              <a:t>La. Child. Code Ann. </a:t>
            </a:r>
            <a:r>
              <a:rPr lang="en-US" dirty="0"/>
              <a:t>art. 1306.4(A) (emphasis added).</a:t>
            </a:r>
            <a:r>
              <a:rPr lang="en-US" i="1" dirty="0"/>
              <a:t>  See also</a:t>
            </a:r>
            <a:r>
              <a:rPr lang="en-US" dirty="0"/>
              <a:t> </a:t>
            </a:r>
            <a:r>
              <a:rPr lang="en-US" dirty="0" err="1"/>
              <a:t>Unif.Interstate</a:t>
            </a:r>
            <a:r>
              <a:rPr lang="en-US" dirty="0"/>
              <a:t> Family Support Act 2008 § 303 (2008).</a:t>
            </a:r>
          </a:p>
          <a:p>
            <a:pPr marL="0" indent="0" algn="ctr">
              <a:buNone/>
            </a:pPr>
            <a:endParaRPr lang="en-US" dirty="0"/>
          </a:p>
          <a:p>
            <a:endParaRPr lang="en-US" dirty="0"/>
          </a:p>
        </p:txBody>
      </p:sp>
    </p:spTree>
    <p:extLst>
      <p:ext uri="{BB962C8B-B14F-4D97-AF65-F5344CB8AC3E}">
        <p14:creationId xmlns:p14="http://schemas.microsoft.com/office/powerpoint/2010/main" val="38329633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Don’t forget that UIFSA cannot be used to bootstrap jurisdiction for other matters</a:t>
            </a:r>
          </a:p>
        </p:txBody>
      </p:sp>
      <p:sp>
        <p:nvSpPr>
          <p:cNvPr id="3" name="Content Placeholder 2"/>
          <p:cNvSpPr>
            <a:spLocks noGrp="1"/>
          </p:cNvSpPr>
          <p:nvPr>
            <p:ph idx="1"/>
          </p:nvPr>
        </p:nvSpPr>
        <p:spPr/>
        <p:txBody>
          <a:bodyPr>
            <a:normAutofit fontScale="92500"/>
          </a:bodyPr>
          <a:lstStyle/>
          <a:p>
            <a:pPr marL="0" indent="0" algn="ctr">
              <a:buNone/>
            </a:pPr>
            <a:r>
              <a:rPr lang="en-US" dirty="0"/>
              <a:t>A. Participation by a petitioner in a proceeding under [UIFSA] before a responding tribunal, whether in person, by private attorney, or through services provided by the support enforcement agency, does not confer personal jurisdiction over the petitioner in another proceeding.</a:t>
            </a:r>
          </a:p>
          <a:p>
            <a:pPr marL="0" indent="0" algn="ctr">
              <a:buNone/>
            </a:pPr>
            <a:r>
              <a:rPr lang="en-US" dirty="0"/>
              <a:t>B. A petitioner is not amenable to service of civil process while physically present in this state to participate in a proceeding under this Chapter.</a:t>
            </a:r>
          </a:p>
          <a:p>
            <a:pPr marL="0" indent="0" algn="ctr">
              <a:buNone/>
            </a:pPr>
            <a:r>
              <a:rPr lang="en-US" dirty="0"/>
              <a:t>C. The immunity granted by this Article does not extend to civil litigation based on acts unrelated to a proceeding under this Chapter committed by a party while physically present in this state to participate in the proceeding.</a:t>
            </a:r>
          </a:p>
          <a:p>
            <a:pPr marL="0" indent="0" algn="ctr">
              <a:buNone/>
            </a:pPr>
            <a:r>
              <a:rPr lang="en-US" cap="small" dirty="0"/>
              <a:t>La. Child. Code Ann. </a:t>
            </a:r>
            <a:r>
              <a:rPr lang="en-US" dirty="0"/>
              <a:t>art. 1303.14.</a:t>
            </a:r>
          </a:p>
        </p:txBody>
      </p:sp>
    </p:spTree>
    <p:extLst>
      <p:ext uri="{BB962C8B-B14F-4D97-AF65-F5344CB8AC3E}">
        <p14:creationId xmlns:p14="http://schemas.microsoft.com/office/powerpoint/2010/main" val="35730221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Don’t forget about special evidentiary and procedural rules</a:t>
            </a:r>
          </a:p>
        </p:txBody>
      </p:sp>
      <p:sp>
        <p:nvSpPr>
          <p:cNvPr id="3" name="Content Placeholder 2"/>
          <p:cNvSpPr>
            <a:spLocks noGrp="1"/>
          </p:cNvSpPr>
          <p:nvPr>
            <p:ph idx="1"/>
          </p:nvPr>
        </p:nvSpPr>
        <p:spPr>
          <a:xfrm>
            <a:off x="116378" y="1825625"/>
            <a:ext cx="11953702" cy="4351338"/>
          </a:xfrm>
        </p:spPr>
        <p:txBody>
          <a:bodyPr>
            <a:normAutofit fontScale="92500"/>
          </a:bodyPr>
          <a:lstStyle/>
          <a:p>
            <a:pPr marL="0" indent="0" algn="just">
              <a:spcBef>
                <a:spcPts val="600"/>
              </a:spcBef>
              <a:buNone/>
            </a:pPr>
            <a:r>
              <a:rPr lang="en-US" sz="2600" dirty="0"/>
              <a:t>“The physical presence of a nonresident party who is an individual in a tribunal of this state is not required for the establishment, enforcement, or modification of a support order or the rendition of a judgment determining parentage of a child.”  </a:t>
            </a:r>
            <a:r>
              <a:rPr lang="en-US" sz="2600" cap="small" dirty="0"/>
              <a:t>La. Child. Code Ann. </a:t>
            </a:r>
            <a:r>
              <a:rPr lang="en-US" sz="2600" dirty="0"/>
              <a:t>art. 1303.16(A).</a:t>
            </a:r>
          </a:p>
          <a:p>
            <a:pPr marL="0" indent="0" algn="just">
              <a:spcBef>
                <a:spcPts val="600"/>
              </a:spcBef>
              <a:buNone/>
            </a:pPr>
            <a:endParaRPr lang="en-US" sz="2600" dirty="0"/>
          </a:p>
          <a:p>
            <a:pPr marL="0" indent="0" algn="just">
              <a:spcBef>
                <a:spcPts val="600"/>
              </a:spcBef>
              <a:buNone/>
            </a:pPr>
            <a:r>
              <a:rPr lang="en-US" sz="2600" dirty="0"/>
              <a:t>“In a proceeding under this Chapter, a tribunal of this state shall permit a party or witness residing outside this state to be deposed or to testify under penalty of perjury by telephone, audiovisual means, or other electronic means at a designated tribunal or other location. A tribunal of this state shall cooperate with other tribunals in designating an appropriate location for the deposition or testimony.”  </a:t>
            </a:r>
            <a:r>
              <a:rPr lang="en-US" sz="2600" cap="small" dirty="0"/>
              <a:t>La. Child. Code Ann. </a:t>
            </a:r>
            <a:r>
              <a:rPr lang="en-US" sz="2600" dirty="0"/>
              <a:t>art. 1303.16(F).</a:t>
            </a:r>
          </a:p>
          <a:p>
            <a:pPr marL="0" indent="0" algn="just">
              <a:spcBef>
                <a:spcPts val="600"/>
              </a:spcBef>
              <a:buNone/>
            </a:pPr>
            <a:r>
              <a:rPr lang="en-US" sz="2600" i="1" dirty="0"/>
              <a:t>See generally </a:t>
            </a:r>
            <a:r>
              <a:rPr lang="it-IT" sz="2600" u="sng" dirty="0"/>
              <a:t>State ex rel. T.L.R. v. R.W.T.</a:t>
            </a:r>
            <a:r>
              <a:rPr lang="it-IT" sz="2600" dirty="0"/>
              <a:t>, 98-2274, pp. 9-12 (La. 1/20/99); 737 So.2d 688, 694–95.</a:t>
            </a:r>
            <a:endParaRPr lang="en-US" sz="2600" dirty="0"/>
          </a:p>
          <a:p>
            <a:pPr marL="0" indent="0">
              <a:buNone/>
            </a:pPr>
            <a:endParaRPr lang="en-US" dirty="0"/>
          </a:p>
        </p:txBody>
      </p:sp>
    </p:spTree>
    <p:extLst>
      <p:ext uri="{BB962C8B-B14F-4D97-AF65-F5344CB8AC3E}">
        <p14:creationId xmlns:p14="http://schemas.microsoft.com/office/powerpoint/2010/main" val="36249547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Don’t forget that other laws do not preempt UIFSA</a:t>
            </a:r>
          </a:p>
        </p:txBody>
      </p:sp>
      <p:sp>
        <p:nvSpPr>
          <p:cNvPr id="3" name="Content Placeholder 2"/>
          <p:cNvSpPr>
            <a:spLocks noGrp="1"/>
          </p:cNvSpPr>
          <p:nvPr>
            <p:ph idx="1"/>
          </p:nvPr>
        </p:nvSpPr>
        <p:spPr/>
        <p:txBody>
          <a:bodyPr/>
          <a:lstStyle/>
          <a:p>
            <a:pPr marL="0" indent="0" algn="ctr">
              <a:buNone/>
            </a:pPr>
            <a:r>
              <a:rPr lang="en-US" dirty="0"/>
              <a:t>The UIFSA shall be applied and construed to effectuate its general purpose to make uniform the law with respect to family support among states that have enacted the uniform act.  Allowing a litigant to pick and choose between UIFSA and other state laws in instances when UIFSA applies to bar subject matter jurisdiction clearly would undermine the general purpose of the UIFSA and would not further uniformity in interstate enforcement of child support orders.</a:t>
            </a:r>
            <a:br>
              <a:rPr lang="en-US" dirty="0"/>
            </a:br>
            <a:r>
              <a:rPr lang="en-US" dirty="0"/>
              <a:t/>
            </a:r>
            <a:br>
              <a:rPr lang="en-US" dirty="0"/>
            </a:br>
            <a:r>
              <a:rPr lang="en-US" u="sng" dirty="0" err="1"/>
              <a:t>Bordelon</a:t>
            </a:r>
            <a:r>
              <a:rPr lang="en-US" u="sng" dirty="0"/>
              <a:t> v. </a:t>
            </a:r>
            <a:r>
              <a:rPr lang="en-US" u="sng" dirty="0" err="1"/>
              <a:t>Dehnert</a:t>
            </a:r>
            <a:r>
              <a:rPr lang="en-US" dirty="0"/>
              <a:t>, 1999-2625, p. 4 (</a:t>
            </a:r>
            <a:r>
              <a:rPr lang="en-US" dirty="0" err="1"/>
              <a:t>La.App</a:t>
            </a:r>
            <a:r>
              <a:rPr lang="en-US" dirty="0"/>
              <a:t>. 1 Cir. 9/22/00); 770 So.2d 433, 436, </a:t>
            </a:r>
            <a:r>
              <a:rPr lang="en-US" u="sng" dirty="0"/>
              <a:t>writ denied,</a:t>
            </a:r>
            <a:r>
              <a:rPr lang="en-US" dirty="0"/>
              <a:t> 787 So.2d 995 (La.2001) (internal citations omitted).</a:t>
            </a:r>
          </a:p>
          <a:p>
            <a:pPr marL="0" indent="0">
              <a:buNone/>
            </a:pPr>
            <a:endParaRPr lang="en-US" dirty="0"/>
          </a:p>
        </p:txBody>
      </p:sp>
    </p:spTree>
    <p:extLst>
      <p:ext uri="{BB962C8B-B14F-4D97-AF65-F5344CB8AC3E}">
        <p14:creationId xmlns:p14="http://schemas.microsoft.com/office/powerpoint/2010/main" val="141713825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prstClr val="black"/>
                </a:solidFill>
              </a:rPr>
              <a:t>Don’t forget that child support includes medical support</a:t>
            </a:r>
            <a:endParaRPr lang="en-US" dirty="0"/>
          </a:p>
        </p:txBody>
      </p:sp>
      <p:sp>
        <p:nvSpPr>
          <p:cNvPr id="3" name="Content Placeholder 2"/>
          <p:cNvSpPr>
            <a:spLocks noGrp="1"/>
          </p:cNvSpPr>
          <p:nvPr>
            <p:ph idx="1"/>
          </p:nvPr>
        </p:nvSpPr>
        <p:spPr/>
        <p:txBody>
          <a:bodyPr>
            <a:normAutofit lnSpcReduction="10000"/>
          </a:bodyPr>
          <a:lstStyle/>
          <a:p>
            <a:pPr marL="0" lvl="0" indent="0" algn="just">
              <a:lnSpc>
                <a:spcPct val="100000"/>
              </a:lnSpc>
              <a:spcBef>
                <a:spcPts val="0"/>
              </a:spcBef>
              <a:buNone/>
            </a:pPr>
            <a:r>
              <a:rPr lang="en-US" sz="2600" dirty="0">
                <a:solidFill>
                  <a:prstClr val="black"/>
                </a:solidFill>
              </a:rPr>
              <a:t>“If health care coverage … is not available at the time the order is entered or modified, petition to include cash medical support in new or modified orders until such time as health care coverage, that is accessible and reasonable in cost … becomes available. In appropriate cases, as defined by the State, cash medical support may be sought in addition to health care coverage.”  45 C.F.R. § 303.31(b)(2).</a:t>
            </a:r>
          </a:p>
          <a:p>
            <a:pPr marL="0" lvl="0" indent="0" algn="just">
              <a:lnSpc>
                <a:spcPct val="100000"/>
              </a:lnSpc>
              <a:spcBef>
                <a:spcPts val="0"/>
              </a:spcBef>
              <a:buNone/>
            </a:pPr>
            <a:endParaRPr lang="en-US" sz="2600" dirty="0">
              <a:solidFill>
                <a:prstClr val="black"/>
              </a:solidFill>
            </a:endParaRPr>
          </a:p>
          <a:p>
            <a:pPr marL="0" lvl="0" indent="0" algn="just">
              <a:lnSpc>
                <a:spcPct val="100000"/>
              </a:lnSpc>
              <a:spcBef>
                <a:spcPts val="0"/>
              </a:spcBef>
              <a:buNone/>
            </a:pPr>
            <a:r>
              <a:rPr lang="en-US" sz="2600" dirty="0">
                <a:solidFill>
                  <a:prstClr val="black"/>
                </a:solidFill>
              </a:rPr>
              <a:t>“</a:t>
            </a:r>
            <a:r>
              <a:rPr lang="en-US" sz="2600" dirty="0">
                <a:solidFill>
                  <a:srgbClr val="000000"/>
                </a:solidFill>
              </a:rPr>
              <a:t>In any case in which the department is providing support enforcement services, the child support order shall require one or both of the parties to provide medical support for the child in accordance with R.S. 46:236.1.2(L).”  </a:t>
            </a:r>
            <a:r>
              <a:rPr lang="en-US" sz="2600" cap="small" dirty="0">
                <a:solidFill>
                  <a:srgbClr val="000000"/>
                </a:solidFill>
              </a:rPr>
              <a:t>La. Rev. Stat. Ann</a:t>
            </a:r>
            <a:r>
              <a:rPr lang="en-US" sz="2600" dirty="0">
                <a:solidFill>
                  <a:srgbClr val="000000"/>
                </a:solidFill>
              </a:rPr>
              <a:t>. § 9:315.4(B).</a:t>
            </a:r>
          </a:p>
          <a:p>
            <a:pPr marL="0" lvl="0" indent="0" algn="just">
              <a:spcBef>
                <a:spcPts val="600"/>
              </a:spcBef>
              <a:buNone/>
            </a:pPr>
            <a:endParaRPr lang="en-US" sz="2600" dirty="0">
              <a:solidFill>
                <a:prstClr val="black"/>
              </a:solidFill>
            </a:endParaRPr>
          </a:p>
          <a:p>
            <a:endParaRPr lang="en-US" dirty="0"/>
          </a:p>
        </p:txBody>
      </p:sp>
    </p:spTree>
    <p:extLst>
      <p:ext uri="{BB962C8B-B14F-4D97-AF65-F5344CB8AC3E}">
        <p14:creationId xmlns:p14="http://schemas.microsoft.com/office/powerpoint/2010/main" val="4064870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References</a:t>
            </a:r>
          </a:p>
        </p:txBody>
      </p:sp>
      <p:sp>
        <p:nvSpPr>
          <p:cNvPr id="3" name="Content Placeholder 2"/>
          <p:cNvSpPr>
            <a:spLocks noGrp="1"/>
          </p:cNvSpPr>
          <p:nvPr>
            <p:ph idx="1"/>
          </p:nvPr>
        </p:nvSpPr>
        <p:spPr/>
        <p:txBody>
          <a:bodyPr>
            <a:normAutofit/>
          </a:bodyPr>
          <a:lstStyle/>
          <a:p>
            <a:r>
              <a:rPr lang="en-US" dirty="0">
                <a:hlinkClick r:id="rId2"/>
              </a:rPr>
              <a:t>https://www.acf.hhs.gov/css/training-technical-assistance/interstate-case-processing-training-materials</a:t>
            </a:r>
            <a:endParaRPr lang="en-US" dirty="0"/>
          </a:p>
          <a:p>
            <a:r>
              <a:rPr lang="en-US" dirty="0">
                <a:hlinkClick r:id="rId3"/>
              </a:rPr>
              <a:t>https://powerdms.com/docs/400323?q=P-360</a:t>
            </a:r>
            <a:endParaRPr lang="en-US" dirty="0"/>
          </a:p>
          <a:p>
            <a:r>
              <a:rPr lang="en-US" dirty="0">
                <a:hlinkClick r:id="rId4"/>
              </a:rPr>
              <a:t>https://powerdms.com/docs/400329?q=P-350</a:t>
            </a:r>
            <a:endParaRPr lang="en-US" dirty="0"/>
          </a:p>
          <a:p>
            <a:r>
              <a:rPr lang="en-US" dirty="0">
                <a:hlinkClick r:id="rId5"/>
              </a:rPr>
              <a:t>https://www.uniformlaws.org/committees/community-home?CommunityKey=71d40358-8ec0-49ed-a516-93fc025801fb</a:t>
            </a:r>
            <a:endParaRPr lang="en-US" dirty="0"/>
          </a:p>
          <a:p>
            <a:r>
              <a:rPr lang="en-US" dirty="0">
                <a:hlinkClick r:id="rId6"/>
              </a:rPr>
              <a:t>https://ocsp.acf.hhs.gov/irg/welcome.html</a:t>
            </a:r>
            <a:endParaRPr lang="en-US" dirty="0"/>
          </a:p>
          <a:p>
            <a:r>
              <a:rPr lang="en-US" dirty="0">
                <a:hlinkClick r:id="rId7"/>
              </a:rPr>
              <a:t>https://www.acf.hhs.gov/css/resource/uifsa-intergovernmental-child-support-enforcement-form</a:t>
            </a:r>
            <a:endParaRPr lang="en-US" dirty="0"/>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405374768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CONTACT </a:t>
            </a:r>
          </a:p>
        </p:txBody>
      </p:sp>
      <p:graphicFrame>
        <p:nvGraphicFramePr>
          <p:cNvPr id="5" name="Table 4"/>
          <p:cNvGraphicFramePr>
            <a:graphicFrameLocks noGrp="1"/>
          </p:cNvGraphicFramePr>
          <p:nvPr>
            <p:extLst>
              <p:ext uri="{D42A27DB-BD31-4B8C-83A1-F6EECF244321}">
                <p14:modId xmlns:p14="http://schemas.microsoft.com/office/powerpoint/2010/main" val="2381887846"/>
              </p:ext>
            </p:extLst>
          </p:nvPr>
        </p:nvGraphicFramePr>
        <p:xfrm>
          <a:off x="106680" y="2224270"/>
          <a:ext cx="11978640" cy="3305048"/>
        </p:xfrm>
        <a:graphic>
          <a:graphicData uri="http://schemas.openxmlformats.org/drawingml/2006/table">
            <a:tbl>
              <a:tblPr>
                <a:tableStyleId>{2D5ABB26-0587-4C30-8999-92F81FD0307C}</a:tableStyleId>
              </a:tblPr>
              <a:tblGrid>
                <a:gridCol w="5989320">
                  <a:extLst>
                    <a:ext uri="{9D8B030D-6E8A-4147-A177-3AD203B41FA5}">
                      <a16:colId xmlns:a16="http://schemas.microsoft.com/office/drawing/2014/main" val="39111056"/>
                    </a:ext>
                  </a:extLst>
                </a:gridCol>
                <a:gridCol w="5989320">
                  <a:extLst>
                    <a:ext uri="{9D8B030D-6E8A-4147-A177-3AD203B41FA5}">
                      <a16:colId xmlns:a16="http://schemas.microsoft.com/office/drawing/2014/main" val="3575768593"/>
                    </a:ext>
                  </a:extLst>
                </a:gridCol>
              </a:tblGrid>
              <a:tr h="370840">
                <a:tc>
                  <a:txBody>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u="none" strike="noStrike" kern="1200" cap="none" spc="0" normalizeH="0" baseline="0" noProof="0" dirty="0">
                          <a:ln>
                            <a:noFill/>
                          </a:ln>
                          <a:effectLst/>
                          <a:uLnTx/>
                          <a:uFillTx/>
                        </a:rPr>
                        <a:t>CHARMINE ANDERSON</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u="none" strike="noStrike" kern="1200" cap="none" spc="0" normalizeH="0" baseline="0" noProof="0" dirty="0">
                          <a:ln>
                            <a:noFill/>
                          </a:ln>
                          <a:effectLst/>
                          <a:uLnTx/>
                          <a:uFillTx/>
                        </a:rPr>
                        <a:t>CSE CONSULTANT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u="none" strike="noStrike" kern="1200" cap="none" spc="0" normalizeH="0" baseline="0" noProof="0" dirty="0">
                          <a:ln>
                            <a:noFill/>
                          </a:ln>
                          <a:effectLst/>
                          <a:uLnTx/>
                          <a:uFillTx/>
                        </a:rPr>
                        <a:t>STATE OFFICE POLICY</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u="none" strike="noStrike" kern="1200" cap="none" spc="0" normalizeH="0" baseline="0" noProof="0" dirty="0">
                          <a:ln>
                            <a:noFill/>
                          </a:ln>
                          <a:effectLst/>
                          <a:uLnTx/>
                          <a:uFillTx/>
                          <a:hlinkClick r:id="rId2"/>
                        </a:rPr>
                        <a:t>_DCFS-SES-Policy@la.gov</a:t>
                      </a:r>
                      <a:endParaRPr kumimoji="0" lang="en-US" sz="2800" u="none" strike="noStrike" kern="1200" cap="none" spc="0" normalizeH="0" baseline="0" noProof="0" dirty="0">
                        <a:ln>
                          <a:noFill/>
                        </a:ln>
                        <a:effectLst/>
                        <a:uLnTx/>
                        <a:uFillTx/>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u="none" strike="noStrike" kern="1200" cap="none" spc="0" normalizeH="0" baseline="0" noProof="0" dirty="0">
                          <a:ln>
                            <a:noFill/>
                          </a:ln>
                          <a:effectLst/>
                          <a:uLnTx/>
                          <a:uFillTx/>
                          <a:hlinkClick r:id="rId3"/>
                        </a:rPr>
                        <a:t>Charmine.Anderson.DCFS@LA.GOV</a:t>
                      </a:r>
                      <a:endParaRPr kumimoji="0" lang="en-US" sz="2800" u="none" strike="noStrike" kern="1200" cap="none" spc="0" normalizeH="0" baseline="0" noProof="0" dirty="0">
                        <a:ln>
                          <a:noFill/>
                        </a:ln>
                        <a:effectLst/>
                        <a:uLnTx/>
                        <a:uFillTx/>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u="none" strike="noStrike" kern="1200" cap="none" spc="0" normalizeH="0" baseline="0" noProof="0" dirty="0">
                        <a:ln>
                          <a:noFill/>
                        </a:ln>
                        <a:effectLst/>
                        <a:uLnTx/>
                        <a:uFillTx/>
                      </a:endParaRPr>
                    </a:p>
                    <a:p>
                      <a:endParaRPr lang="en-US" dirty="0"/>
                    </a:p>
                  </a:txBody>
                  <a:tcPr/>
                </a:tc>
                <a:tc>
                  <a:txBody>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u="none" strike="noStrike" kern="1200" cap="none" spc="0" normalizeH="0" baseline="0" noProof="0" dirty="0">
                          <a:ln>
                            <a:noFill/>
                          </a:ln>
                          <a:effectLst/>
                          <a:uLnTx/>
                          <a:uFillTx/>
                        </a:rPr>
                        <a:t>GARY FRANKLIN</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u="none" strike="noStrike" kern="1200" cap="none" spc="0" normalizeH="0" baseline="0" noProof="0" dirty="0">
                          <a:ln>
                            <a:noFill/>
                          </a:ln>
                          <a:effectLst/>
                          <a:uLnTx/>
                          <a:uFillTx/>
                        </a:rPr>
                        <a:t>ATTORNEY 4</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u="none" strike="noStrike" kern="1200" cap="none" spc="0" normalizeH="0" baseline="0" noProof="0" dirty="0">
                          <a:ln>
                            <a:noFill/>
                          </a:ln>
                          <a:effectLst/>
                          <a:uLnTx/>
                          <a:uFillTx/>
                        </a:rPr>
                        <a:t>BUREAU OF GENERAL COUNSEL</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u="none" strike="noStrike" kern="1200" cap="none" spc="0" normalizeH="0" baseline="0" noProof="0" dirty="0">
                          <a:ln>
                            <a:noFill/>
                          </a:ln>
                          <a:effectLst/>
                          <a:uLnTx/>
                          <a:uFillTx/>
                          <a:hlinkClick r:id="rId4"/>
                        </a:rPr>
                        <a:t>_DCFS-CSE-Legal@la.gov</a:t>
                      </a:r>
                      <a:endParaRPr kumimoji="0" lang="en-US" sz="2800" u="none" strike="noStrike" kern="1200" cap="none" spc="0" normalizeH="0" baseline="0" noProof="0" dirty="0">
                        <a:ln>
                          <a:noFill/>
                        </a:ln>
                        <a:effectLst/>
                        <a:uLnTx/>
                        <a:uFillTx/>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u="none" strike="noStrike" kern="1200" cap="none" spc="0" normalizeH="0" baseline="0" noProof="0" dirty="0">
                          <a:ln>
                            <a:noFill/>
                          </a:ln>
                          <a:effectLst/>
                          <a:uLnTx/>
                          <a:uFillTx/>
                          <a:hlinkClick r:id="rId5"/>
                        </a:rPr>
                        <a:t>Gary.Franklin.DCFS@LA.GOV</a:t>
                      </a:r>
                      <a:endParaRPr kumimoji="0" lang="en-US" sz="2800" u="none" strike="noStrike" kern="1200" cap="none" spc="0" normalizeH="0" baseline="0" noProof="0" dirty="0">
                        <a:ln>
                          <a:noFill/>
                        </a:ln>
                        <a:effectLst/>
                        <a:uLnTx/>
                        <a:uFillTx/>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u="none" strike="noStrike" kern="1200" cap="none" spc="0" normalizeH="0" baseline="0" noProof="0" dirty="0">
                        <a:ln>
                          <a:noFill/>
                        </a:ln>
                        <a:effectLst/>
                        <a:uLnTx/>
                        <a:uFillTx/>
                      </a:endParaRPr>
                    </a:p>
                    <a:p>
                      <a:endParaRPr lang="en-US" dirty="0"/>
                    </a:p>
                  </a:txBody>
                  <a:tcPr/>
                </a:tc>
                <a:extLst>
                  <a:ext uri="{0D108BD9-81ED-4DB2-BD59-A6C34878D82A}">
                    <a16:rowId xmlns:a16="http://schemas.microsoft.com/office/drawing/2014/main" val="521345121"/>
                  </a:ext>
                </a:extLst>
              </a:tr>
            </a:tbl>
          </a:graphicData>
        </a:graphic>
      </p:graphicFrame>
    </p:spTree>
    <p:extLst>
      <p:ext uri="{BB962C8B-B14F-4D97-AF65-F5344CB8AC3E}">
        <p14:creationId xmlns:p14="http://schemas.microsoft.com/office/powerpoint/2010/main" val="4062001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Key Terms – Types of Child Support Cases</a:t>
            </a:r>
          </a:p>
        </p:txBody>
      </p:sp>
      <p:sp>
        <p:nvSpPr>
          <p:cNvPr id="3" name="Content Placeholder 2"/>
          <p:cNvSpPr>
            <a:spLocks noGrp="1"/>
          </p:cNvSpPr>
          <p:nvPr>
            <p:ph idx="1"/>
          </p:nvPr>
        </p:nvSpPr>
        <p:spPr/>
        <p:txBody>
          <a:bodyPr>
            <a:normAutofit/>
          </a:bodyPr>
          <a:lstStyle/>
          <a:p>
            <a:pPr marL="230188" lvl="0" indent="-230188" defTabSz="457200">
              <a:lnSpc>
                <a:spcPct val="100000"/>
              </a:lnSpc>
              <a:spcBef>
                <a:spcPts val="0"/>
              </a:spcBef>
              <a:spcAft>
                <a:spcPts val="1200"/>
              </a:spcAft>
              <a:buFont typeface="Arial"/>
              <a:buChar char="•"/>
            </a:pPr>
            <a:r>
              <a:rPr lang="en-US" sz="2600" dirty="0">
                <a:solidFill>
                  <a:prstClr val="black"/>
                </a:solidFill>
              </a:rPr>
              <a:t>Tribunal (UIFSA) – court, IV-D agency, or quasi-judicial entity authorized to establish, enforce, or modify support orders or determine parentage</a:t>
            </a:r>
          </a:p>
          <a:p>
            <a:pPr lvl="0"/>
            <a:r>
              <a:rPr lang="en-US" sz="2600" dirty="0"/>
              <a:t>Initiating State-</a:t>
            </a:r>
            <a:r>
              <a:rPr lang="en-US" sz="2600" dirty="0">
                <a:solidFill>
                  <a:prstClr val="black"/>
                </a:solidFill>
              </a:rPr>
              <a:t>state from which the pleading or petition is filed or the location from which the pleading or petition is sent out to another state</a:t>
            </a:r>
          </a:p>
          <a:p>
            <a:pPr lvl="0"/>
            <a:endParaRPr lang="en-US" sz="2600" dirty="0">
              <a:solidFill>
                <a:prstClr val="black"/>
              </a:solidFill>
            </a:endParaRPr>
          </a:p>
        </p:txBody>
      </p:sp>
    </p:spTree>
    <p:extLst>
      <p:ext uri="{BB962C8B-B14F-4D97-AF65-F5344CB8AC3E}">
        <p14:creationId xmlns:p14="http://schemas.microsoft.com/office/powerpoint/2010/main" val="3519263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CHILD SUPPORT ENFORCEMENT POLICY </a:t>
            </a:r>
          </a:p>
        </p:txBody>
      </p:sp>
      <p:sp>
        <p:nvSpPr>
          <p:cNvPr id="5" name="Subtitle 4"/>
          <p:cNvSpPr>
            <a:spLocks noGrp="1"/>
          </p:cNvSpPr>
          <p:nvPr>
            <p:ph type="subTitle" idx="1"/>
          </p:nvPr>
        </p:nvSpPr>
        <p:spPr/>
        <p:txBody>
          <a:bodyPr>
            <a:normAutofit/>
          </a:bodyPr>
          <a:lstStyle/>
          <a:p>
            <a:r>
              <a:rPr lang="en-US" sz="4400" dirty="0"/>
              <a:t>OVERCOMING UIFSA HURDLES </a:t>
            </a:r>
          </a:p>
        </p:txBody>
      </p:sp>
    </p:spTree>
    <p:extLst>
      <p:ext uri="{BB962C8B-B14F-4D97-AF65-F5344CB8AC3E}">
        <p14:creationId xmlns:p14="http://schemas.microsoft.com/office/powerpoint/2010/main" val="1996637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Interstate Policies in </a:t>
            </a:r>
            <a:r>
              <a:rPr lang="en-US" dirty="0" err="1"/>
              <a:t>PowerDMS</a:t>
            </a:r>
            <a:r>
              <a:rPr lang="en-US" dirty="0"/>
              <a:t> </a:t>
            </a:r>
          </a:p>
        </p:txBody>
      </p:sp>
      <p:pic>
        <p:nvPicPr>
          <p:cNvPr id="4" name="Content Placeholder 3"/>
          <p:cNvPicPr>
            <a:picLocks noGrp="1" noChangeAspect="1"/>
          </p:cNvPicPr>
          <p:nvPr>
            <p:ph sz="half" idx="1"/>
          </p:nvPr>
        </p:nvPicPr>
        <p:blipFill>
          <a:blip r:embed="rId2"/>
          <a:stretch>
            <a:fillRect/>
          </a:stretch>
        </p:blipFill>
        <p:spPr>
          <a:xfrm>
            <a:off x="6096000" y="1690688"/>
            <a:ext cx="5181600" cy="4502006"/>
          </a:xfrm>
          <a:prstGeom prst="rect">
            <a:avLst/>
          </a:prstGeom>
          <a:effectLst>
            <a:softEdge rad="127000"/>
          </a:effectLst>
        </p:spPr>
      </p:pic>
      <p:sp>
        <p:nvSpPr>
          <p:cNvPr id="5" name="Content Placeholder 4"/>
          <p:cNvSpPr>
            <a:spLocks noGrp="1"/>
          </p:cNvSpPr>
          <p:nvPr>
            <p:ph sz="half" idx="2"/>
          </p:nvPr>
        </p:nvSpPr>
        <p:spPr>
          <a:xfrm>
            <a:off x="914400" y="1794094"/>
            <a:ext cx="5181600" cy="4351338"/>
          </a:xfrm>
        </p:spPr>
        <p:txBody>
          <a:bodyPr>
            <a:normAutofit fontScale="92500" lnSpcReduction="10000"/>
          </a:bodyPr>
          <a:lstStyle/>
          <a:p>
            <a:r>
              <a:rPr lang="en-US" dirty="0"/>
              <a:t>P-100 Interstate Cases</a:t>
            </a:r>
          </a:p>
          <a:p>
            <a:r>
              <a:rPr lang="en-US" dirty="0"/>
              <a:t>P-200 Miscellaneous Interstate Provisions</a:t>
            </a:r>
          </a:p>
          <a:p>
            <a:r>
              <a:rPr lang="en-US" dirty="0"/>
              <a:t>P-300 Uniform Interstate Family Support Act (UIFSA)</a:t>
            </a:r>
          </a:p>
          <a:p>
            <a:r>
              <a:rPr lang="en-US" dirty="0"/>
              <a:t>P-400 UIFSA Initiating Interstate Cases</a:t>
            </a:r>
          </a:p>
          <a:p>
            <a:r>
              <a:rPr lang="en-US" dirty="0"/>
              <a:t>P-500 UIFSA Responding Interstate Cases</a:t>
            </a:r>
          </a:p>
          <a:p>
            <a:r>
              <a:rPr lang="en-US" dirty="0"/>
              <a:t>P-600 Redirecting of Support Payments</a:t>
            </a:r>
          </a:p>
        </p:txBody>
      </p:sp>
    </p:spTree>
    <p:extLst>
      <p:ext uri="{BB962C8B-B14F-4D97-AF65-F5344CB8AC3E}">
        <p14:creationId xmlns:p14="http://schemas.microsoft.com/office/powerpoint/2010/main" val="6321124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1777</TotalTime>
  <Words>6616</Words>
  <Application>Microsoft Office PowerPoint</Application>
  <PresentationFormat>Widescreen</PresentationFormat>
  <Paragraphs>295</Paragraphs>
  <Slides>67</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67</vt:i4>
      </vt:variant>
    </vt:vector>
  </HeadingPairs>
  <TitlesOfParts>
    <vt:vector size="74" baseType="lpstr">
      <vt:lpstr>Arial</vt:lpstr>
      <vt:lpstr>Bookman Old Style</vt:lpstr>
      <vt:lpstr>Calibri</vt:lpstr>
      <vt:lpstr>Calibri Light</vt:lpstr>
      <vt:lpstr>Open Sans</vt:lpstr>
      <vt:lpstr>Office Theme</vt:lpstr>
      <vt:lpstr>Acrobat Document</vt:lpstr>
      <vt:lpstr>Gold Medal Connections: Managing Interstate Child Support with Precision</vt:lpstr>
      <vt:lpstr>UNIFORM INTERSTATE FAMILY SUPPORT ACT (UIFSA)</vt:lpstr>
      <vt:lpstr>What is the Purpose of UIFSA</vt:lpstr>
      <vt:lpstr>What Version of UIFSA Does Louisiana Have </vt:lpstr>
      <vt:lpstr>Key Terms – Types of Child Support Cases </vt:lpstr>
      <vt:lpstr>Key Terms- Types of Child Support Cases</vt:lpstr>
      <vt:lpstr>Key Terms – Types of Child Support Cases</vt:lpstr>
      <vt:lpstr>CHILD SUPPORT ENFORCEMENT POLICY </vt:lpstr>
      <vt:lpstr>Interstate Policies in PowerDMS </vt:lpstr>
      <vt:lpstr>P-120 Required Standardized Forms</vt:lpstr>
      <vt:lpstr>P-120 Required Standardized Forms</vt:lpstr>
      <vt:lpstr>P-120 Required Standardized Forms</vt:lpstr>
      <vt:lpstr>UIFSA CAUTION</vt:lpstr>
      <vt:lpstr>Requests to open an Intergovernmental Case</vt:lpstr>
      <vt:lpstr>P-130 UIFSA Forms Matrix </vt:lpstr>
      <vt:lpstr>P-130 UIFSA Forms Matrix</vt:lpstr>
      <vt:lpstr>CENTRAL REGISTRY</vt:lpstr>
      <vt:lpstr>Central Registry  45 CFR 303.7</vt:lpstr>
      <vt:lpstr>Central Registry  45 CFR 303.7</vt:lpstr>
      <vt:lpstr>Transmittal #1 Acknowledgment</vt:lpstr>
      <vt:lpstr>CENTRAL REGISTRY ASSISTANCE</vt:lpstr>
      <vt:lpstr>DEFINING YOUR LIMITS </vt:lpstr>
      <vt:lpstr>Initiating Interstate Case  45 CFR 303.7 </vt:lpstr>
      <vt:lpstr>Initiating Interstate Case  45 CFR 303.7</vt:lpstr>
      <vt:lpstr>Initiating Interstate Case  45 CFR 303.7</vt:lpstr>
      <vt:lpstr>Initiating Interstate Case  45 CFR 303.7</vt:lpstr>
      <vt:lpstr>Responding Interstate Case  45 CFR 303.7</vt:lpstr>
      <vt:lpstr>Responding Interstate Case  45 CFR 303.7</vt:lpstr>
      <vt:lpstr>Responding Interstate Case  45 CFR 303.7 </vt:lpstr>
      <vt:lpstr>Responding Interstate Case  45 CFR 303.7</vt:lpstr>
      <vt:lpstr>Intergovernmental Case Closure   45 CFR 303.11</vt:lpstr>
      <vt:lpstr>DATA RELIABILITY</vt:lpstr>
      <vt:lpstr>Data Reliability Audit Error  case #2487937-01</vt:lpstr>
      <vt:lpstr>Data Reliability Audit Error case #00230132301 </vt:lpstr>
      <vt:lpstr>Data Reliability Audit Error  case  # 00123402502 </vt:lpstr>
      <vt:lpstr>Data Reliability Audit Error  case #001832929-01 </vt:lpstr>
      <vt:lpstr>Data Reliability Tips to Finish First</vt:lpstr>
      <vt:lpstr>ENFORCEMENT AND MODIFICATION</vt:lpstr>
      <vt:lpstr>Registration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Principal AND Interest</vt:lpstr>
      <vt:lpstr>Continuing Jurisdiction vs. Continuing Exclusive Jurisdiction</vt:lpstr>
      <vt:lpstr>PowerPoint Presentation</vt:lpstr>
      <vt:lpstr>PowerPoint Presentation</vt:lpstr>
      <vt:lpstr>PowerPoint Presentation</vt:lpstr>
      <vt:lpstr>The Play-away Rule</vt:lpstr>
      <vt:lpstr>PowerPoint Presentation</vt:lpstr>
      <vt:lpstr>PowerPoint Presentation</vt:lpstr>
      <vt:lpstr>Some aspects cannot be modified</vt:lpstr>
      <vt:lpstr>Make sure you complete the process</vt:lpstr>
      <vt:lpstr>PowerPoint Presentation</vt:lpstr>
      <vt:lpstr>Don’t …</vt:lpstr>
      <vt:lpstr>Don’t interpret UIFSA in a vacuum</vt:lpstr>
      <vt:lpstr>Don’t forget one-state remedies</vt:lpstr>
      <vt:lpstr>Don’t forget that other states have different laws</vt:lpstr>
      <vt:lpstr>Don’t forget that UIFSA cannot be used to bootstrap jurisdiction for other matters</vt:lpstr>
      <vt:lpstr>Don’t forget about special evidentiary and procedural rules</vt:lpstr>
      <vt:lpstr>Don’t forget that other laws do not preempt UIFSA</vt:lpstr>
      <vt:lpstr>Don’t forget that child support includes medical support</vt:lpstr>
      <vt:lpstr>References</vt:lpstr>
      <vt:lpstr>CONTACT </vt:lpstr>
    </vt:vector>
  </TitlesOfParts>
  <Company>State of LA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Franklin</dc:creator>
  <cp:lastModifiedBy>Jana Lebaron</cp:lastModifiedBy>
  <cp:revision>76</cp:revision>
  <cp:lastPrinted>2024-02-22T22:01:00Z</cp:lastPrinted>
  <dcterms:created xsi:type="dcterms:W3CDTF">2024-02-20T21:10:17Z</dcterms:created>
  <dcterms:modified xsi:type="dcterms:W3CDTF">2024-04-02T20:49:04Z</dcterms:modified>
</cp:coreProperties>
</file>