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65" r:id="rId2"/>
    <p:sldId id="256" r:id="rId3"/>
    <p:sldId id="258" r:id="rId4"/>
    <p:sldId id="259" r:id="rId5"/>
    <p:sldId id="260" r:id="rId6"/>
    <p:sldId id="261" r:id="rId7"/>
    <p:sldId id="257" r:id="rId8"/>
    <p:sldId id="266" r:id="rId9"/>
    <p:sldId id="268" r:id="rId10"/>
    <p:sldId id="269" r:id="rId11"/>
    <p:sldId id="270" r:id="rId12"/>
    <p:sldId id="271" r:id="rId13"/>
    <p:sldId id="272" r:id="rId14"/>
    <p:sldId id="262" r:id="rId15"/>
    <p:sldId id="264"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814" autoAdjust="0"/>
  </p:normalViewPr>
  <p:slideViewPr>
    <p:cSldViewPr snapToGrid="0">
      <p:cViewPr varScale="1">
        <p:scale>
          <a:sx n="86" d="100"/>
          <a:sy n="86" d="100"/>
        </p:scale>
        <p:origin x="14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21878A-A41A-48DD-A241-546218404E54}"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6B15B-C0B7-46BF-8600-6BE870F4B99B}" type="slidenum">
              <a:rPr lang="en-US" smtClean="0"/>
              <a:t>‹#›</a:t>
            </a:fld>
            <a:endParaRPr lang="en-US"/>
          </a:p>
        </p:txBody>
      </p:sp>
    </p:spTree>
    <p:extLst>
      <p:ext uri="{BB962C8B-B14F-4D97-AF65-F5344CB8AC3E}">
        <p14:creationId xmlns:p14="http://schemas.microsoft.com/office/powerpoint/2010/main" val="418180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and Introductions - </a:t>
            </a:r>
            <a:r>
              <a:rPr lang="en-US" dirty="0" smtClean="0"/>
              <a:t>Supervisors</a:t>
            </a:r>
            <a:r>
              <a:rPr lang="en-US" baseline="0" dirty="0" smtClean="0"/>
              <a:t> will be given a colored slip when they enter the room.  They will sit at the table designated by the colored slip they received upon entering the room.  After welcome and introductions, supervisors will be giving 15 minutes to participate in an ice breaking activity. </a:t>
            </a:r>
            <a:endParaRPr lang="en-US" dirty="0"/>
          </a:p>
        </p:txBody>
      </p:sp>
      <p:sp>
        <p:nvSpPr>
          <p:cNvPr id="4" name="Slide Number Placeholder 3"/>
          <p:cNvSpPr>
            <a:spLocks noGrp="1"/>
          </p:cNvSpPr>
          <p:nvPr>
            <p:ph type="sldNum" sz="quarter" idx="10"/>
          </p:nvPr>
        </p:nvSpPr>
        <p:spPr/>
        <p:txBody>
          <a:bodyPr/>
          <a:lstStyle/>
          <a:p>
            <a:fld id="{4706B15B-C0B7-46BF-8600-6BE870F4B99B}" type="slidenum">
              <a:rPr lang="en-US" smtClean="0"/>
              <a:t>1</a:t>
            </a:fld>
            <a:endParaRPr lang="en-US"/>
          </a:p>
        </p:txBody>
      </p:sp>
    </p:spTree>
    <p:extLst>
      <p:ext uri="{BB962C8B-B14F-4D97-AF65-F5344CB8AC3E}">
        <p14:creationId xmlns:p14="http://schemas.microsoft.com/office/powerpoint/2010/main" val="2037350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scenarios handed out to tables to problem solve</a:t>
            </a:r>
            <a:endParaRPr lang="en-US" dirty="0"/>
          </a:p>
        </p:txBody>
      </p:sp>
      <p:sp>
        <p:nvSpPr>
          <p:cNvPr id="4" name="Slide Number Placeholder 3"/>
          <p:cNvSpPr>
            <a:spLocks noGrp="1"/>
          </p:cNvSpPr>
          <p:nvPr>
            <p:ph type="sldNum" sz="quarter" idx="10"/>
          </p:nvPr>
        </p:nvSpPr>
        <p:spPr/>
        <p:txBody>
          <a:bodyPr/>
          <a:lstStyle/>
          <a:p>
            <a:fld id="{4706B15B-C0B7-46BF-8600-6BE870F4B99B}" type="slidenum">
              <a:rPr lang="en-US" smtClean="0"/>
              <a:t>15</a:t>
            </a:fld>
            <a:endParaRPr lang="en-US"/>
          </a:p>
        </p:txBody>
      </p:sp>
    </p:spTree>
    <p:extLst>
      <p:ext uri="{BB962C8B-B14F-4D97-AF65-F5344CB8AC3E}">
        <p14:creationId xmlns:p14="http://schemas.microsoft.com/office/powerpoint/2010/main" val="1027831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0qaAm3BsN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0777" y="1390711"/>
            <a:ext cx="9448800" cy="3474389"/>
          </a:xfrm>
        </p:spPr>
        <p:txBody>
          <a:bodyPr anchor="ctr">
            <a:normAutofit fontScale="90000"/>
          </a:bodyPr>
          <a:lstStyle/>
          <a:p>
            <a:pPr algn="ctr"/>
            <a:r>
              <a:rPr lang="en-US" sz="9600" b="1" dirty="0" smtClean="0">
                <a:ln w="25400">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50800" dist="38100" dir="13500000" algn="br" rotWithShape="0">
                    <a:prstClr val="black">
                      <a:alpha val="40000"/>
                    </a:prstClr>
                  </a:outerShdw>
                </a:effectLst>
              </a:rPr>
              <a:t>WELCOME</a:t>
            </a:r>
            <a:br>
              <a:rPr lang="en-US" sz="9600" b="1" dirty="0" smtClean="0">
                <a:ln w="25400">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50800" dist="38100" dir="13500000" algn="br" rotWithShape="0">
                    <a:prstClr val="black">
                      <a:alpha val="40000"/>
                    </a:prstClr>
                  </a:outerShdw>
                </a:effectLst>
              </a:rPr>
            </a:br>
            <a:r>
              <a:rPr lang="en-US" sz="9600" b="1" dirty="0" smtClean="0">
                <a:ln w="25400">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50800" dist="38100" dir="13500000" algn="br" rotWithShape="0">
                    <a:prstClr val="black">
                      <a:alpha val="40000"/>
                    </a:prstClr>
                  </a:outerShdw>
                </a:effectLst>
              </a:rPr>
              <a:t>CSE Supervisors!</a:t>
            </a:r>
            <a:endParaRPr lang="en-US" sz="9600" b="1" dirty="0">
              <a:ln w="25400">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394353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1" y="2183802"/>
            <a:ext cx="5308600" cy="823912"/>
          </a:xfrm>
          <a:solidFill>
            <a:schemeClr val="accent3">
              <a:lumMod val="40000"/>
              <a:lumOff val="60000"/>
            </a:schemeClr>
          </a:solidFill>
          <a:ln w="19050">
            <a:solidFill>
              <a:schemeClr val="accent2"/>
            </a:solidFill>
          </a:ln>
        </p:spPr>
        <p:txBody>
          <a:bodyPr anchor="ctr"/>
          <a:lstStyle/>
          <a:p>
            <a:pPr algn="ctr"/>
            <a:r>
              <a:rPr lang="en-US" b="1" dirty="0" smtClean="0"/>
              <a:t>Questions to Ask Employees</a:t>
            </a:r>
            <a:endParaRPr lang="en-US" b="1" dirty="0"/>
          </a:p>
        </p:txBody>
      </p:sp>
      <p:sp>
        <p:nvSpPr>
          <p:cNvPr id="4" name="Content Placeholder 3"/>
          <p:cNvSpPr>
            <a:spLocks noGrp="1"/>
          </p:cNvSpPr>
          <p:nvPr>
            <p:ph sz="half" idx="2"/>
          </p:nvPr>
        </p:nvSpPr>
        <p:spPr>
          <a:ln w="19050">
            <a:solidFill>
              <a:schemeClr val="accent2"/>
            </a:solidFill>
          </a:ln>
        </p:spPr>
        <p:txBody>
          <a:bodyPr tIns="91440">
            <a:normAutofit fontScale="92500" lnSpcReduction="20000"/>
          </a:bodyPr>
          <a:lstStyle/>
          <a:p>
            <a:pPr>
              <a:buFont typeface="Century Gothic" panose="020B0502020202020204" pitchFamily="34" charset="0"/>
              <a:buChar char="●"/>
            </a:pPr>
            <a:r>
              <a:rPr lang="en-US" sz="2000" dirty="0" smtClean="0"/>
              <a:t>What steps have you already taken to pursue your goals?</a:t>
            </a:r>
          </a:p>
          <a:p>
            <a:pPr>
              <a:buFont typeface="Century Gothic" panose="020B0502020202020204" pitchFamily="34" charset="0"/>
              <a:buChar char="●"/>
            </a:pPr>
            <a:r>
              <a:rPr lang="en-US" sz="2000" dirty="0" smtClean="0"/>
              <a:t>What are your biggest obstacles?</a:t>
            </a:r>
          </a:p>
          <a:p>
            <a:pPr>
              <a:buFont typeface="Century Gothic" panose="020B0502020202020204" pitchFamily="34" charset="0"/>
              <a:buChar char="●"/>
            </a:pPr>
            <a:r>
              <a:rPr lang="en-US" sz="2000" dirty="0" smtClean="0"/>
              <a:t>What’s currently holding you back?</a:t>
            </a:r>
          </a:p>
          <a:p>
            <a:pPr>
              <a:buFont typeface="Century Gothic" panose="020B0502020202020204" pitchFamily="34" charset="0"/>
              <a:buChar char="●"/>
            </a:pPr>
            <a:r>
              <a:rPr lang="en-US" sz="2000" dirty="0" smtClean="0"/>
              <a:t>What knowledge, skills, or experiences will work in your favor?</a:t>
            </a:r>
          </a:p>
          <a:p>
            <a:pPr>
              <a:buFont typeface="Century Gothic" panose="020B0502020202020204" pitchFamily="34" charset="0"/>
              <a:buChar char="●"/>
            </a:pPr>
            <a:r>
              <a:rPr lang="en-US" sz="2000" dirty="0" smtClean="0"/>
              <a:t>What knowledge, skills, or experiences are you missing that might hinder your progress?</a:t>
            </a:r>
          </a:p>
          <a:p>
            <a:pPr>
              <a:buFont typeface="Century Gothic" panose="020B0502020202020204" pitchFamily="34" charset="0"/>
              <a:buChar char="●"/>
            </a:pPr>
            <a:r>
              <a:rPr lang="en-US" sz="2000" dirty="0" smtClean="0"/>
              <a:t>What are your current limitations or constraints?</a:t>
            </a:r>
          </a:p>
          <a:p>
            <a:pPr marL="0" indent="0">
              <a:buNone/>
            </a:pPr>
            <a:endParaRPr lang="en-US" dirty="0"/>
          </a:p>
        </p:txBody>
      </p:sp>
      <p:sp>
        <p:nvSpPr>
          <p:cNvPr id="5" name="Text Placeholder 4"/>
          <p:cNvSpPr>
            <a:spLocks noGrp="1"/>
          </p:cNvSpPr>
          <p:nvPr>
            <p:ph type="body" sz="quarter" idx="3"/>
          </p:nvPr>
        </p:nvSpPr>
        <p:spPr>
          <a:xfrm>
            <a:off x="6172200" y="2183802"/>
            <a:ext cx="5334000" cy="823912"/>
          </a:xfrm>
          <a:solidFill>
            <a:schemeClr val="accent2">
              <a:lumMod val="40000"/>
              <a:lumOff val="60000"/>
            </a:schemeClr>
          </a:solidFill>
          <a:ln w="19050">
            <a:solidFill>
              <a:schemeClr val="accent3">
                <a:lumMod val="75000"/>
              </a:schemeClr>
            </a:solidFill>
          </a:ln>
        </p:spPr>
        <p:txBody>
          <a:bodyPr anchor="ctr">
            <a:normAutofit fontScale="92500" lnSpcReduction="20000"/>
          </a:bodyPr>
          <a:lstStyle/>
          <a:p>
            <a:pPr algn="ctr"/>
            <a:r>
              <a:rPr lang="en-US" b="1" dirty="0" smtClean="0"/>
              <a:t>Questions to Guide </a:t>
            </a:r>
          </a:p>
          <a:p>
            <a:pPr algn="ctr"/>
            <a:r>
              <a:rPr lang="en-US" b="1" dirty="0" smtClean="0"/>
              <a:t>Your Feedback</a:t>
            </a:r>
            <a:endParaRPr lang="en-US" b="1" dirty="0"/>
          </a:p>
        </p:txBody>
      </p:sp>
      <p:sp>
        <p:nvSpPr>
          <p:cNvPr id="6" name="Content Placeholder 5"/>
          <p:cNvSpPr>
            <a:spLocks noGrp="1"/>
          </p:cNvSpPr>
          <p:nvPr>
            <p:ph sz="quarter" idx="4"/>
          </p:nvPr>
        </p:nvSpPr>
        <p:spPr>
          <a:ln w="19050">
            <a:solidFill>
              <a:schemeClr val="accent3">
                <a:lumMod val="75000"/>
              </a:schemeClr>
            </a:solidFill>
          </a:ln>
        </p:spPr>
        <p:txBody>
          <a:bodyPr tIns="91440">
            <a:normAutofit fontScale="85000" lnSpcReduction="20000"/>
          </a:bodyPr>
          <a:lstStyle/>
          <a:p>
            <a:pPr>
              <a:buFont typeface="Century Gothic" panose="020B0502020202020204" pitchFamily="34" charset="0"/>
              <a:buChar char="●"/>
            </a:pPr>
            <a:r>
              <a:rPr lang="en-US" dirty="0" smtClean="0"/>
              <a:t>What skills, knowledge, or experiences does the employee need to make their goals happen?</a:t>
            </a:r>
          </a:p>
          <a:p>
            <a:pPr>
              <a:buFont typeface="Century Gothic" panose="020B0502020202020204" pitchFamily="34" charset="0"/>
              <a:buChar char="●"/>
            </a:pPr>
            <a:r>
              <a:rPr lang="en-US" dirty="0" smtClean="0"/>
              <a:t>What requirements are missing? What are their gaps?</a:t>
            </a:r>
          </a:p>
          <a:p>
            <a:pPr>
              <a:buFont typeface="Century Gothic" panose="020B0502020202020204" pitchFamily="34" charset="0"/>
              <a:buChar char="●"/>
            </a:pPr>
            <a:r>
              <a:rPr lang="en-US" dirty="0" smtClean="0"/>
              <a:t>How can the employee be a more competitive candidate?</a:t>
            </a:r>
          </a:p>
          <a:p>
            <a:pPr>
              <a:buFont typeface="Century Gothic" panose="020B0502020202020204" pitchFamily="34" charset="0"/>
              <a:buChar char="●"/>
            </a:pPr>
            <a:r>
              <a:rPr lang="en-US" dirty="0" smtClean="0"/>
              <a:t>Are there any other obstacles to attaining their goals?</a:t>
            </a:r>
          </a:p>
          <a:p>
            <a:pPr>
              <a:buFont typeface="Century Gothic" panose="020B0502020202020204" pitchFamily="34" charset="0"/>
              <a:buChar char="●"/>
            </a:pPr>
            <a:r>
              <a:rPr lang="en-US" dirty="0" smtClean="0"/>
              <a:t>Are the employee’s current performance outcomes and competencies in line with their career ambitions?</a:t>
            </a:r>
          </a:p>
        </p:txBody>
      </p:sp>
      <p:sp>
        <p:nvSpPr>
          <p:cNvPr id="7" name="Title 1"/>
          <p:cNvSpPr>
            <a:spLocks noGrp="1"/>
          </p:cNvSpPr>
          <p:nvPr>
            <p:ph type="title"/>
          </p:nvPr>
        </p:nvSpPr>
        <p:spPr>
          <a:xfrm>
            <a:off x="685800" y="424402"/>
            <a:ext cx="10820400" cy="1424945"/>
          </a:xfrm>
          <a:gradFill>
            <a:gsLst>
              <a:gs pos="28000">
                <a:schemeClr val="accent3">
                  <a:alpha val="45000"/>
                </a:schemeClr>
              </a:gs>
              <a:gs pos="60000">
                <a:schemeClr val="accent3">
                  <a:lumMod val="40000"/>
                  <a:lumOff val="60000"/>
                </a:schemeClr>
              </a:gs>
              <a:gs pos="92000">
                <a:schemeClr val="accent3">
                  <a:lumMod val="60000"/>
                  <a:lumOff val="40000"/>
                </a:schemeClr>
              </a:gs>
            </a:gsLst>
            <a:lin ang="5400000" scaled="0"/>
          </a:gradFill>
          <a:ln w="25400">
            <a:noFill/>
          </a:ln>
        </p:spPr>
        <p:txBody>
          <a:bodyPr>
            <a:normAutofit fontScale="90000"/>
          </a:bodyPr>
          <a:lstStyle/>
          <a:p>
            <a:pPr algn="ctr"/>
            <a:r>
              <a:rPr lang="en-US" sz="7200" b="1" dirty="0" smtClean="0"/>
              <a:t>R-Reality</a:t>
            </a:r>
            <a:br>
              <a:rPr lang="en-US" sz="7200" b="1" dirty="0" smtClean="0"/>
            </a:br>
            <a:r>
              <a:rPr lang="en-US" b="1" dirty="0" smtClean="0"/>
              <a:t>What’s the current reality?</a:t>
            </a:r>
            <a:endParaRPr lang="en-US" b="1" dirty="0"/>
          </a:p>
        </p:txBody>
      </p:sp>
    </p:spTree>
    <p:extLst>
      <p:ext uri="{BB962C8B-B14F-4D97-AF65-F5344CB8AC3E}">
        <p14:creationId xmlns:p14="http://schemas.microsoft.com/office/powerpoint/2010/main" val="1482777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1" y="2183802"/>
            <a:ext cx="5308600" cy="823912"/>
          </a:xfrm>
          <a:solidFill>
            <a:schemeClr val="accent3">
              <a:lumMod val="40000"/>
              <a:lumOff val="60000"/>
            </a:schemeClr>
          </a:solidFill>
          <a:ln w="19050">
            <a:solidFill>
              <a:schemeClr val="accent2"/>
            </a:solidFill>
          </a:ln>
        </p:spPr>
        <p:txBody>
          <a:bodyPr anchor="ctr"/>
          <a:lstStyle/>
          <a:p>
            <a:pPr algn="ctr"/>
            <a:r>
              <a:rPr lang="en-US" b="1" dirty="0" smtClean="0"/>
              <a:t>Questions to Ask Employees</a:t>
            </a:r>
            <a:endParaRPr lang="en-US" b="1" dirty="0"/>
          </a:p>
        </p:txBody>
      </p:sp>
      <p:sp>
        <p:nvSpPr>
          <p:cNvPr id="4" name="Content Placeholder 3"/>
          <p:cNvSpPr>
            <a:spLocks noGrp="1"/>
          </p:cNvSpPr>
          <p:nvPr>
            <p:ph sz="half" idx="2"/>
          </p:nvPr>
        </p:nvSpPr>
        <p:spPr>
          <a:ln w="19050">
            <a:solidFill>
              <a:schemeClr val="accent2"/>
            </a:solidFill>
          </a:ln>
        </p:spPr>
        <p:txBody>
          <a:bodyPr tIns="91440">
            <a:normAutofit fontScale="85000" lnSpcReduction="10000"/>
          </a:bodyPr>
          <a:lstStyle/>
          <a:p>
            <a:pPr>
              <a:buFont typeface="Century Gothic" panose="020B0502020202020204" pitchFamily="34" charset="0"/>
              <a:buChar char="●"/>
            </a:pPr>
            <a:r>
              <a:rPr lang="en-US" sz="2000" dirty="0" smtClean="0"/>
              <a:t>What can you do right now to further develop the skills you need to reach your career goal?</a:t>
            </a:r>
          </a:p>
          <a:p>
            <a:pPr>
              <a:buFont typeface="Century Gothic" panose="020B0502020202020204" pitchFamily="34" charset="0"/>
              <a:buChar char="●"/>
            </a:pPr>
            <a:r>
              <a:rPr lang="en-US" sz="2000" dirty="0" smtClean="0"/>
              <a:t>What assignments, projects, or experiences could you pursue?</a:t>
            </a:r>
          </a:p>
          <a:p>
            <a:pPr>
              <a:buFont typeface="Century Gothic" panose="020B0502020202020204" pitchFamily="34" charset="0"/>
              <a:buChar char="●"/>
            </a:pPr>
            <a:r>
              <a:rPr lang="en-US" sz="2000" dirty="0" smtClean="0"/>
              <a:t>What are your networking or mentorship options?</a:t>
            </a:r>
          </a:p>
          <a:p>
            <a:pPr>
              <a:buFont typeface="Century Gothic" panose="020B0502020202020204" pitchFamily="34" charset="0"/>
              <a:buChar char="●"/>
            </a:pPr>
            <a:r>
              <a:rPr lang="en-US" sz="2000" dirty="0" smtClean="0"/>
              <a:t>What professional conferences or educational resources could benefit you?</a:t>
            </a:r>
          </a:p>
          <a:p>
            <a:pPr>
              <a:buFont typeface="Century Gothic" panose="020B0502020202020204" pitchFamily="34" charset="0"/>
              <a:buChar char="●"/>
            </a:pPr>
            <a:r>
              <a:rPr lang="en-US" sz="2000" dirty="0" smtClean="0"/>
              <a:t>What’s the first step you could take to work toward each specific goal?</a:t>
            </a:r>
          </a:p>
          <a:p>
            <a:pPr>
              <a:buFont typeface="Century Gothic" panose="020B0502020202020204" pitchFamily="34" charset="0"/>
              <a:buChar char="●"/>
            </a:pPr>
            <a:r>
              <a:rPr lang="en-US" sz="2000" dirty="0" smtClean="0"/>
              <a:t>What else could you do?</a:t>
            </a:r>
          </a:p>
          <a:p>
            <a:pPr marL="0" indent="0">
              <a:buNone/>
            </a:pPr>
            <a:endParaRPr lang="en-US" dirty="0"/>
          </a:p>
        </p:txBody>
      </p:sp>
      <p:sp>
        <p:nvSpPr>
          <p:cNvPr id="5" name="Text Placeholder 4"/>
          <p:cNvSpPr>
            <a:spLocks noGrp="1"/>
          </p:cNvSpPr>
          <p:nvPr>
            <p:ph type="body" sz="quarter" idx="3"/>
          </p:nvPr>
        </p:nvSpPr>
        <p:spPr>
          <a:xfrm>
            <a:off x="6172200" y="2183802"/>
            <a:ext cx="5334000" cy="823912"/>
          </a:xfrm>
          <a:solidFill>
            <a:schemeClr val="accent2">
              <a:lumMod val="40000"/>
              <a:lumOff val="60000"/>
            </a:schemeClr>
          </a:solidFill>
          <a:ln w="19050">
            <a:solidFill>
              <a:schemeClr val="accent3">
                <a:lumMod val="75000"/>
              </a:schemeClr>
            </a:solidFill>
          </a:ln>
        </p:spPr>
        <p:txBody>
          <a:bodyPr anchor="ctr">
            <a:normAutofit fontScale="92500" lnSpcReduction="20000"/>
          </a:bodyPr>
          <a:lstStyle/>
          <a:p>
            <a:pPr algn="ctr"/>
            <a:r>
              <a:rPr lang="en-US" b="1" dirty="0" smtClean="0"/>
              <a:t>Questions to Guide </a:t>
            </a:r>
          </a:p>
          <a:p>
            <a:pPr algn="ctr"/>
            <a:r>
              <a:rPr lang="en-US" b="1" dirty="0" smtClean="0"/>
              <a:t>Your Feedback</a:t>
            </a:r>
            <a:endParaRPr lang="en-US" b="1" dirty="0"/>
          </a:p>
        </p:txBody>
      </p:sp>
      <p:sp>
        <p:nvSpPr>
          <p:cNvPr id="6" name="Content Placeholder 5"/>
          <p:cNvSpPr>
            <a:spLocks noGrp="1"/>
          </p:cNvSpPr>
          <p:nvPr>
            <p:ph sz="quarter" idx="4"/>
          </p:nvPr>
        </p:nvSpPr>
        <p:spPr>
          <a:ln w="19050">
            <a:solidFill>
              <a:schemeClr val="accent3">
                <a:lumMod val="75000"/>
              </a:schemeClr>
            </a:solidFill>
          </a:ln>
        </p:spPr>
        <p:txBody>
          <a:bodyPr tIns="91440">
            <a:normAutofit fontScale="77500" lnSpcReduction="20000"/>
          </a:bodyPr>
          <a:lstStyle/>
          <a:p>
            <a:pPr>
              <a:buFont typeface="Century Gothic" panose="020B0502020202020204" pitchFamily="34" charset="0"/>
              <a:buChar char="●"/>
            </a:pPr>
            <a:r>
              <a:rPr lang="en-US" dirty="0" smtClean="0"/>
              <a:t>What growth opportunities do you know about?</a:t>
            </a:r>
          </a:p>
          <a:p>
            <a:pPr>
              <a:buFont typeface="Century Gothic" panose="020B0502020202020204" pitchFamily="34" charset="0"/>
              <a:buChar char="●"/>
            </a:pPr>
            <a:r>
              <a:rPr lang="en-US" dirty="0" smtClean="0"/>
              <a:t>What special projects could you assign?</a:t>
            </a:r>
          </a:p>
          <a:p>
            <a:pPr>
              <a:buFont typeface="Century Gothic" panose="020B0502020202020204" pitchFamily="34" charset="0"/>
              <a:buChar char="●"/>
            </a:pPr>
            <a:r>
              <a:rPr lang="en-US" dirty="0" smtClean="0"/>
              <a:t>Who could you introduce the employee to?</a:t>
            </a:r>
          </a:p>
          <a:p>
            <a:pPr>
              <a:buFont typeface="Century Gothic" panose="020B0502020202020204" pitchFamily="34" charset="0"/>
              <a:buChar char="●"/>
            </a:pPr>
            <a:r>
              <a:rPr lang="en-US" dirty="0" smtClean="0"/>
              <a:t>Are there any cross-functional training opportunities?</a:t>
            </a:r>
          </a:p>
          <a:p>
            <a:pPr>
              <a:buFont typeface="Century Gothic" panose="020B0502020202020204" pitchFamily="34" charset="0"/>
              <a:buChar char="●"/>
            </a:pPr>
            <a:r>
              <a:rPr lang="en-US" dirty="0" smtClean="0"/>
              <a:t>Are there any relevant job openings, promotional opportunities, or business needs in the pipeline?</a:t>
            </a:r>
          </a:p>
          <a:p>
            <a:pPr>
              <a:buFont typeface="Century Gothic" panose="020B0502020202020204" pitchFamily="34" charset="0"/>
              <a:buChar char="●"/>
            </a:pPr>
            <a:r>
              <a:rPr lang="en-US" dirty="0" smtClean="0"/>
              <a:t>What other learning opportunities or resources could you refer the employee to?</a:t>
            </a:r>
          </a:p>
        </p:txBody>
      </p:sp>
      <p:sp>
        <p:nvSpPr>
          <p:cNvPr id="7" name="Title 1"/>
          <p:cNvSpPr>
            <a:spLocks noGrp="1"/>
          </p:cNvSpPr>
          <p:nvPr>
            <p:ph type="title"/>
          </p:nvPr>
        </p:nvSpPr>
        <p:spPr>
          <a:xfrm>
            <a:off x="685800" y="424402"/>
            <a:ext cx="10820400" cy="1424945"/>
          </a:xfrm>
          <a:gradFill>
            <a:gsLst>
              <a:gs pos="28000">
                <a:schemeClr val="accent3">
                  <a:alpha val="45000"/>
                </a:schemeClr>
              </a:gs>
              <a:gs pos="60000">
                <a:schemeClr val="accent3">
                  <a:lumMod val="40000"/>
                  <a:lumOff val="60000"/>
                </a:schemeClr>
              </a:gs>
              <a:gs pos="92000">
                <a:schemeClr val="accent3">
                  <a:lumMod val="60000"/>
                  <a:lumOff val="40000"/>
                </a:schemeClr>
              </a:gs>
            </a:gsLst>
            <a:lin ang="5400000" scaled="0"/>
          </a:gradFill>
          <a:ln w="25400">
            <a:noFill/>
          </a:ln>
        </p:spPr>
        <p:txBody>
          <a:bodyPr>
            <a:normAutofit fontScale="90000"/>
          </a:bodyPr>
          <a:lstStyle/>
          <a:p>
            <a:pPr algn="ctr"/>
            <a:r>
              <a:rPr lang="en-US" sz="7200" b="1" dirty="0" smtClean="0"/>
              <a:t>O-Options</a:t>
            </a:r>
            <a:br>
              <a:rPr lang="en-US" sz="7200" b="1" dirty="0" smtClean="0"/>
            </a:br>
            <a:r>
              <a:rPr lang="en-US" b="1" dirty="0" smtClean="0"/>
              <a:t>What Can the employee do?</a:t>
            </a:r>
            <a:endParaRPr lang="en-US" b="1" dirty="0"/>
          </a:p>
        </p:txBody>
      </p:sp>
    </p:spTree>
    <p:extLst>
      <p:ext uri="{BB962C8B-B14F-4D97-AF65-F5344CB8AC3E}">
        <p14:creationId xmlns:p14="http://schemas.microsoft.com/office/powerpoint/2010/main" val="171411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1" y="2183802"/>
            <a:ext cx="5308600" cy="823912"/>
          </a:xfrm>
          <a:solidFill>
            <a:schemeClr val="accent3">
              <a:lumMod val="40000"/>
              <a:lumOff val="60000"/>
            </a:schemeClr>
          </a:solidFill>
          <a:ln w="19050">
            <a:solidFill>
              <a:schemeClr val="accent2"/>
            </a:solidFill>
          </a:ln>
        </p:spPr>
        <p:txBody>
          <a:bodyPr anchor="ctr"/>
          <a:lstStyle/>
          <a:p>
            <a:pPr algn="ctr"/>
            <a:r>
              <a:rPr lang="en-US" b="1" dirty="0" smtClean="0"/>
              <a:t>Questions to Ask Employees</a:t>
            </a:r>
            <a:endParaRPr lang="en-US" b="1" dirty="0"/>
          </a:p>
        </p:txBody>
      </p:sp>
      <p:sp>
        <p:nvSpPr>
          <p:cNvPr id="4" name="Content Placeholder 3"/>
          <p:cNvSpPr>
            <a:spLocks noGrp="1"/>
          </p:cNvSpPr>
          <p:nvPr>
            <p:ph sz="half" idx="2"/>
          </p:nvPr>
        </p:nvSpPr>
        <p:spPr>
          <a:ln w="19050">
            <a:solidFill>
              <a:schemeClr val="accent2"/>
            </a:solidFill>
          </a:ln>
        </p:spPr>
        <p:txBody>
          <a:bodyPr tIns="182880">
            <a:normAutofit/>
          </a:bodyPr>
          <a:lstStyle/>
          <a:p>
            <a:pPr>
              <a:spcAft>
                <a:spcPts val="2400"/>
              </a:spcAft>
              <a:buFont typeface="Century Gothic" panose="020B0502020202020204" pitchFamily="34" charset="0"/>
              <a:buChar char="●"/>
            </a:pPr>
            <a:r>
              <a:rPr lang="en-US" sz="2000" dirty="0" smtClean="0"/>
              <a:t>What will you do first? By when?</a:t>
            </a:r>
          </a:p>
          <a:p>
            <a:pPr>
              <a:spcAft>
                <a:spcPts val="2400"/>
              </a:spcAft>
              <a:buFont typeface="Century Gothic" panose="020B0502020202020204" pitchFamily="34" charset="0"/>
              <a:buChar char="●"/>
            </a:pPr>
            <a:r>
              <a:rPr lang="en-US" sz="2000" dirty="0" smtClean="0"/>
              <a:t>What will you do after that? By when?</a:t>
            </a:r>
          </a:p>
          <a:p>
            <a:pPr>
              <a:spcAft>
                <a:spcPts val="1200"/>
              </a:spcAft>
              <a:buFont typeface="Century Gothic" panose="020B0502020202020204" pitchFamily="34" charset="0"/>
              <a:buChar char="●"/>
            </a:pPr>
            <a:r>
              <a:rPr lang="en-US" sz="2000" dirty="0" smtClean="0"/>
              <a:t>What resources do you need?</a:t>
            </a:r>
          </a:p>
          <a:p>
            <a:pPr>
              <a:buFont typeface="Century Gothic" panose="020B0502020202020204" pitchFamily="34" charset="0"/>
              <a:buChar char="●"/>
            </a:pPr>
            <a:r>
              <a:rPr lang="en-US" sz="2000" dirty="0" smtClean="0"/>
              <a:t>How can I support you in achieving your goals?</a:t>
            </a:r>
          </a:p>
          <a:p>
            <a:pPr marL="0" indent="0">
              <a:buNone/>
            </a:pPr>
            <a:endParaRPr lang="en-US" dirty="0"/>
          </a:p>
        </p:txBody>
      </p:sp>
      <p:sp>
        <p:nvSpPr>
          <p:cNvPr id="5" name="Text Placeholder 4"/>
          <p:cNvSpPr>
            <a:spLocks noGrp="1"/>
          </p:cNvSpPr>
          <p:nvPr>
            <p:ph type="body" sz="quarter" idx="3"/>
          </p:nvPr>
        </p:nvSpPr>
        <p:spPr>
          <a:xfrm>
            <a:off x="6172200" y="2183802"/>
            <a:ext cx="5334000" cy="823912"/>
          </a:xfrm>
          <a:solidFill>
            <a:schemeClr val="accent2">
              <a:lumMod val="40000"/>
              <a:lumOff val="60000"/>
            </a:schemeClr>
          </a:solidFill>
          <a:ln w="19050">
            <a:solidFill>
              <a:schemeClr val="accent3">
                <a:lumMod val="75000"/>
              </a:schemeClr>
            </a:solidFill>
          </a:ln>
        </p:spPr>
        <p:txBody>
          <a:bodyPr anchor="ctr">
            <a:normAutofit fontScale="92500" lnSpcReduction="20000"/>
          </a:bodyPr>
          <a:lstStyle/>
          <a:p>
            <a:pPr algn="ctr"/>
            <a:r>
              <a:rPr lang="en-US" b="1" dirty="0" smtClean="0"/>
              <a:t>Questions to Guide </a:t>
            </a:r>
          </a:p>
          <a:p>
            <a:pPr algn="ctr"/>
            <a:r>
              <a:rPr lang="en-US" b="1" dirty="0" smtClean="0"/>
              <a:t>Your Feedback</a:t>
            </a:r>
            <a:endParaRPr lang="en-US" b="1" dirty="0"/>
          </a:p>
        </p:txBody>
      </p:sp>
      <p:sp>
        <p:nvSpPr>
          <p:cNvPr id="6" name="Content Placeholder 5"/>
          <p:cNvSpPr>
            <a:spLocks noGrp="1"/>
          </p:cNvSpPr>
          <p:nvPr>
            <p:ph sz="quarter" idx="4"/>
          </p:nvPr>
        </p:nvSpPr>
        <p:spPr>
          <a:ln w="19050">
            <a:solidFill>
              <a:schemeClr val="accent3">
                <a:lumMod val="75000"/>
              </a:schemeClr>
            </a:solidFill>
          </a:ln>
        </p:spPr>
        <p:txBody>
          <a:bodyPr tIns="274320">
            <a:normAutofit/>
          </a:bodyPr>
          <a:lstStyle/>
          <a:p>
            <a:pPr>
              <a:buFont typeface="Century Gothic" panose="020B0502020202020204" pitchFamily="34" charset="0"/>
              <a:buChar char="●"/>
            </a:pPr>
            <a:r>
              <a:rPr lang="en-US" dirty="0" smtClean="0"/>
              <a:t>Does the employee’s plan directly support their broader career goals?</a:t>
            </a:r>
          </a:p>
          <a:p>
            <a:pPr>
              <a:buFont typeface="Century Gothic" panose="020B0502020202020204" pitchFamily="34" charset="0"/>
              <a:buChar char="●"/>
            </a:pPr>
            <a:r>
              <a:rPr lang="en-US" dirty="0" smtClean="0"/>
              <a:t>Is the employee’s plan realistic and attainable?</a:t>
            </a:r>
          </a:p>
          <a:p>
            <a:pPr>
              <a:buFont typeface="Century Gothic" panose="020B0502020202020204" pitchFamily="34" charset="0"/>
              <a:buChar char="●"/>
            </a:pPr>
            <a:r>
              <a:rPr lang="en-US" dirty="0" smtClean="0"/>
              <a:t>What’s missing? Are there any steps you would add or change?</a:t>
            </a:r>
          </a:p>
        </p:txBody>
      </p:sp>
      <p:sp>
        <p:nvSpPr>
          <p:cNvPr id="7" name="Title 1"/>
          <p:cNvSpPr>
            <a:spLocks noGrp="1"/>
          </p:cNvSpPr>
          <p:nvPr>
            <p:ph type="title"/>
          </p:nvPr>
        </p:nvSpPr>
        <p:spPr>
          <a:xfrm>
            <a:off x="685800" y="424402"/>
            <a:ext cx="10820400" cy="1424945"/>
          </a:xfrm>
          <a:gradFill>
            <a:gsLst>
              <a:gs pos="28000">
                <a:schemeClr val="accent3">
                  <a:alpha val="45000"/>
                </a:schemeClr>
              </a:gs>
              <a:gs pos="60000">
                <a:schemeClr val="accent3">
                  <a:lumMod val="40000"/>
                  <a:lumOff val="60000"/>
                </a:schemeClr>
              </a:gs>
              <a:gs pos="92000">
                <a:schemeClr val="accent3">
                  <a:lumMod val="60000"/>
                  <a:lumOff val="40000"/>
                </a:schemeClr>
              </a:gs>
            </a:gsLst>
            <a:lin ang="5400000" scaled="0"/>
          </a:gradFill>
          <a:ln w="25400">
            <a:noFill/>
          </a:ln>
        </p:spPr>
        <p:txBody>
          <a:bodyPr>
            <a:normAutofit fontScale="90000"/>
          </a:bodyPr>
          <a:lstStyle/>
          <a:p>
            <a:pPr algn="ctr"/>
            <a:r>
              <a:rPr lang="en-US" sz="7200" b="1" dirty="0" smtClean="0"/>
              <a:t>W-Way forward</a:t>
            </a:r>
            <a:br>
              <a:rPr lang="en-US" sz="7200" b="1" dirty="0" smtClean="0"/>
            </a:br>
            <a:r>
              <a:rPr lang="en-US" b="1" dirty="0" smtClean="0"/>
              <a:t>What’s the plan?</a:t>
            </a:r>
            <a:endParaRPr lang="en-US" b="1" dirty="0"/>
          </a:p>
        </p:txBody>
      </p:sp>
    </p:spTree>
    <p:extLst>
      <p:ext uri="{BB962C8B-B14F-4D97-AF65-F5344CB8AC3E}">
        <p14:creationId xmlns:p14="http://schemas.microsoft.com/office/powerpoint/2010/main" val="2084128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1657" y="2065106"/>
            <a:ext cx="10654302" cy="2800767"/>
          </a:xfrm>
          <a:prstGeom prst="rect">
            <a:avLst/>
          </a:prstGeom>
          <a:gradFill>
            <a:gsLst>
              <a:gs pos="28000">
                <a:schemeClr val="accent3">
                  <a:alpha val="45000"/>
                </a:schemeClr>
              </a:gs>
              <a:gs pos="60000">
                <a:schemeClr val="accent3">
                  <a:lumMod val="40000"/>
                  <a:lumOff val="60000"/>
                </a:schemeClr>
              </a:gs>
              <a:gs pos="92000">
                <a:schemeClr val="accent3">
                  <a:lumMod val="60000"/>
                  <a:lumOff val="40000"/>
                </a:schemeClr>
              </a:gs>
            </a:gsLst>
            <a:lin ang="5400000" scaled="0"/>
          </a:gradFill>
          <a:ln w="25400">
            <a:solidFill>
              <a:schemeClr val="accent2"/>
            </a:solidFill>
          </a:ln>
          <a:effectLst>
            <a:glow rad="63500">
              <a:schemeClr val="accent2">
                <a:satMod val="175000"/>
                <a:alpha val="40000"/>
              </a:schemeClr>
            </a:glow>
            <a:outerShdw blurRad="76200" dir="13500000" sy="23000" kx="1200000" algn="br" rotWithShape="0">
              <a:prstClr val="black">
                <a:alpha val="20000"/>
              </a:prstClr>
            </a:outerShdw>
          </a:effectLst>
        </p:spPr>
        <p:txBody>
          <a:bodyPr wrap="square" rtlCol="0">
            <a:spAutoFit/>
          </a:bodyPr>
          <a:lstStyle/>
          <a:p>
            <a:r>
              <a:rPr lang="en-US" sz="4400" dirty="0" smtClean="0">
                <a:ln w="22225">
                  <a:solidFill>
                    <a:schemeClr val="accent2"/>
                  </a:solidFill>
                </a:ln>
              </a:rPr>
              <a:t>The GROW model helps employees focus on what skills they are most keen on developing and devising a step-by-step plan to make that happen!</a:t>
            </a:r>
            <a:endParaRPr lang="en-US" sz="4400" dirty="0">
              <a:ln w="22225">
                <a:solidFill>
                  <a:schemeClr val="accent2"/>
                </a:solidFill>
              </a:ln>
            </a:endParaRPr>
          </a:p>
        </p:txBody>
      </p:sp>
    </p:spTree>
    <p:extLst>
      <p:ext uri="{BB962C8B-B14F-4D97-AF65-F5344CB8AC3E}">
        <p14:creationId xmlns:p14="http://schemas.microsoft.com/office/powerpoint/2010/main" val="232874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09" y="1253901"/>
            <a:ext cx="8610600" cy="1293028"/>
          </a:xfr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w="12700">
            <a:solidFill>
              <a:schemeClr val="accent3">
                <a:lumMod val="60000"/>
                <a:lumOff val="40000"/>
              </a:schemeClr>
            </a:solidFill>
          </a:ln>
          <a:effectLst>
            <a:glow rad="101600">
              <a:schemeClr val="tx1">
                <a:alpha val="40000"/>
              </a:schemeClr>
            </a:glow>
          </a:effectLst>
        </p:spPr>
        <p:txBody>
          <a:bodyPr/>
          <a:lstStyle/>
          <a:p>
            <a:pPr algn="ctr"/>
            <a:r>
              <a:rPr lang="en-US" b="1" dirty="0" smtClean="0"/>
              <a:t>What do leaders do? </a:t>
            </a:r>
            <a:r>
              <a:rPr lang="en-US" sz="2000" b="1" dirty="0" smtClean="0">
                <a:solidFill>
                  <a:srgbClr val="FF0000"/>
                </a:solidFill>
              </a:rPr>
              <a:t/>
            </a:r>
            <a:br>
              <a:rPr lang="en-US" sz="2000" b="1" dirty="0" smtClean="0">
                <a:solidFill>
                  <a:srgbClr val="FF0000"/>
                </a:solidFill>
              </a:rPr>
            </a:br>
            <a:r>
              <a:rPr lang="en-US" sz="1400" b="1" dirty="0">
                <a:solidFill>
                  <a:srgbClr val="FF0000"/>
                </a:solidFill>
              </a:rPr>
              <a:t>* </a:t>
            </a:r>
            <a:r>
              <a:rPr lang="en-US" sz="1400" b="1" dirty="0" smtClean="0"/>
              <a:t>Indeed.com career guide</a:t>
            </a:r>
            <a:endParaRPr lang="en-US" sz="1400" b="1" dirty="0"/>
          </a:p>
        </p:txBody>
      </p:sp>
      <p:sp>
        <p:nvSpPr>
          <p:cNvPr id="3" name="Content Placeholder 2"/>
          <p:cNvSpPr txBox="1">
            <a:spLocks/>
          </p:cNvSpPr>
          <p:nvPr/>
        </p:nvSpPr>
        <p:spPr>
          <a:xfrm>
            <a:off x="685799" y="2667482"/>
            <a:ext cx="10820400" cy="380907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p:spPr>
        <p:style>
          <a:lnRef idx="0">
            <a:schemeClr val="dk1"/>
          </a:lnRef>
          <a:fillRef idx="3">
            <a:schemeClr val="dk1"/>
          </a:fillRef>
          <a:effectRef idx="3">
            <a:schemeClr val="dk1"/>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9pPr>
          </a:lstStyle>
          <a:p>
            <a:endParaRPr lang="en-US" sz="2400" b="1" dirty="0" smtClean="0">
              <a:solidFill>
                <a:schemeClr val="accent3"/>
              </a:solidFill>
            </a:endParaRPr>
          </a:p>
        </p:txBody>
      </p:sp>
      <p:sp>
        <p:nvSpPr>
          <p:cNvPr id="5" name="TextBox 4"/>
          <p:cNvSpPr txBox="1"/>
          <p:nvPr/>
        </p:nvSpPr>
        <p:spPr>
          <a:xfrm>
            <a:off x="794326" y="2733054"/>
            <a:ext cx="10603345" cy="3677930"/>
          </a:xfrm>
          <a:prstGeom prst="rect">
            <a:avLst/>
          </a:prstGeom>
          <a:noFill/>
        </p:spPr>
        <p:txBody>
          <a:bodyPr wrap="square" rtlCol="0">
            <a:spAutoFit/>
          </a:bodyPr>
          <a:lstStyle/>
          <a:p>
            <a:pPr marL="285750" indent="-285750">
              <a:spcBef>
                <a:spcPts val="600"/>
              </a:spcBef>
              <a:buClr>
                <a:schemeClr val="accent1"/>
              </a:buClr>
              <a:buFont typeface="Wingdings 2" panose="05020102010507070707" pitchFamily="18" charset="2"/>
              <a:buChar char="E"/>
            </a:pPr>
            <a:r>
              <a:rPr lang="en-US" b="1" dirty="0" smtClean="0"/>
              <a:t>Known for their work ethics/beliefs</a:t>
            </a:r>
          </a:p>
          <a:p>
            <a:pPr marL="285750" indent="-285750">
              <a:spcBef>
                <a:spcPts val="600"/>
              </a:spcBef>
              <a:buClr>
                <a:schemeClr val="accent1"/>
              </a:buClr>
              <a:buFont typeface="Wingdings 2" panose="05020102010507070707" pitchFamily="18" charset="2"/>
              <a:buChar char="E"/>
            </a:pPr>
            <a:r>
              <a:rPr lang="en-US" b="1" dirty="0" smtClean="0"/>
              <a:t>Conscientious and intentional about his/her work goals</a:t>
            </a:r>
          </a:p>
          <a:p>
            <a:pPr marL="285750" indent="-285750">
              <a:spcBef>
                <a:spcPts val="600"/>
              </a:spcBef>
              <a:buClr>
                <a:schemeClr val="accent1"/>
              </a:buClr>
              <a:buFont typeface="Wingdings 2" panose="05020102010507070707" pitchFamily="18" charset="2"/>
              <a:buChar char="E"/>
            </a:pPr>
            <a:r>
              <a:rPr lang="en-US" b="1" dirty="0" smtClean="0"/>
              <a:t>Focus on personal and professional growth of team members </a:t>
            </a:r>
          </a:p>
          <a:p>
            <a:pPr marL="285750" indent="-285750">
              <a:spcBef>
                <a:spcPts val="600"/>
              </a:spcBef>
              <a:buClr>
                <a:schemeClr val="accent1"/>
              </a:buClr>
              <a:buFont typeface="Wingdings 2" panose="05020102010507070707" pitchFamily="18" charset="2"/>
              <a:buChar char="E"/>
            </a:pPr>
            <a:r>
              <a:rPr lang="en-US" b="1" dirty="0" smtClean="0"/>
              <a:t>Recognizes need to apply different approaches to achieve positive results with team members</a:t>
            </a:r>
          </a:p>
          <a:p>
            <a:pPr marL="285750" indent="-285750">
              <a:spcBef>
                <a:spcPts val="600"/>
              </a:spcBef>
              <a:buClr>
                <a:schemeClr val="accent1"/>
              </a:buClr>
              <a:buFont typeface="Wingdings 2" panose="05020102010507070707" pitchFamily="18" charset="2"/>
              <a:buChar char="E"/>
            </a:pPr>
            <a:r>
              <a:rPr lang="en-US" b="1" dirty="0" smtClean="0"/>
              <a:t>Effect fair/impartial assessments/evaluations of team member’s work production/assessments</a:t>
            </a:r>
          </a:p>
          <a:p>
            <a:pPr marL="285750" indent="-285750">
              <a:spcBef>
                <a:spcPts val="600"/>
              </a:spcBef>
              <a:buClr>
                <a:schemeClr val="accent1"/>
              </a:buClr>
              <a:buFont typeface="Wingdings 2" panose="05020102010507070707" pitchFamily="18" charset="2"/>
              <a:buChar char="E"/>
            </a:pPr>
            <a:r>
              <a:rPr lang="en-US" b="1" dirty="0" smtClean="0"/>
              <a:t>Create a culture that demonstrates your respect for employees</a:t>
            </a:r>
          </a:p>
          <a:p>
            <a:pPr marL="285750" indent="-285750">
              <a:spcBef>
                <a:spcPts val="600"/>
              </a:spcBef>
              <a:buClr>
                <a:schemeClr val="accent1"/>
              </a:buClr>
              <a:buFont typeface="Wingdings 2" panose="05020102010507070707" pitchFamily="18" charset="2"/>
              <a:buChar char="E"/>
            </a:pPr>
            <a:r>
              <a:rPr lang="en-US" b="1" dirty="0" smtClean="0"/>
              <a:t>Congratulate team members on high-quality work</a:t>
            </a:r>
          </a:p>
          <a:p>
            <a:pPr marL="285750" indent="-285750">
              <a:spcBef>
                <a:spcPts val="600"/>
              </a:spcBef>
              <a:buClr>
                <a:schemeClr val="accent1"/>
              </a:buClr>
              <a:buFont typeface="Wingdings 2" panose="05020102010507070707" pitchFamily="18" charset="2"/>
              <a:buChar char="E"/>
            </a:pPr>
            <a:r>
              <a:rPr lang="en-US" b="1" dirty="0" smtClean="0"/>
              <a:t>Promote overall wellness in staff and positively impact stress levels by addressing factors that interfere with team members feeling appreciated and their ability to engage</a:t>
            </a:r>
            <a:endParaRPr lang="en-US" b="1" dirty="0"/>
          </a:p>
        </p:txBody>
      </p:sp>
    </p:spTree>
    <p:extLst>
      <p:ext uri="{BB962C8B-B14F-4D97-AF65-F5344CB8AC3E}">
        <p14:creationId xmlns:p14="http://schemas.microsoft.com/office/powerpoint/2010/main" val="164214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750455" y="1579418"/>
            <a:ext cx="10820400" cy="5033817"/>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shape">
              <a:fillToRect l="50000" t="50000" r="50000" b="50000"/>
            </a:path>
            <a:tileRect/>
          </a:gradFill>
          <a:effectLst>
            <a:glow rad="101600">
              <a:schemeClr val="accent2">
                <a:satMod val="175000"/>
                <a:alpha val="40000"/>
              </a:schemeClr>
            </a:glow>
            <a:outerShdw blurRad="57150" dist="19050" dir="5400000" algn="ctr" rotWithShape="0">
              <a:srgbClr val="000000">
                <a:alpha val="48000"/>
              </a:srgbClr>
            </a:outerShdw>
          </a:effectLst>
        </p:spPr>
        <p:style>
          <a:lnRef idx="0">
            <a:schemeClr val="dk1"/>
          </a:lnRef>
          <a:fillRef idx="3">
            <a:schemeClr val="dk1"/>
          </a:fillRef>
          <a:effectRef idx="3">
            <a:schemeClr val="dk1"/>
          </a:effectRef>
          <a:fontRef idx="minor">
            <a:schemeClr val="lt1"/>
          </a:fontRef>
        </p:style>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9pPr>
          </a:lstStyle>
          <a:p>
            <a:pPr marL="0" indent="0" algn="ctr">
              <a:buNone/>
            </a:pPr>
            <a:r>
              <a:rPr lang="en-US" sz="6600" b="1" dirty="0" smtClean="0">
                <a:ln w="12700">
                  <a:solidFill>
                    <a:schemeClr val="tx1"/>
                  </a:solidFill>
                </a:ln>
                <a:solidFill>
                  <a:schemeClr val="accent2"/>
                </a:solidFill>
                <a:effectLst>
                  <a:outerShdw blurRad="60007" dist="310007" dir="7680000" sy="30000" kx="1300200" algn="ctr" rotWithShape="0">
                    <a:prstClr val="black">
                      <a:alpha val="32000"/>
                    </a:prstClr>
                  </a:outerShdw>
                </a:effectLst>
              </a:rPr>
              <a:t>Put Your Skills</a:t>
            </a:r>
          </a:p>
          <a:p>
            <a:pPr marL="0" indent="0" algn="ctr">
              <a:buNone/>
            </a:pPr>
            <a:r>
              <a:rPr lang="en-US" sz="6600" b="1" dirty="0" smtClean="0">
                <a:ln w="12700">
                  <a:solidFill>
                    <a:schemeClr val="tx1"/>
                  </a:solidFill>
                </a:ln>
                <a:solidFill>
                  <a:schemeClr val="accent2"/>
                </a:solidFill>
                <a:effectLst>
                  <a:outerShdw blurRad="60007" dist="310007" dir="7680000" sy="30000" kx="1300200" algn="ctr" rotWithShape="0">
                    <a:prstClr val="black">
                      <a:alpha val="32000"/>
                    </a:prstClr>
                  </a:outerShdw>
                </a:effectLst>
              </a:rPr>
              <a:t>To Work</a:t>
            </a:r>
          </a:p>
        </p:txBody>
      </p:sp>
    </p:spTree>
    <p:extLst>
      <p:ext uri="{BB962C8B-B14F-4D97-AF65-F5344CB8AC3E}">
        <p14:creationId xmlns:p14="http://schemas.microsoft.com/office/powerpoint/2010/main" val="174030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0qaAm3BsNsE"/>
          <p:cNvPicPr>
            <a:picLocks noRot="1" noChangeAspect="1"/>
          </p:cNvPicPr>
          <p:nvPr>
            <a:videoFile r:link="rId1"/>
          </p:nvPr>
        </p:nvPicPr>
        <p:blipFill>
          <a:blip r:embed="rId3"/>
          <a:stretch>
            <a:fillRect/>
          </a:stretch>
        </p:blipFill>
        <p:spPr>
          <a:xfrm>
            <a:off x="295564" y="211570"/>
            <a:ext cx="11512100" cy="6475557"/>
          </a:xfrm>
          <a:prstGeom prst="rect">
            <a:avLst/>
          </a:prstGeom>
        </p:spPr>
      </p:pic>
    </p:spTree>
    <p:extLst>
      <p:ext uri="{BB962C8B-B14F-4D97-AF65-F5344CB8AC3E}">
        <p14:creationId xmlns:p14="http://schemas.microsoft.com/office/powerpoint/2010/main" val="2398562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183" y="1261977"/>
            <a:ext cx="10701647" cy="1391453"/>
          </a:xfrm>
        </p:spPr>
        <p:txBody>
          <a:bodyPr anchor="ctr" anchorCtr="0">
            <a:noAutofit/>
          </a:bodyPr>
          <a:lstStyle/>
          <a:p>
            <a:pPr algn="ctr"/>
            <a:r>
              <a:rPr lang="en-US" b="1" dirty="0" smtClean="0">
                <a:ln w="22225">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60007" dist="310007" dir="7680000" sy="30000" kx="1300200" algn="ctr" rotWithShape="0">
                    <a:prstClr val="black">
                      <a:alpha val="32000"/>
                    </a:prstClr>
                  </a:outerShdw>
                </a:effectLst>
              </a:rPr>
              <a:t>So you’re a supervisor…</a:t>
            </a:r>
            <a:endParaRPr lang="en-US" b="1" dirty="0">
              <a:ln w="22225">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60007" dist="310007" dir="7680000" sy="30000" kx="1300200" algn="ctr" rotWithShape="0">
                  <a:prstClr val="black">
                    <a:alpha val="32000"/>
                  </a:prstClr>
                </a:outerShdw>
              </a:effectLst>
            </a:endParaRPr>
          </a:p>
        </p:txBody>
      </p:sp>
      <p:sp>
        <p:nvSpPr>
          <p:cNvPr id="20" name="Subtitle 19"/>
          <p:cNvSpPr>
            <a:spLocks noGrp="1"/>
          </p:cNvSpPr>
          <p:nvPr>
            <p:ph type="subTitle" idx="1"/>
          </p:nvPr>
        </p:nvSpPr>
        <p:spPr>
          <a:xfrm>
            <a:off x="2250040" y="3965825"/>
            <a:ext cx="2502810" cy="1746605"/>
          </a:xfrm>
          <a:ln>
            <a:solidFill>
              <a:schemeClr val="accent2"/>
            </a:solidFill>
          </a:ln>
        </p:spPr>
        <p:txBody>
          <a:bodyPr anchor="ctr" anchorCtr="0">
            <a:normAutofit/>
          </a:bodyPr>
          <a:lstStyle/>
          <a:p>
            <a:pPr algn="ctr"/>
            <a:r>
              <a:rPr lang="en-US" sz="4400" b="1" dirty="0" smtClean="0">
                <a:ln w="22225">
                  <a:solidFill>
                    <a:schemeClr val="tx1"/>
                  </a:solidFill>
                </a:ln>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outerShdw blurRad="60007" dist="310007" dir="7680000" sy="30000" kx="1300200" algn="ctr" rotWithShape="0">
                    <a:prstClr val="black">
                      <a:alpha val="32000"/>
                    </a:prstClr>
                  </a:outerShdw>
                </a:effectLst>
              </a:rPr>
              <a:t>Now What?</a:t>
            </a:r>
            <a:endParaRPr lang="en-US" sz="4400" dirty="0"/>
          </a:p>
        </p:txBody>
      </p:sp>
    </p:spTree>
    <p:extLst>
      <p:ext uri="{BB962C8B-B14F-4D97-AF65-F5344CB8AC3E}">
        <p14:creationId xmlns:p14="http://schemas.microsoft.com/office/powerpoint/2010/main" val="416234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wipe(down)">
                                      <p:cBhvr>
                                        <p:cTn id="7" dur="580">
                                          <p:stCondLst>
                                            <p:cond delay="0"/>
                                          </p:stCondLst>
                                        </p:cTn>
                                        <p:tgtEl>
                                          <p:spTgt spid="20">
                                            <p:bg/>
                                          </p:spTgt>
                                        </p:tgtEl>
                                      </p:cBhvr>
                                    </p:animEffect>
                                    <p:anim calcmode="lin" valueType="num">
                                      <p:cBhvr>
                                        <p:cTn id="8" dur="1822" tmFilter="0,0; 0.14,0.36; 0.43,0.73; 0.71,0.91; 1.0,1.0">
                                          <p:stCondLst>
                                            <p:cond delay="0"/>
                                          </p:stCondLst>
                                        </p:cTn>
                                        <p:tgtEl>
                                          <p:spTgt spid="20">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
                                            <p:bg/>
                                          </p:spTgt>
                                        </p:tgtEl>
                                      </p:cBhvr>
                                      <p:to x="100000" y="60000"/>
                                    </p:animScale>
                                    <p:animScale>
                                      <p:cBhvr>
                                        <p:cTn id="14" dur="166" decel="50000">
                                          <p:stCondLst>
                                            <p:cond delay="676"/>
                                          </p:stCondLst>
                                        </p:cTn>
                                        <p:tgtEl>
                                          <p:spTgt spid="20">
                                            <p:bg/>
                                          </p:spTgt>
                                        </p:tgtEl>
                                      </p:cBhvr>
                                      <p:to x="100000" y="100000"/>
                                    </p:animScale>
                                    <p:animScale>
                                      <p:cBhvr>
                                        <p:cTn id="15" dur="26">
                                          <p:stCondLst>
                                            <p:cond delay="1312"/>
                                          </p:stCondLst>
                                        </p:cTn>
                                        <p:tgtEl>
                                          <p:spTgt spid="20">
                                            <p:bg/>
                                          </p:spTgt>
                                        </p:tgtEl>
                                      </p:cBhvr>
                                      <p:to x="100000" y="80000"/>
                                    </p:animScale>
                                    <p:animScale>
                                      <p:cBhvr>
                                        <p:cTn id="16" dur="166" decel="50000">
                                          <p:stCondLst>
                                            <p:cond delay="1338"/>
                                          </p:stCondLst>
                                        </p:cTn>
                                        <p:tgtEl>
                                          <p:spTgt spid="20">
                                            <p:bg/>
                                          </p:spTgt>
                                        </p:tgtEl>
                                      </p:cBhvr>
                                      <p:to x="100000" y="100000"/>
                                    </p:animScale>
                                    <p:animScale>
                                      <p:cBhvr>
                                        <p:cTn id="17" dur="26">
                                          <p:stCondLst>
                                            <p:cond delay="1642"/>
                                          </p:stCondLst>
                                        </p:cTn>
                                        <p:tgtEl>
                                          <p:spTgt spid="20">
                                            <p:bg/>
                                          </p:spTgt>
                                        </p:tgtEl>
                                      </p:cBhvr>
                                      <p:to x="100000" y="90000"/>
                                    </p:animScale>
                                    <p:animScale>
                                      <p:cBhvr>
                                        <p:cTn id="18" dur="166" decel="50000">
                                          <p:stCondLst>
                                            <p:cond delay="1668"/>
                                          </p:stCondLst>
                                        </p:cTn>
                                        <p:tgtEl>
                                          <p:spTgt spid="20">
                                            <p:bg/>
                                          </p:spTgt>
                                        </p:tgtEl>
                                      </p:cBhvr>
                                      <p:to x="100000" y="100000"/>
                                    </p:animScale>
                                    <p:animScale>
                                      <p:cBhvr>
                                        <p:cTn id="19" dur="26">
                                          <p:stCondLst>
                                            <p:cond delay="1808"/>
                                          </p:stCondLst>
                                        </p:cTn>
                                        <p:tgtEl>
                                          <p:spTgt spid="20">
                                            <p:bg/>
                                          </p:spTgt>
                                        </p:tgtEl>
                                      </p:cBhvr>
                                      <p:to x="100000" y="95000"/>
                                    </p:animScale>
                                    <p:animScale>
                                      <p:cBhvr>
                                        <p:cTn id="20" dur="166" decel="50000">
                                          <p:stCondLst>
                                            <p:cond delay="1834"/>
                                          </p:stCondLst>
                                        </p:cTn>
                                        <p:tgtEl>
                                          <p:spTgt spid="20">
                                            <p:bg/>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
                                            <p:txEl>
                                              <p:pRg st="0" end="0"/>
                                            </p:txEl>
                                          </p:spTgt>
                                        </p:tgtEl>
                                        <p:attrNameLst>
                                          <p:attrName>style.visibility</p:attrName>
                                        </p:attrNameLst>
                                      </p:cBhvr>
                                      <p:to>
                                        <p:strVal val="visible"/>
                                      </p:to>
                                    </p:set>
                                    <p:animEffect transition="in" filter="wipe(down)">
                                      <p:cBhvr>
                                        <p:cTn id="23" dur="580">
                                          <p:stCondLst>
                                            <p:cond delay="0"/>
                                          </p:stCondLst>
                                        </p:cTn>
                                        <p:tgtEl>
                                          <p:spTgt spid="20">
                                            <p:txEl>
                                              <p:pRg st="0" end="0"/>
                                            </p:txEl>
                                          </p:spTgt>
                                        </p:tgtEl>
                                      </p:cBhvr>
                                    </p:animEffect>
                                    <p:anim calcmode="lin" valueType="num">
                                      <p:cBhvr>
                                        <p:cTn id="24" dur="1822" tmFilter="0,0; 0.14,0.36; 0.43,0.73; 0.71,0.91; 1.0,1.0">
                                          <p:stCondLst>
                                            <p:cond delay="0"/>
                                          </p:stCondLst>
                                        </p:cTn>
                                        <p:tgtEl>
                                          <p:spTgt spid="20">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xEl>
                                              <p:pRg st="0" end="0"/>
                                            </p:txEl>
                                          </p:spTgt>
                                        </p:tgtEl>
                                      </p:cBhvr>
                                      <p:to x="100000" y="60000"/>
                                    </p:animScale>
                                    <p:animScale>
                                      <p:cBhvr>
                                        <p:cTn id="30" dur="166" decel="50000">
                                          <p:stCondLst>
                                            <p:cond delay="676"/>
                                          </p:stCondLst>
                                        </p:cTn>
                                        <p:tgtEl>
                                          <p:spTgt spid="20">
                                            <p:txEl>
                                              <p:pRg st="0" end="0"/>
                                            </p:txEl>
                                          </p:spTgt>
                                        </p:tgtEl>
                                      </p:cBhvr>
                                      <p:to x="100000" y="100000"/>
                                    </p:animScale>
                                    <p:animScale>
                                      <p:cBhvr>
                                        <p:cTn id="31" dur="26">
                                          <p:stCondLst>
                                            <p:cond delay="1312"/>
                                          </p:stCondLst>
                                        </p:cTn>
                                        <p:tgtEl>
                                          <p:spTgt spid="20">
                                            <p:txEl>
                                              <p:pRg st="0" end="0"/>
                                            </p:txEl>
                                          </p:spTgt>
                                        </p:tgtEl>
                                      </p:cBhvr>
                                      <p:to x="100000" y="80000"/>
                                    </p:animScale>
                                    <p:animScale>
                                      <p:cBhvr>
                                        <p:cTn id="32" dur="166" decel="50000">
                                          <p:stCondLst>
                                            <p:cond delay="1338"/>
                                          </p:stCondLst>
                                        </p:cTn>
                                        <p:tgtEl>
                                          <p:spTgt spid="20">
                                            <p:txEl>
                                              <p:pRg st="0" end="0"/>
                                            </p:txEl>
                                          </p:spTgt>
                                        </p:tgtEl>
                                      </p:cBhvr>
                                      <p:to x="100000" y="100000"/>
                                    </p:animScale>
                                    <p:animScale>
                                      <p:cBhvr>
                                        <p:cTn id="33" dur="26">
                                          <p:stCondLst>
                                            <p:cond delay="1642"/>
                                          </p:stCondLst>
                                        </p:cTn>
                                        <p:tgtEl>
                                          <p:spTgt spid="20">
                                            <p:txEl>
                                              <p:pRg st="0" end="0"/>
                                            </p:txEl>
                                          </p:spTgt>
                                        </p:tgtEl>
                                      </p:cBhvr>
                                      <p:to x="100000" y="90000"/>
                                    </p:animScale>
                                    <p:animScale>
                                      <p:cBhvr>
                                        <p:cTn id="34" dur="166" decel="50000">
                                          <p:stCondLst>
                                            <p:cond delay="1668"/>
                                          </p:stCondLst>
                                        </p:cTn>
                                        <p:tgtEl>
                                          <p:spTgt spid="20">
                                            <p:txEl>
                                              <p:pRg st="0" end="0"/>
                                            </p:txEl>
                                          </p:spTgt>
                                        </p:tgtEl>
                                      </p:cBhvr>
                                      <p:to x="100000" y="100000"/>
                                    </p:animScale>
                                    <p:animScale>
                                      <p:cBhvr>
                                        <p:cTn id="35" dur="26">
                                          <p:stCondLst>
                                            <p:cond delay="1808"/>
                                          </p:stCondLst>
                                        </p:cTn>
                                        <p:tgtEl>
                                          <p:spTgt spid="20">
                                            <p:txEl>
                                              <p:pRg st="0" end="0"/>
                                            </p:txEl>
                                          </p:spTgt>
                                        </p:tgtEl>
                                      </p:cBhvr>
                                      <p:to x="100000" y="95000"/>
                                    </p:animScale>
                                    <p:animScale>
                                      <p:cBhvr>
                                        <p:cTn id="36" dur="166" decel="50000">
                                          <p:stCondLst>
                                            <p:cond delay="1834"/>
                                          </p:stCondLst>
                                        </p:cTn>
                                        <p:tgtEl>
                                          <p:spTgt spid="20">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244664"/>
            <a:ext cx="8610600" cy="12930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127000">
              <a:schemeClr val="accent2">
                <a:alpha val="40000"/>
              </a:schemeClr>
            </a:glow>
            <a:outerShdw blurRad="76200" dir="13500000" sy="23000" kx="1200000" algn="br" rotWithShape="0">
              <a:prstClr val="black">
                <a:alpha val="20000"/>
              </a:prstClr>
            </a:outerShdw>
          </a:effectLst>
        </p:spPr>
        <p:txBody>
          <a:bodyPr/>
          <a:lstStyle/>
          <a:p>
            <a:pPr algn="ctr"/>
            <a:r>
              <a:rPr lang="en-US" b="1" dirty="0" smtClean="0"/>
              <a:t>Basic types of leadership styles</a:t>
            </a:r>
            <a:br>
              <a:rPr lang="en-US" b="1" dirty="0" smtClean="0"/>
            </a:br>
            <a:r>
              <a:rPr lang="en-US" sz="2000" b="1" dirty="0" smtClean="0">
                <a:solidFill>
                  <a:schemeClr val="accent1"/>
                </a:solidFill>
              </a:rPr>
              <a:t>*</a:t>
            </a:r>
            <a:r>
              <a:rPr lang="en-US" sz="2000" b="1" dirty="0" smtClean="0"/>
              <a:t>Emeritus.org</a:t>
            </a:r>
            <a:endParaRPr lang="en-US" sz="2000" b="1" dirty="0"/>
          </a:p>
        </p:txBody>
      </p:sp>
      <p:sp>
        <p:nvSpPr>
          <p:cNvPr id="3" name="Content Placeholder 2"/>
          <p:cNvSpPr>
            <a:spLocks noGrp="1"/>
          </p:cNvSpPr>
          <p:nvPr>
            <p:ph idx="1"/>
          </p:nvPr>
        </p:nvSpPr>
        <p:spPr>
          <a:xfrm>
            <a:off x="685800" y="2684088"/>
            <a:ext cx="10820400" cy="3809075"/>
          </a:xfrm>
        </p:spPr>
        <p:style>
          <a:lnRef idx="0">
            <a:schemeClr val="dk1"/>
          </a:lnRef>
          <a:fillRef idx="3">
            <a:schemeClr val="dk1"/>
          </a:fillRef>
          <a:effectRef idx="3">
            <a:schemeClr val="dk1"/>
          </a:effectRef>
          <a:fontRef idx="minor">
            <a:schemeClr val="lt1"/>
          </a:fontRef>
        </p:style>
        <p:txBody>
          <a:bodyPr>
            <a:normAutofit/>
          </a:bodyPr>
          <a:lstStyle/>
          <a:p>
            <a:pPr marL="0" indent="0">
              <a:buNone/>
            </a:pPr>
            <a:endParaRPr lang="en-US" sz="2400" b="1" dirty="0" smtClean="0">
              <a:solidFill>
                <a:schemeClr val="accent3"/>
              </a:solidFill>
            </a:endParaRPr>
          </a:p>
          <a:p>
            <a:pPr marL="0" indent="0">
              <a:buNone/>
            </a:pPr>
            <a:endParaRPr lang="en-US" sz="2400" b="1" dirty="0">
              <a:solidFill>
                <a:schemeClr val="accent3"/>
              </a:solidFill>
            </a:endParaRPr>
          </a:p>
          <a:p>
            <a:pPr lvl="1">
              <a:spcBef>
                <a:spcPts val="1200"/>
              </a:spcBef>
              <a:spcAft>
                <a:spcPts val="1200"/>
              </a:spcAft>
              <a:buClr>
                <a:schemeClr val="accent1"/>
              </a:buClr>
              <a:buFont typeface="Wingdings" panose="05000000000000000000" pitchFamily="2" charset="2"/>
              <a:buChar char="n"/>
            </a:pPr>
            <a:r>
              <a:rPr lang="en-US" sz="2200" b="1" dirty="0" smtClean="0">
                <a:solidFill>
                  <a:schemeClr val="accent3"/>
                </a:solidFill>
              </a:rPr>
              <a:t>  Person has complete control over his/her team</a:t>
            </a:r>
          </a:p>
          <a:p>
            <a:pPr lvl="1">
              <a:spcAft>
                <a:spcPts val="1200"/>
              </a:spcAft>
              <a:buClr>
                <a:schemeClr val="accent1"/>
              </a:buClr>
              <a:buFont typeface="Wingdings" panose="05000000000000000000" pitchFamily="2" charset="2"/>
              <a:buChar char="n"/>
            </a:pPr>
            <a:r>
              <a:rPr lang="en-US" sz="2200" b="1" dirty="0">
                <a:solidFill>
                  <a:schemeClr val="accent3"/>
                </a:solidFill>
              </a:rPr>
              <a:t> </a:t>
            </a:r>
            <a:r>
              <a:rPr lang="en-US" sz="2200" b="1" dirty="0" smtClean="0">
                <a:solidFill>
                  <a:schemeClr val="accent3"/>
                </a:solidFill>
              </a:rPr>
              <a:t> Never bends beliefs or rules for anyone</a:t>
            </a:r>
          </a:p>
          <a:p>
            <a:pPr lvl="1">
              <a:spcAft>
                <a:spcPts val="1200"/>
              </a:spcAft>
              <a:buClr>
                <a:schemeClr val="accent1"/>
              </a:buClr>
              <a:buFont typeface="Wingdings" panose="05000000000000000000" pitchFamily="2" charset="2"/>
              <a:buChar char="n"/>
            </a:pPr>
            <a:r>
              <a:rPr lang="en-US" sz="2200" b="1" dirty="0">
                <a:solidFill>
                  <a:schemeClr val="accent3"/>
                </a:solidFill>
              </a:rPr>
              <a:t> </a:t>
            </a:r>
            <a:r>
              <a:rPr lang="en-US" sz="2200" b="1" dirty="0" smtClean="0">
                <a:solidFill>
                  <a:schemeClr val="accent3"/>
                </a:solidFill>
              </a:rPr>
              <a:t> Team has no input in procedures </a:t>
            </a:r>
          </a:p>
          <a:p>
            <a:pPr lvl="1">
              <a:spcAft>
                <a:spcPts val="1200"/>
              </a:spcAft>
              <a:buClr>
                <a:schemeClr val="accent1"/>
              </a:buClr>
              <a:buFont typeface="Wingdings" panose="05000000000000000000" pitchFamily="2" charset="2"/>
              <a:buChar char="n"/>
            </a:pPr>
            <a:r>
              <a:rPr lang="en-US" sz="2200" b="1" dirty="0" smtClean="0">
                <a:solidFill>
                  <a:schemeClr val="accent3"/>
                </a:solidFill>
              </a:rPr>
              <a:t>  Team is expected  to follow path directed by leader</a:t>
            </a:r>
          </a:p>
          <a:p>
            <a:pPr lvl="1">
              <a:spcAft>
                <a:spcPts val="1200"/>
              </a:spcAft>
              <a:buClr>
                <a:schemeClr val="accent1"/>
              </a:buClr>
              <a:buFont typeface="Wingdings" panose="05000000000000000000" pitchFamily="2" charset="2"/>
              <a:buChar char="n"/>
            </a:pPr>
            <a:r>
              <a:rPr lang="en-US" sz="2200" b="1" dirty="0">
                <a:solidFill>
                  <a:schemeClr val="accent3"/>
                </a:solidFill>
              </a:rPr>
              <a:t> </a:t>
            </a:r>
            <a:r>
              <a:rPr lang="en-US" sz="2200" b="1" dirty="0" smtClean="0">
                <a:solidFill>
                  <a:schemeClr val="accent3"/>
                </a:solidFill>
              </a:rPr>
              <a:t> Less effective style</a:t>
            </a:r>
          </a:p>
          <a:p>
            <a:pPr lvl="1">
              <a:buClr>
                <a:schemeClr val="accent1"/>
              </a:buClr>
              <a:buFont typeface="Wingdings" panose="05000000000000000000" pitchFamily="2" charset="2"/>
              <a:buChar char="n"/>
            </a:pPr>
            <a:endParaRPr lang="en-US" sz="2200" b="1" dirty="0">
              <a:solidFill>
                <a:schemeClr val="accent3"/>
              </a:solidFill>
            </a:endParaRPr>
          </a:p>
        </p:txBody>
      </p:sp>
      <p:sp>
        <p:nvSpPr>
          <p:cNvPr id="5" name="Rectangle 4"/>
          <p:cNvSpPr/>
          <p:nvPr/>
        </p:nvSpPr>
        <p:spPr>
          <a:xfrm>
            <a:off x="3766339" y="2764135"/>
            <a:ext cx="5102679" cy="646331"/>
          </a:xfrm>
          <a:prstGeom prst="rect">
            <a:avLst/>
          </a:prstGeom>
          <a:noFill/>
        </p:spPr>
        <p:txBody>
          <a:bodyPr wrap="none" lIns="91440" tIns="45720" rIns="91440" bIns="45720">
            <a:spAutoFit/>
          </a:bodyPr>
          <a:lstStyle/>
          <a:p>
            <a:pPr algn="ctr">
              <a:spcAft>
                <a:spcPts val="2400"/>
              </a:spcAft>
            </a:pPr>
            <a:r>
              <a:rPr lang="en-US" sz="3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Autocratic Leadership</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5069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318555"/>
            <a:ext cx="8610600" cy="12930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127000">
              <a:schemeClr val="accent2">
                <a:alpha val="40000"/>
              </a:schemeClr>
            </a:glow>
          </a:effectLst>
        </p:spPr>
        <p:txBody>
          <a:bodyPr/>
          <a:lstStyle/>
          <a:p>
            <a:pPr algn="ctr"/>
            <a:r>
              <a:rPr lang="en-US" b="1" dirty="0" smtClean="0"/>
              <a:t>Basic Types of leadership styles</a:t>
            </a:r>
            <a:endParaRPr lang="en-US" b="1" dirty="0"/>
          </a:p>
        </p:txBody>
      </p:sp>
      <p:sp>
        <p:nvSpPr>
          <p:cNvPr id="3" name="Content Placeholder 2"/>
          <p:cNvSpPr txBox="1">
            <a:spLocks/>
          </p:cNvSpPr>
          <p:nvPr/>
        </p:nvSpPr>
        <p:spPr>
          <a:xfrm>
            <a:off x="685800" y="2831869"/>
            <a:ext cx="10820400" cy="3809075"/>
          </a:xfrm>
          <a:prstGeom prst="rect">
            <a:avLst/>
          </a:prstGeom>
        </p:spPr>
        <p:style>
          <a:lnRef idx="0">
            <a:schemeClr val="dk1"/>
          </a:lnRef>
          <a:fillRef idx="3">
            <a:schemeClr val="dk1"/>
          </a:fillRef>
          <a:effectRef idx="3">
            <a:schemeClr val="dk1"/>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9pPr>
          </a:lstStyle>
          <a:p>
            <a:pPr marL="0" indent="0">
              <a:buFont typeface="Arial" panose="020B0604020202020204" pitchFamily="34" charset="0"/>
              <a:buNone/>
            </a:pPr>
            <a:endParaRPr lang="en-US" sz="2400" b="1" dirty="0" smtClean="0">
              <a:solidFill>
                <a:schemeClr val="accent3"/>
              </a:solidFill>
            </a:endParaRPr>
          </a:p>
          <a:p>
            <a:pPr marL="0" indent="0">
              <a:buFont typeface="Arial" panose="020B0604020202020204" pitchFamily="34" charset="0"/>
              <a:buNone/>
            </a:pPr>
            <a:endParaRPr lang="en-US" sz="2400" b="1" dirty="0" smtClean="0">
              <a:solidFill>
                <a:schemeClr val="accent3"/>
              </a:solidFill>
            </a:endParaRPr>
          </a:p>
          <a:p>
            <a:pPr lvl="1">
              <a:spcBef>
                <a:spcPts val="1800"/>
              </a:spcBef>
              <a:spcAft>
                <a:spcPts val="1200"/>
              </a:spcAft>
              <a:buClr>
                <a:schemeClr val="accent1"/>
              </a:buClr>
              <a:buFont typeface="Wingdings" panose="05000000000000000000" pitchFamily="2" charset="2"/>
              <a:buChar char="n"/>
            </a:pPr>
            <a:r>
              <a:rPr lang="en-US" sz="2200" b="1" dirty="0" smtClean="0">
                <a:solidFill>
                  <a:schemeClr val="accent3"/>
                </a:solidFill>
              </a:rPr>
              <a:t>  Derived from French term meaning “allow to do”</a:t>
            </a:r>
          </a:p>
          <a:p>
            <a:pPr lvl="1">
              <a:spcAft>
                <a:spcPts val="1200"/>
              </a:spcAft>
              <a:buClr>
                <a:schemeClr val="accent1"/>
              </a:buClr>
              <a:buFont typeface="Wingdings" panose="05000000000000000000" pitchFamily="2" charset="2"/>
              <a:buChar char="n"/>
            </a:pPr>
            <a:r>
              <a:rPr lang="en-US" sz="2200" b="1" dirty="0" smtClean="0">
                <a:solidFill>
                  <a:schemeClr val="accent3"/>
                </a:solidFill>
              </a:rPr>
              <a:t>  Team members have freedom to perform job according to their will</a:t>
            </a:r>
          </a:p>
          <a:p>
            <a:pPr lvl="1">
              <a:lnSpc>
                <a:spcPct val="110000"/>
              </a:lnSpc>
              <a:spcBef>
                <a:spcPts val="600"/>
              </a:spcBef>
              <a:buClr>
                <a:schemeClr val="accent1"/>
              </a:buClr>
              <a:buFont typeface="Wingdings" panose="05000000000000000000" pitchFamily="2" charset="2"/>
              <a:buChar char="n"/>
            </a:pPr>
            <a:r>
              <a:rPr lang="en-US" sz="2200" b="1" dirty="0" smtClean="0">
                <a:solidFill>
                  <a:schemeClr val="accent3"/>
                </a:solidFill>
              </a:rPr>
              <a:t>  Team members given freedom to bring in their perspective/intelligence  </a:t>
            </a:r>
          </a:p>
          <a:p>
            <a:pPr marL="457200" lvl="1" indent="0">
              <a:lnSpc>
                <a:spcPct val="110000"/>
              </a:lnSpc>
              <a:spcBef>
                <a:spcPts val="0"/>
              </a:spcBef>
              <a:buClr>
                <a:schemeClr val="accent1"/>
              </a:buClr>
              <a:buNone/>
            </a:pPr>
            <a:r>
              <a:rPr lang="en-US" sz="2200" b="1" dirty="0" smtClean="0">
                <a:solidFill>
                  <a:schemeClr val="accent3"/>
                </a:solidFill>
              </a:rPr>
              <a:t>     in performing function</a:t>
            </a:r>
          </a:p>
          <a:p>
            <a:pPr lvl="1">
              <a:spcBef>
                <a:spcPts val="1200"/>
              </a:spcBef>
              <a:spcAft>
                <a:spcPts val="1200"/>
              </a:spcAft>
              <a:buClr>
                <a:schemeClr val="accent1"/>
              </a:buClr>
              <a:buFont typeface="Wingdings" panose="05000000000000000000" pitchFamily="2" charset="2"/>
              <a:buChar char="n"/>
            </a:pPr>
            <a:r>
              <a:rPr lang="en-US" sz="2200" b="1" dirty="0" smtClean="0">
                <a:solidFill>
                  <a:schemeClr val="accent3"/>
                </a:solidFill>
              </a:rPr>
              <a:t>  Least effective style</a:t>
            </a:r>
          </a:p>
          <a:p>
            <a:pPr lvl="1">
              <a:buClr>
                <a:schemeClr val="accent1"/>
              </a:buClr>
              <a:buFont typeface="Wingdings" panose="05000000000000000000" pitchFamily="2" charset="2"/>
              <a:buChar char="n"/>
            </a:pPr>
            <a:endParaRPr lang="en-US" sz="2200" b="1" dirty="0">
              <a:solidFill>
                <a:schemeClr val="accent3"/>
              </a:solidFill>
            </a:endParaRPr>
          </a:p>
        </p:txBody>
      </p:sp>
      <p:sp>
        <p:nvSpPr>
          <p:cNvPr id="4" name="Rectangle 3"/>
          <p:cNvSpPr/>
          <p:nvPr/>
        </p:nvSpPr>
        <p:spPr>
          <a:xfrm>
            <a:off x="3313031" y="2948862"/>
            <a:ext cx="5565947" cy="646331"/>
          </a:xfrm>
          <a:prstGeom prst="rect">
            <a:avLst/>
          </a:prstGeom>
          <a:noFill/>
        </p:spPr>
        <p:txBody>
          <a:bodyPr wrap="none" lIns="91440" tIns="45720" rIns="91440" bIns="45720">
            <a:spAutoFit/>
          </a:bodyPr>
          <a:lstStyle/>
          <a:p>
            <a:pPr algn="ctr">
              <a:spcAft>
                <a:spcPts val="2400"/>
              </a:spcAft>
            </a:pPr>
            <a:r>
              <a:rPr lang="en-US" sz="3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Laissez-Faire Leadership</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89124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left)">
                                      <p:cBhvr>
                                        <p:cTn id="13" dur="500"/>
                                        <p:tgtEl>
                                          <p:spTgt spid="3">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left)">
                                      <p:cBhvr>
                                        <p:cTn id="16" dur="500"/>
                                        <p:tgtEl>
                                          <p:spTgt spid="3">
                                            <p:txEl>
                                              <p:pRg st="5" end="5"/>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left)">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0700" y="1318555"/>
            <a:ext cx="8610600" cy="1293028"/>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127000">
              <a:schemeClr val="accent2">
                <a:alpha val="40000"/>
              </a:schemeClr>
            </a:glow>
          </a:effectLst>
        </p:spPr>
        <p:txBody>
          <a:bodyPr anchor="ct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b="1" dirty="0" smtClean="0"/>
              <a:t>Basic Types of leadership styles</a:t>
            </a:r>
            <a:endParaRPr lang="en-US" b="1" dirty="0"/>
          </a:p>
        </p:txBody>
      </p:sp>
      <p:sp>
        <p:nvSpPr>
          <p:cNvPr id="3" name="Content Placeholder 2"/>
          <p:cNvSpPr txBox="1">
            <a:spLocks/>
          </p:cNvSpPr>
          <p:nvPr/>
        </p:nvSpPr>
        <p:spPr>
          <a:xfrm>
            <a:off x="685800" y="2831869"/>
            <a:ext cx="10820400" cy="3809075"/>
          </a:xfrm>
          <a:prstGeom prst="rect">
            <a:avLst/>
          </a:prstGeom>
        </p:spPr>
        <p:style>
          <a:lnRef idx="0">
            <a:schemeClr val="dk1"/>
          </a:lnRef>
          <a:fillRef idx="3">
            <a:schemeClr val="dk1"/>
          </a:fillRef>
          <a:effectRef idx="3">
            <a:schemeClr val="dk1"/>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9pPr>
          </a:lstStyle>
          <a:p>
            <a:pPr marL="0" indent="0">
              <a:buFont typeface="Arial" panose="020B0604020202020204" pitchFamily="34" charset="0"/>
              <a:buNone/>
            </a:pPr>
            <a:endParaRPr lang="en-US" sz="2400" b="1" dirty="0" smtClean="0">
              <a:solidFill>
                <a:schemeClr val="accent3"/>
              </a:solidFill>
            </a:endParaRPr>
          </a:p>
          <a:p>
            <a:pPr marL="0" indent="0">
              <a:buFont typeface="Arial" panose="020B0604020202020204" pitchFamily="34" charset="0"/>
              <a:buNone/>
            </a:pPr>
            <a:endParaRPr lang="en-US" sz="2400" b="1" dirty="0" smtClean="0">
              <a:solidFill>
                <a:schemeClr val="accent3"/>
              </a:solidFill>
            </a:endParaRPr>
          </a:p>
          <a:p>
            <a:pPr lvl="1">
              <a:spcBef>
                <a:spcPts val="2400"/>
              </a:spcBef>
              <a:spcAft>
                <a:spcPts val="1200"/>
              </a:spcAft>
              <a:buClr>
                <a:schemeClr val="accent1"/>
              </a:buClr>
              <a:buFont typeface="Wingdings" panose="05000000000000000000" pitchFamily="2" charset="2"/>
              <a:buChar char="n"/>
            </a:pPr>
            <a:r>
              <a:rPr lang="en-US" sz="2200" b="1" dirty="0" smtClean="0">
                <a:solidFill>
                  <a:schemeClr val="accent3"/>
                </a:solidFill>
              </a:rPr>
              <a:t>  Equal contribution by leaders and team members</a:t>
            </a:r>
          </a:p>
          <a:p>
            <a:pPr lvl="1">
              <a:spcAft>
                <a:spcPts val="1200"/>
              </a:spcAft>
              <a:buClr>
                <a:schemeClr val="accent1"/>
              </a:buClr>
              <a:buFont typeface="Wingdings" panose="05000000000000000000" pitchFamily="2" charset="2"/>
              <a:buChar char="n"/>
            </a:pPr>
            <a:r>
              <a:rPr lang="en-US" sz="2200" b="1" dirty="0" smtClean="0">
                <a:solidFill>
                  <a:schemeClr val="accent3"/>
                </a:solidFill>
              </a:rPr>
              <a:t>  Work together and motivate each other to achieve goals</a:t>
            </a:r>
          </a:p>
          <a:p>
            <a:pPr lvl="1">
              <a:lnSpc>
                <a:spcPct val="110000"/>
              </a:lnSpc>
              <a:spcBef>
                <a:spcPts val="600"/>
              </a:spcBef>
              <a:buClr>
                <a:schemeClr val="accent1"/>
              </a:buClr>
              <a:buFont typeface="Wingdings" panose="05000000000000000000" pitchFamily="2" charset="2"/>
              <a:buChar char="n"/>
            </a:pPr>
            <a:r>
              <a:rPr lang="en-US" sz="2200" b="1" dirty="0" smtClean="0">
                <a:solidFill>
                  <a:schemeClr val="accent3"/>
                </a:solidFill>
              </a:rPr>
              <a:t>  Positive work environment</a:t>
            </a:r>
          </a:p>
          <a:p>
            <a:pPr lvl="1">
              <a:buClr>
                <a:schemeClr val="accent1"/>
              </a:buClr>
              <a:buFont typeface="Wingdings" panose="05000000000000000000" pitchFamily="2" charset="2"/>
              <a:buChar char="n"/>
            </a:pPr>
            <a:endParaRPr lang="en-US" sz="2200" b="1" dirty="0">
              <a:solidFill>
                <a:schemeClr val="accent3"/>
              </a:solidFill>
            </a:endParaRPr>
          </a:p>
        </p:txBody>
      </p:sp>
      <p:sp>
        <p:nvSpPr>
          <p:cNvPr id="4" name="Rectangle 3"/>
          <p:cNvSpPr/>
          <p:nvPr/>
        </p:nvSpPr>
        <p:spPr>
          <a:xfrm>
            <a:off x="3396393" y="2948862"/>
            <a:ext cx="5399235" cy="646331"/>
          </a:xfrm>
          <a:prstGeom prst="rect">
            <a:avLst/>
          </a:prstGeom>
          <a:noFill/>
        </p:spPr>
        <p:txBody>
          <a:bodyPr wrap="none" lIns="91440" tIns="45720" rIns="91440" bIns="45720">
            <a:spAutoFit/>
          </a:bodyPr>
          <a:lstStyle/>
          <a:p>
            <a:pPr algn="ctr">
              <a:spcAft>
                <a:spcPts val="2400"/>
              </a:spcAft>
            </a:pPr>
            <a:r>
              <a:rPr lang="en-US" sz="3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Democratic Leadership</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2904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0700" y="1318555"/>
            <a:ext cx="8610600" cy="1293028"/>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127000">
              <a:schemeClr val="accent2">
                <a:alpha val="40000"/>
              </a:schemeClr>
            </a:glow>
          </a:effectLst>
        </p:spPr>
        <p:txBody>
          <a:bodyPr anchor="ct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pPr algn="ctr"/>
            <a:r>
              <a:rPr lang="en-US" b="1" dirty="0" smtClean="0"/>
              <a:t>Basic Types of leadership styles</a:t>
            </a:r>
            <a:endParaRPr lang="en-US" b="1" dirty="0"/>
          </a:p>
        </p:txBody>
      </p:sp>
      <p:sp>
        <p:nvSpPr>
          <p:cNvPr id="3" name="Content Placeholder 2"/>
          <p:cNvSpPr txBox="1">
            <a:spLocks/>
          </p:cNvSpPr>
          <p:nvPr/>
        </p:nvSpPr>
        <p:spPr>
          <a:xfrm>
            <a:off x="685800" y="2831869"/>
            <a:ext cx="10820400" cy="3809075"/>
          </a:xfrm>
          <a:prstGeom prst="rect">
            <a:avLst/>
          </a:prstGeom>
        </p:spPr>
        <p:style>
          <a:lnRef idx="0">
            <a:schemeClr val="dk1"/>
          </a:lnRef>
          <a:fillRef idx="3">
            <a:schemeClr val="dk1"/>
          </a:fillRef>
          <a:effectRef idx="3">
            <a:schemeClr val="dk1"/>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lt1"/>
                </a:solidFill>
                <a:latin typeface="+mn-lt"/>
                <a:ea typeface="+mn-ea"/>
                <a:cs typeface="+mn-cs"/>
              </a:defRPr>
            </a:lvl9pPr>
          </a:lstStyle>
          <a:p>
            <a:pPr marL="0" indent="0">
              <a:buFont typeface="Arial" panose="020B0604020202020204" pitchFamily="34" charset="0"/>
              <a:buNone/>
            </a:pPr>
            <a:endParaRPr lang="en-US" sz="2400" b="1" dirty="0" smtClean="0">
              <a:solidFill>
                <a:schemeClr val="accent3"/>
              </a:solidFill>
            </a:endParaRPr>
          </a:p>
          <a:p>
            <a:pPr marL="0" indent="0">
              <a:buFont typeface="Arial" panose="020B0604020202020204" pitchFamily="34" charset="0"/>
              <a:buNone/>
            </a:pPr>
            <a:endParaRPr lang="en-US" sz="2400" b="1" dirty="0" smtClean="0">
              <a:solidFill>
                <a:schemeClr val="accent3"/>
              </a:solidFill>
            </a:endParaRPr>
          </a:p>
          <a:p>
            <a:pPr lvl="1">
              <a:spcBef>
                <a:spcPts val="2400"/>
              </a:spcBef>
              <a:spcAft>
                <a:spcPts val="1200"/>
              </a:spcAft>
              <a:buClr>
                <a:schemeClr val="accent1"/>
              </a:buClr>
              <a:buFont typeface="Wingdings" panose="05000000000000000000" pitchFamily="2" charset="2"/>
              <a:buChar char="n"/>
            </a:pPr>
            <a:r>
              <a:rPr lang="en-US" sz="2200" b="1" dirty="0" smtClean="0">
                <a:solidFill>
                  <a:schemeClr val="accent3"/>
                </a:solidFill>
              </a:rPr>
              <a:t>  Strict adherence to organizational rules and policies</a:t>
            </a:r>
          </a:p>
          <a:p>
            <a:pPr lvl="1">
              <a:spcAft>
                <a:spcPts val="1200"/>
              </a:spcAft>
              <a:buClr>
                <a:schemeClr val="accent1"/>
              </a:buClr>
              <a:buFont typeface="Wingdings" panose="05000000000000000000" pitchFamily="2" charset="2"/>
              <a:buChar char="n"/>
            </a:pPr>
            <a:r>
              <a:rPr lang="en-US" sz="2200" b="1" dirty="0" smtClean="0">
                <a:solidFill>
                  <a:schemeClr val="accent3"/>
                </a:solidFill>
              </a:rPr>
              <a:t>  Makes sure team members adhere to guidelines</a:t>
            </a:r>
          </a:p>
          <a:p>
            <a:pPr lvl="1">
              <a:lnSpc>
                <a:spcPct val="110000"/>
              </a:lnSpc>
              <a:spcBef>
                <a:spcPts val="600"/>
              </a:spcBef>
              <a:buClr>
                <a:schemeClr val="accent1"/>
              </a:buClr>
              <a:buFont typeface="Wingdings" panose="05000000000000000000" pitchFamily="2" charset="2"/>
              <a:buChar char="n"/>
            </a:pPr>
            <a:r>
              <a:rPr lang="en-US" sz="2200" b="1" dirty="0" smtClean="0">
                <a:solidFill>
                  <a:schemeClr val="accent3"/>
                </a:solidFill>
              </a:rPr>
              <a:t>  Organized and self motivated</a:t>
            </a:r>
          </a:p>
          <a:p>
            <a:pPr lvl="1">
              <a:buClr>
                <a:schemeClr val="accent1"/>
              </a:buClr>
              <a:buFont typeface="Wingdings" panose="05000000000000000000" pitchFamily="2" charset="2"/>
              <a:buChar char="n"/>
            </a:pPr>
            <a:endParaRPr lang="en-US" sz="2200" b="1" dirty="0">
              <a:solidFill>
                <a:schemeClr val="accent3"/>
              </a:solidFill>
            </a:endParaRPr>
          </a:p>
        </p:txBody>
      </p:sp>
      <p:sp>
        <p:nvSpPr>
          <p:cNvPr id="4" name="Rectangle 3"/>
          <p:cNvSpPr/>
          <p:nvPr/>
        </p:nvSpPr>
        <p:spPr>
          <a:xfrm>
            <a:off x="3285787" y="2948862"/>
            <a:ext cx="5620449" cy="646331"/>
          </a:xfrm>
          <a:prstGeom prst="rect">
            <a:avLst/>
          </a:prstGeom>
          <a:noFill/>
        </p:spPr>
        <p:txBody>
          <a:bodyPr wrap="none" lIns="91440" tIns="45720" rIns="91440" bIns="45720">
            <a:spAutoFit/>
          </a:bodyPr>
          <a:lstStyle/>
          <a:p>
            <a:pPr algn="ctr">
              <a:spcAft>
                <a:spcPts val="2400"/>
              </a:spcAft>
            </a:pPr>
            <a:r>
              <a:rPr lang="en-US" sz="3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Bureaucratic Leadership</a:t>
            </a:r>
            <a:endParaRPr lang="en-US" sz="3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17365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309319"/>
            <a:ext cx="8610600" cy="12930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88900">
              <a:schemeClr val="accent2">
                <a:alpha val="40000"/>
              </a:schemeClr>
            </a:glow>
            <a:outerShdw blurRad="76200" dir="13500000" sy="23000" kx="1200000" algn="br" rotWithShape="0">
              <a:prstClr val="black">
                <a:alpha val="20000"/>
              </a:prstClr>
            </a:outerShdw>
          </a:effectLst>
        </p:spPr>
        <p:txBody>
          <a:bodyPr>
            <a:normAutofit/>
          </a:bodyPr>
          <a:lstStyle/>
          <a:p>
            <a:pPr algn="ctr"/>
            <a:r>
              <a:rPr lang="en-US" sz="5400" b="1" dirty="0" smtClean="0"/>
              <a:t>Coaching tips</a:t>
            </a:r>
            <a:endParaRPr lang="en-US" sz="5400" b="1" dirty="0"/>
          </a:p>
        </p:txBody>
      </p:sp>
      <p:sp>
        <p:nvSpPr>
          <p:cNvPr id="3" name="Content Placeholder 2"/>
          <p:cNvSpPr>
            <a:spLocks noGrp="1"/>
          </p:cNvSpPr>
          <p:nvPr>
            <p:ph idx="1"/>
          </p:nvPr>
        </p:nvSpPr>
        <p:spPr>
          <a:xfrm>
            <a:off x="685800" y="2770909"/>
            <a:ext cx="10820400" cy="3855563"/>
          </a:xfrm>
        </p:spPr>
        <p:style>
          <a:lnRef idx="1">
            <a:schemeClr val="dk1"/>
          </a:lnRef>
          <a:fillRef idx="3">
            <a:schemeClr val="dk1"/>
          </a:fillRef>
          <a:effectRef idx="2">
            <a:schemeClr val="dk1"/>
          </a:effectRef>
          <a:fontRef idx="minor">
            <a:schemeClr val="lt1"/>
          </a:fontRef>
        </p:style>
        <p:txBody>
          <a:bodyPr>
            <a:normAutofit/>
          </a:bodyPr>
          <a:lstStyle/>
          <a:p>
            <a:pPr marL="0" indent="0">
              <a:buNone/>
            </a:pPr>
            <a:r>
              <a:rPr lang="en-US" sz="2800" b="1" dirty="0" smtClean="0">
                <a:solidFill>
                  <a:schemeClr val="accent3"/>
                </a:solidFill>
              </a:rPr>
              <a:t>Be purposeful when you communicate:</a:t>
            </a:r>
          </a:p>
          <a:p>
            <a:pPr marL="0" indent="0">
              <a:buNone/>
            </a:pPr>
            <a:endParaRPr lang="en-US" sz="2800" b="1" dirty="0">
              <a:solidFill>
                <a:schemeClr val="accent3"/>
              </a:solidFill>
            </a:endParaRPr>
          </a:p>
          <a:p>
            <a:pPr marL="0" indent="0">
              <a:buNone/>
            </a:pPr>
            <a:endParaRPr lang="en-US" sz="2800" b="1" dirty="0" smtClean="0">
              <a:solidFill>
                <a:schemeClr val="accent3"/>
              </a:solidFill>
            </a:endParaRPr>
          </a:p>
          <a:p>
            <a:pPr marL="0" indent="0">
              <a:buNone/>
            </a:pPr>
            <a:endParaRPr lang="en-US" sz="2800" b="1" dirty="0">
              <a:solidFill>
                <a:schemeClr val="accent3"/>
              </a:solidFill>
            </a:endParaRPr>
          </a:p>
        </p:txBody>
      </p:sp>
      <p:sp>
        <p:nvSpPr>
          <p:cNvPr id="4" name="Right Arrow 3"/>
          <p:cNvSpPr/>
          <p:nvPr/>
        </p:nvSpPr>
        <p:spPr>
          <a:xfrm>
            <a:off x="858982" y="3620655"/>
            <a:ext cx="498763" cy="25861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6" name="Rectangle 5"/>
          <p:cNvSpPr/>
          <p:nvPr/>
        </p:nvSpPr>
        <p:spPr>
          <a:xfrm>
            <a:off x="1530927" y="3519131"/>
            <a:ext cx="3493655" cy="461665"/>
          </a:xfrm>
          <a:prstGeom prst="rect">
            <a:avLst/>
          </a:prstGeom>
          <a:noFill/>
        </p:spPr>
        <p:txBody>
          <a:bodyPr wrap="square" lIns="91440" tIns="45720" rIns="91440" bIns="45720">
            <a:spAutoFit/>
          </a:bodyPr>
          <a:lstStyle/>
          <a:p>
            <a:r>
              <a:rPr lang="en-US" sz="2400" b="1" cap="none" spc="0" dirty="0" smtClean="0">
                <a:ln w="6600">
                  <a:solidFill>
                    <a:schemeClr val="accent2"/>
                  </a:solidFill>
                  <a:prstDash val="solid"/>
                </a:ln>
                <a:solidFill>
                  <a:srgbClr val="FFFFFF"/>
                </a:solidFill>
                <a:effectLst>
                  <a:outerShdw dist="38100" dir="2700000" algn="tl" rotWithShape="0">
                    <a:schemeClr val="accent2"/>
                  </a:outerShdw>
                </a:effectLst>
              </a:rPr>
              <a:t>Ask guiding questions</a:t>
            </a:r>
            <a:endParaRPr 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8" name="Right Arrow 7"/>
          <p:cNvSpPr/>
          <p:nvPr/>
        </p:nvSpPr>
        <p:spPr>
          <a:xfrm>
            <a:off x="858981" y="4299528"/>
            <a:ext cx="498763" cy="25861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9" name="Rectangle 8"/>
          <p:cNvSpPr/>
          <p:nvPr/>
        </p:nvSpPr>
        <p:spPr>
          <a:xfrm>
            <a:off x="1530927" y="4198004"/>
            <a:ext cx="4518891" cy="461665"/>
          </a:xfrm>
          <a:prstGeom prst="rect">
            <a:avLst/>
          </a:prstGeom>
          <a:noFill/>
        </p:spPr>
        <p:txBody>
          <a:bodyPr wrap="square" lIns="91440" tIns="45720" rIns="91440" bIns="45720">
            <a:spAutoFit/>
          </a:bodyPr>
          <a:lstStyle/>
          <a:p>
            <a:r>
              <a:rPr lang="en-US" sz="2400" b="1" cap="none" spc="0" dirty="0" smtClean="0">
                <a:ln w="6600">
                  <a:solidFill>
                    <a:schemeClr val="accent2"/>
                  </a:solidFill>
                  <a:prstDash val="solid"/>
                </a:ln>
                <a:solidFill>
                  <a:srgbClr val="FFFFFF"/>
                </a:solidFill>
                <a:effectLst>
                  <a:outerShdw dist="38100" dir="2700000" algn="tl" rotWithShape="0">
                    <a:schemeClr val="accent2"/>
                  </a:outerShdw>
                </a:effectLst>
              </a:rPr>
              <a:t>Recognize what’s going well</a:t>
            </a:r>
            <a:endParaRPr 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0" name="Right Arrow 9"/>
          <p:cNvSpPr/>
          <p:nvPr/>
        </p:nvSpPr>
        <p:spPr>
          <a:xfrm>
            <a:off x="858980" y="4978401"/>
            <a:ext cx="498763" cy="25861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11" name="Rectangle 10"/>
          <p:cNvSpPr/>
          <p:nvPr/>
        </p:nvSpPr>
        <p:spPr>
          <a:xfrm>
            <a:off x="1520532" y="4876877"/>
            <a:ext cx="4518891" cy="461665"/>
          </a:xfrm>
          <a:prstGeom prst="rect">
            <a:avLst/>
          </a:prstGeom>
          <a:noFill/>
        </p:spPr>
        <p:txBody>
          <a:bodyPr wrap="square" lIns="91440" tIns="45720" rIns="91440" bIns="45720">
            <a:spAutoFit/>
          </a:bodyPr>
          <a:lstStyle/>
          <a:p>
            <a:r>
              <a:rPr lang="en-US" sz="2400" b="1" cap="none" spc="0" dirty="0" smtClean="0">
                <a:ln w="6600">
                  <a:solidFill>
                    <a:schemeClr val="accent2"/>
                  </a:solidFill>
                  <a:prstDash val="solid"/>
                </a:ln>
                <a:solidFill>
                  <a:srgbClr val="FFFFFF"/>
                </a:solidFill>
                <a:effectLst>
                  <a:outerShdw dist="38100" dir="2700000" algn="tl" rotWithShape="0">
                    <a:schemeClr val="accent2"/>
                  </a:outerShdw>
                </a:effectLst>
              </a:rPr>
              <a:t>Listen and empower</a:t>
            </a:r>
            <a:endParaRPr 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Right Arrow 11"/>
          <p:cNvSpPr/>
          <p:nvPr/>
        </p:nvSpPr>
        <p:spPr>
          <a:xfrm>
            <a:off x="858980" y="5657274"/>
            <a:ext cx="498763" cy="25861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13" name="Rectangle 12"/>
          <p:cNvSpPr/>
          <p:nvPr/>
        </p:nvSpPr>
        <p:spPr>
          <a:xfrm>
            <a:off x="1577109" y="5555750"/>
            <a:ext cx="4518891" cy="461665"/>
          </a:xfrm>
          <a:prstGeom prst="rect">
            <a:avLst/>
          </a:prstGeom>
          <a:noFill/>
        </p:spPr>
        <p:txBody>
          <a:bodyPr wrap="square" lIns="91440" tIns="45720" rIns="91440" bIns="45720">
            <a:spAutoFit/>
          </a:bodyPr>
          <a:lstStyle/>
          <a:p>
            <a:r>
              <a:rPr lang="en-US" sz="2400" b="1" cap="none" spc="0" dirty="0" smtClean="0">
                <a:ln w="6600">
                  <a:solidFill>
                    <a:schemeClr val="accent2"/>
                  </a:solidFill>
                  <a:prstDash val="solid"/>
                </a:ln>
                <a:solidFill>
                  <a:srgbClr val="FFFFFF"/>
                </a:solidFill>
                <a:effectLst>
                  <a:outerShdw dist="38100" dir="2700000" algn="tl" rotWithShape="0">
                    <a:schemeClr val="accent2"/>
                  </a:outerShdw>
                </a:effectLst>
              </a:rPr>
              <a:t>Understand their prospective</a:t>
            </a:r>
            <a:endParaRPr 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058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9" grpId="0"/>
      <p:bldP spid="10" grpId="0" animBg="1"/>
      <p:bldP spid="11" grpId="0"/>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309319"/>
            <a:ext cx="8610600" cy="129302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a:solidFill>
              <a:schemeClr val="accent2"/>
            </a:solidFill>
          </a:ln>
          <a:effectLst>
            <a:glow rad="88900">
              <a:schemeClr val="accent2">
                <a:alpha val="40000"/>
              </a:schemeClr>
            </a:glow>
            <a:outerShdw blurRad="76200" dir="13500000" sy="23000" kx="1200000" algn="br" rotWithShape="0">
              <a:prstClr val="black">
                <a:alpha val="20000"/>
              </a:prstClr>
            </a:outerShdw>
          </a:effectLst>
        </p:spPr>
        <p:txBody>
          <a:bodyPr>
            <a:normAutofit/>
          </a:bodyPr>
          <a:lstStyle/>
          <a:p>
            <a:pPr algn="ctr"/>
            <a:r>
              <a:rPr lang="en-US" sz="5400" b="1" dirty="0" smtClean="0"/>
              <a:t>Coaching tips</a:t>
            </a:r>
            <a:endParaRPr lang="en-US" sz="5400" b="1" dirty="0"/>
          </a:p>
        </p:txBody>
      </p:sp>
      <p:sp>
        <p:nvSpPr>
          <p:cNvPr id="3" name="Content Placeholder 2"/>
          <p:cNvSpPr>
            <a:spLocks noGrp="1"/>
          </p:cNvSpPr>
          <p:nvPr>
            <p:ph idx="1"/>
          </p:nvPr>
        </p:nvSpPr>
        <p:spPr>
          <a:xfrm>
            <a:off x="1790700" y="3222973"/>
            <a:ext cx="8610600" cy="2684668"/>
          </a:xfrm>
          <a:ln w="19050">
            <a:solidFill>
              <a:schemeClr val="accent3">
                <a:lumMod val="60000"/>
                <a:lumOff val="40000"/>
              </a:schemeClr>
            </a:solidFill>
          </a:ln>
          <a:effectLst>
            <a:glow rad="152400">
              <a:schemeClr val="accent3">
                <a:lumMod val="60000"/>
                <a:lumOff val="40000"/>
                <a:alpha val="40000"/>
              </a:schemeClr>
            </a:glow>
            <a:outerShdw blurRad="76200" dir="13500000" sy="23000" kx="1200000" algn="br" rotWithShape="0">
              <a:prstClr val="black">
                <a:alpha val="20000"/>
              </a:prstClr>
            </a:outerShdw>
          </a:effectLst>
        </p:spPr>
        <p:style>
          <a:lnRef idx="1">
            <a:schemeClr val="dk1"/>
          </a:lnRef>
          <a:fillRef idx="3">
            <a:schemeClr val="dk1"/>
          </a:fillRef>
          <a:effectRef idx="2">
            <a:schemeClr val="dk1"/>
          </a:effectRef>
          <a:fontRef idx="minor">
            <a:schemeClr val="lt1"/>
          </a:fontRef>
        </p:style>
        <p:txBody>
          <a:bodyPr tIns="91440">
            <a:normAutofit lnSpcReduction="10000"/>
          </a:bodyPr>
          <a:lstStyle/>
          <a:p>
            <a:pPr marL="0" indent="0">
              <a:buNone/>
            </a:pPr>
            <a:r>
              <a:rPr lang="en-US" sz="3900" b="1" dirty="0" smtClean="0">
                <a:solidFill>
                  <a:schemeClr val="accent3"/>
                </a:solidFill>
              </a:rPr>
              <a:t>The SCS CPTP course “Developing Others” on SAP </a:t>
            </a:r>
            <a:r>
              <a:rPr lang="en-US" sz="3900" b="1" dirty="0" err="1" smtClean="0">
                <a:solidFill>
                  <a:schemeClr val="accent3"/>
                </a:solidFill>
              </a:rPr>
              <a:t>SuccessFactors</a:t>
            </a:r>
            <a:r>
              <a:rPr lang="en-US" sz="3900" b="1" dirty="0" smtClean="0">
                <a:solidFill>
                  <a:schemeClr val="accent3"/>
                </a:solidFill>
              </a:rPr>
              <a:t> encourages developing a growth plan with employees using the GROW model.</a:t>
            </a:r>
          </a:p>
          <a:p>
            <a:pPr marL="0" indent="0">
              <a:buNone/>
            </a:pPr>
            <a:endParaRPr lang="en-US" sz="2800" b="1" dirty="0">
              <a:solidFill>
                <a:schemeClr val="accent3"/>
              </a:solidFill>
            </a:endParaRPr>
          </a:p>
          <a:p>
            <a:pPr marL="0" indent="0">
              <a:buNone/>
            </a:pPr>
            <a:endParaRPr lang="en-US" sz="2800" b="1" dirty="0" smtClean="0">
              <a:solidFill>
                <a:schemeClr val="accent3"/>
              </a:solidFill>
            </a:endParaRPr>
          </a:p>
          <a:p>
            <a:pPr marL="0" indent="0">
              <a:buNone/>
            </a:pPr>
            <a:endParaRPr lang="en-US" sz="2800" b="1" dirty="0">
              <a:solidFill>
                <a:schemeClr val="accent3"/>
              </a:solidFill>
            </a:endParaRPr>
          </a:p>
        </p:txBody>
      </p:sp>
    </p:spTree>
    <p:extLst>
      <p:ext uri="{BB962C8B-B14F-4D97-AF65-F5344CB8AC3E}">
        <p14:creationId xmlns:p14="http://schemas.microsoft.com/office/powerpoint/2010/main" val="3647692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1" y="2183802"/>
            <a:ext cx="5308600" cy="823912"/>
          </a:xfrm>
          <a:solidFill>
            <a:schemeClr val="accent3">
              <a:lumMod val="40000"/>
              <a:lumOff val="60000"/>
            </a:schemeClr>
          </a:solidFill>
          <a:ln w="19050">
            <a:solidFill>
              <a:schemeClr val="accent2"/>
            </a:solidFill>
          </a:ln>
        </p:spPr>
        <p:txBody>
          <a:bodyPr anchor="ctr"/>
          <a:lstStyle/>
          <a:p>
            <a:pPr algn="ctr"/>
            <a:r>
              <a:rPr lang="en-US" b="1" dirty="0" smtClean="0"/>
              <a:t>Questions to Ask Employees</a:t>
            </a:r>
            <a:endParaRPr lang="en-US" b="1" dirty="0"/>
          </a:p>
        </p:txBody>
      </p:sp>
      <p:sp>
        <p:nvSpPr>
          <p:cNvPr id="4" name="Content Placeholder 3"/>
          <p:cNvSpPr>
            <a:spLocks noGrp="1"/>
          </p:cNvSpPr>
          <p:nvPr>
            <p:ph sz="half" idx="2"/>
          </p:nvPr>
        </p:nvSpPr>
        <p:spPr>
          <a:ln w="19050">
            <a:solidFill>
              <a:schemeClr val="accent2"/>
            </a:solidFill>
          </a:ln>
        </p:spPr>
        <p:txBody>
          <a:bodyPr tIns="91440">
            <a:normAutofit fontScale="92500" lnSpcReduction="20000"/>
          </a:bodyPr>
          <a:lstStyle/>
          <a:p>
            <a:pPr>
              <a:buFont typeface="Century Gothic" panose="020B0502020202020204" pitchFamily="34" charset="0"/>
              <a:buChar char="●"/>
            </a:pPr>
            <a:r>
              <a:rPr lang="en-US" sz="2000" dirty="0" smtClean="0"/>
              <a:t>Where do you see yourself in one, five, and 10 years?</a:t>
            </a:r>
          </a:p>
          <a:p>
            <a:pPr>
              <a:buFont typeface="Century Gothic" panose="020B0502020202020204" pitchFamily="34" charset="0"/>
              <a:buChar char="●"/>
            </a:pPr>
            <a:r>
              <a:rPr lang="en-US" sz="2000" dirty="0" smtClean="0"/>
              <a:t>What skills do you want to develop next?</a:t>
            </a:r>
          </a:p>
          <a:p>
            <a:pPr>
              <a:buFont typeface="Century Gothic" panose="020B0502020202020204" pitchFamily="34" charset="0"/>
              <a:buChar char="●"/>
            </a:pPr>
            <a:r>
              <a:rPr lang="en-US" sz="2000" dirty="0" smtClean="0"/>
              <a:t>What current tasks and projects do you enjoy the most?</a:t>
            </a:r>
          </a:p>
          <a:p>
            <a:pPr>
              <a:buFont typeface="Century Gothic" panose="020B0502020202020204" pitchFamily="34" charset="0"/>
              <a:buChar char="●"/>
            </a:pPr>
            <a:r>
              <a:rPr lang="en-US" sz="2000" dirty="0" smtClean="0"/>
              <a:t>What future opportunities and projects excite you?</a:t>
            </a:r>
          </a:p>
          <a:p>
            <a:pPr>
              <a:buFont typeface="Century Gothic" panose="020B0502020202020204" pitchFamily="34" charset="0"/>
              <a:buChar char="●"/>
            </a:pPr>
            <a:r>
              <a:rPr lang="en-US" sz="2000" dirty="0" smtClean="0"/>
              <a:t>What kinds of work experiences do you have?</a:t>
            </a:r>
          </a:p>
          <a:p>
            <a:pPr>
              <a:buFont typeface="Century Gothic" panose="020B0502020202020204" pitchFamily="34" charset="0"/>
              <a:buChar char="●"/>
            </a:pPr>
            <a:r>
              <a:rPr lang="en-US" sz="2000" dirty="0" smtClean="0"/>
              <a:t>What do you hope to create or what kind of impact do you want to make?</a:t>
            </a:r>
          </a:p>
          <a:p>
            <a:pPr marL="0" indent="0">
              <a:buNone/>
            </a:pPr>
            <a:endParaRPr lang="en-US" dirty="0"/>
          </a:p>
        </p:txBody>
      </p:sp>
      <p:sp>
        <p:nvSpPr>
          <p:cNvPr id="5" name="Text Placeholder 4"/>
          <p:cNvSpPr>
            <a:spLocks noGrp="1"/>
          </p:cNvSpPr>
          <p:nvPr>
            <p:ph type="body" sz="quarter" idx="3"/>
          </p:nvPr>
        </p:nvSpPr>
        <p:spPr>
          <a:xfrm>
            <a:off x="6172200" y="2183802"/>
            <a:ext cx="5334000" cy="823912"/>
          </a:xfrm>
          <a:solidFill>
            <a:schemeClr val="accent2">
              <a:lumMod val="40000"/>
              <a:lumOff val="60000"/>
            </a:schemeClr>
          </a:solidFill>
          <a:ln w="19050">
            <a:solidFill>
              <a:schemeClr val="accent3">
                <a:lumMod val="75000"/>
              </a:schemeClr>
            </a:solidFill>
          </a:ln>
        </p:spPr>
        <p:txBody>
          <a:bodyPr anchor="ctr">
            <a:normAutofit fontScale="92500" lnSpcReduction="20000"/>
          </a:bodyPr>
          <a:lstStyle/>
          <a:p>
            <a:pPr algn="ctr"/>
            <a:r>
              <a:rPr lang="en-US" b="1" dirty="0" smtClean="0"/>
              <a:t>Questions to Guide </a:t>
            </a:r>
          </a:p>
          <a:p>
            <a:pPr algn="ctr"/>
            <a:r>
              <a:rPr lang="en-US" b="1" dirty="0" smtClean="0"/>
              <a:t>Your Feedback</a:t>
            </a:r>
            <a:endParaRPr lang="en-US" b="1" dirty="0"/>
          </a:p>
        </p:txBody>
      </p:sp>
      <p:sp>
        <p:nvSpPr>
          <p:cNvPr id="6" name="Content Placeholder 5"/>
          <p:cNvSpPr>
            <a:spLocks noGrp="1"/>
          </p:cNvSpPr>
          <p:nvPr>
            <p:ph sz="quarter" idx="4"/>
          </p:nvPr>
        </p:nvSpPr>
        <p:spPr>
          <a:ln w="19050">
            <a:solidFill>
              <a:schemeClr val="accent3">
                <a:lumMod val="75000"/>
              </a:schemeClr>
            </a:solidFill>
          </a:ln>
        </p:spPr>
        <p:txBody>
          <a:bodyPr tIns="91440">
            <a:normAutofit fontScale="85000" lnSpcReduction="20000"/>
          </a:bodyPr>
          <a:lstStyle/>
          <a:p>
            <a:pPr>
              <a:buFont typeface="Century Gothic" panose="020B0502020202020204" pitchFamily="34" charset="0"/>
              <a:buChar char="●"/>
            </a:pPr>
            <a:r>
              <a:rPr lang="en-US" dirty="0" smtClean="0"/>
              <a:t>Is the goal specific enough to be actionable?</a:t>
            </a:r>
          </a:p>
          <a:p>
            <a:pPr>
              <a:buFont typeface="Century Gothic" panose="020B0502020202020204" pitchFamily="34" charset="0"/>
              <a:buChar char="●"/>
            </a:pPr>
            <a:r>
              <a:rPr lang="en-US" dirty="0" smtClean="0"/>
              <a:t>Can progress be tracked?</a:t>
            </a:r>
          </a:p>
          <a:p>
            <a:pPr>
              <a:buFont typeface="Century Gothic" panose="020B0502020202020204" pitchFamily="34" charset="0"/>
              <a:buChar char="●"/>
            </a:pPr>
            <a:r>
              <a:rPr lang="en-US" dirty="0" smtClean="0"/>
              <a:t>Is the goal attainable and within reach?</a:t>
            </a:r>
          </a:p>
          <a:p>
            <a:pPr>
              <a:buFont typeface="Century Gothic" panose="020B0502020202020204" pitchFamily="34" charset="0"/>
              <a:buChar char="●"/>
            </a:pPr>
            <a:r>
              <a:rPr lang="en-US" dirty="0" smtClean="0"/>
              <a:t>Does the goal make sense  for where the employee is at and where they want to be?</a:t>
            </a:r>
          </a:p>
          <a:p>
            <a:pPr>
              <a:buFont typeface="Century Gothic" panose="020B0502020202020204" pitchFamily="34" charset="0"/>
              <a:buChar char="●"/>
            </a:pPr>
            <a:r>
              <a:rPr lang="en-US" dirty="0" smtClean="0"/>
              <a:t>Is the time frame realistic?</a:t>
            </a:r>
          </a:p>
          <a:p>
            <a:pPr>
              <a:buFont typeface="Century Gothic" panose="020B0502020202020204" pitchFamily="34" charset="0"/>
              <a:buChar char="●"/>
            </a:pPr>
            <a:r>
              <a:rPr lang="en-US" dirty="0" smtClean="0"/>
              <a:t>What goals would you like to see the employee achieve – or what goals would you set if you were in their position?</a:t>
            </a:r>
            <a:endParaRPr lang="en-US" dirty="0"/>
          </a:p>
        </p:txBody>
      </p:sp>
      <p:sp>
        <p:nvSpPr>
          <p:cNvPr id="7" name="Title 1"/>
          <p:cNvSpPr>
            <a:spLocks noGrp="1"/>
          </p:cNvSpPr>
          <p:nvPr>
            <p:ph type="title"/>
          </p:nvPr>
        </p:nvSpPr>
        <p:spPr>
          <a:xfrm>
            <a:off x="685800" y="424402"/>
            <a:ext cx="10820400" cy="1424945"/>
          </a:xfrm>
          <a:gradFill>
            <a:gsLst>
              <a:gs pos="28000">
                <a:schemeClr val="accent3">
                  <a:alpha val="45000"/>
                </a:schemeClr>
              </a:gs>
              <a:gs pos="60000">
                <a:schemeClr val="accent3">
                  <a:lumMod val="40000"/>
                  <a:lumOff val="60000"/>
                </a:schemeClr>
              </a:gs>
              <a:gs pos="92000">
                <a:schemeClr val="accent3">
                  <a:lumMod val="60000"/>
                  <a:lumOff val="40000"/>
                </a:schemeClr>
              </a:gs>
            </a:gsLst>
            <a:lin ang="5400000" scaled="0"/>
          </a:gradFill>
          <a:ln w="25400">
            <a:noFill/>
          </a:ln>
        </p:spPr>
        <p:txBody>
          <a:bodyPr>
            <a:normAutofit fontScale="90000"/>
          </a:bodyPr>
          <a:lstStyle/>
          <a:p>
            <a:pPr algn="ctr"/>
            <a:r>
              <a:rPr lang="en-US" sz="7200" b="1" dirty="0" smtClean="0"/>
              <a:t>G – Goal</a:t>
            </a:r>
            <a:br>
              <a:rPr lang="en-US" sz="7200" b="1" dirty="0" smtClean="0"/>
            </a:br>
            <a:r>
              <a:rPr lang="en-US" b="1" dirty="0" smtClean="0"/>
              <a:t>What does the employee want to do?</a:t>
            </a:r>
            <a:endParaRPr lang="en-US" b="1" dirty="0"/>
          </a:p>
        </p:txBody>
      </p:sp>
    </p:spTree>
    <p:extLst>
      <p:ext uri="{BB962C8B-B14F-4D97-AF65-F5344CB8AC3E}">
        <p14:creationId xmlns:p14="http://schemas.microsoft.com/office/powerpoint/2010/main" val="15046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243</TotalTime>
  <Words>923</Words>
  <Application>Microsoft Office PowerPoint</Application>
  <PresentationFormat>Widescreen</PresentationFormat>
  <Paragraphs>119</Paragraphs>
  <Slides>16</Slides>
  <Notes>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2</vt:lpstr>
      <vt:lpstr>Vapor Trail</vt:lpstr>
      <vt:lpstr>WELCOME CSE Supervisors!</vt:lpstr>
      <vt:lpstr>So you’re a supervisor…</vt:lpstr>
      <vt:lpstr>Basic types of leadership styles *Emeritus.org</vt:lpstr>
      <vt:lpstr>Basic Types of leadership styles</vt:lpstr>
      <vt:lpstr>PowerPoint Presentation</vt:lpstr>
      <vt:lpstr>PowerPoint Presentation</vt:lpstr>
      <vt:lpstr>Coaching tips</vt:lpstr>
      <vt:lpstr>Coaching tips</vt:lpstr>
      <vt:lpstr>G – Goal What does the employee want to do?</vt:lpstr>
      <vt:lpstr>R-Reality What’s the current reality?</vt:lpstr>
      <vt:lpstr>O-Options What Can the employee do?</vt:lpstr>
      <vt:lpstr>W-Way forward What’s the plan?</vt:lpstr>
      <vt:lpstr>PowerPoint Presentation</vt:lpstr>
      <vt:lpstr>What do leaders do?  * Indeed.com career guide</vt:lpstr>
      <vt:lpstr>PowerPoint Presentation</vt:lpstr>
      <vt:lpstr>PowerPoint Presentation</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a supervisor…</dc:title>
  <dc:creator>Ruby (Darline) Smith</dc:creator>
  <cp:lastModifiedBy>Jana Lebaron</cp:lastModifiedBy>
  <cp:revision>37</cp:revision>
  <dcterms:created xsi:type="dcterms:W3CDTF">2024-01-31T18:28:28Z</dcterms:created>
  <dcterms:modified xsi:type="dcterms:W3CDTF">2024-04-02T21:03:52Z</dcterms:modified>
</cp:coreProperties>
</file>