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4" r:id="rId8"/>
    <p:sldId id="265" r:id="rId9"/>
    <p:sldId id="266" r:id="rId10"/>
    <p:sldId id="267" r:id="rId11"/>
    <p:sldId id="269" r:id="rId12"/>
    <p:sldId id="270"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884" autoAdjust="0"/>
  </p:normalViewPr>
  <p:slideViewPr>
    <p:cSldViewPr snapToGrid="0">
      <p:cViewPr varScale="1">
        <p:scale>
          <a:sx n="62" d="100"/>
          <a:sy n="62" d="100"/>
        </p:scale>
        <p:origin x="77" y="168"/>
      </p:cViewPr>
      <p:guideLst/>
    </p:cSldViewPr>
  </p:slideViewPr>
  <p:outlineViewPr>
    <p:cViewPr>
      <p:scale>
        <a:sx n="33" d="100"/>
        <a:sy n="33" d="100"/>
      </p:scale>
      <p:origin x="0" y="-3744"/>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17D44B-1C1A-4376-B2FF-9CE892E3A593}"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3000093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7D44B-1C1A-4376-B2FF-9CE892E3A593}"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2319177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7D44B-1C1A-4376-B2FF-9CE892E3A593}"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3866209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7D44B-1C1A-4376-B2FF-9CE892E3A593}"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20059044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417D44B-1C1A-4376-B2FF-9CE892E3A593}" type="datetimeFigureOut">
              <a:rPr lang="en-US" smtClean="0"/>
              <a:t>4/17/2024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16889859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17D44B-1C1A-4376-B2FF-9CE892E3A593}"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18616600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17D44B-1C1A-4376-B2FF-9CE892E3A593}" type="datetimeFigureOut">
              <a:rPr lang="en-US" smtClean="0"/>
              <a:t>4/17/2024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2215705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17D44B-1C1A-4376-B2FF-9CE892E3A593}" type="datetimeFigureOut">
              <a:rPr lang="en-US" smtClean="0"/>
              <a:t>4/17/2024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202852146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7D44B-1C1A-4376-B2FF-9CE892E3A593}" type="datetimeFigureOut">
              <a:rPr lang="en-US" smtClean="0"/>
              <a:t>4/17/2024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11074623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17D44B-1C1A-4376-B2FF-9CE892E3A593}"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384527739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417D44B-1C1A-4376-B2FF-9CE892E3A593}" type="datetimeFigureOut">
              <a:rPr lang="en-US" smtClean="0"/>
              <a:t>4/17/2024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89E1DA-A776-45E9-AD0E-45E1EC584F6A}" type="slidenum">
              <a:rPr lang="en-US" smtClean="0"/>
              <a:t>‹#›</a:t>
            </a:fld>
            <a:endParaRPr lang="en-US"/>
          </a:p>
        </p:txBody>
      </p:sp>
    </p:spTree>
    <p:extLst>
      <p:ext uri="{BB962C8B-B14F-4D97-AF65-F5344CB8AC3E}">
        <p14:creationId xmlns:p14="http://schemas.microsoft.com/office/powerpoint/2010/main" val="8460081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7D44B-1C1A-4376-B2FF-9CE892E3A593}" type="datetimeFigureOut">
              <a:rPr lang="en-US" smtClean="0"/>
              <a:t>4/17/2024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89E1DA-A776-45E9-AD0E-45E1EC584F6A}" type="slidenum">
              <a:rPr lang="en-US" smtClean="0"/>
              <a:t>‹#›</a:t>
            </a:fld>
            <a:endParaRPr lang="en-US"/>
          </a:p>
        </p:txBody>
      </p:sp>
    </p:spTree>
    <p:extLst>
      <p:ext uri="{BB962C8B-B14F-4D97-AF65-F5344CB8AC3E}">
        <p14:creationId xmlns:p14="http://schemas.microsoft.com/office/powerpoint/2010/main" val="553321448"/>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tmp"/><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0565" y="498774"/>
            <a:ext cx="9144000" cy="2387600"/>
          </a:xfrm>
        </p:spPr>
        <p:txBody>
          <a:bodyPr/>
          <a:lstStyle/>
          <a:p>
            <a:r>
              <a:rPr lang="en-US" b="1" dirty="0" smtClean="0">
                <a:solidFill>
                  <a:srgbClr val="FFFF66"/>
                </a:solidFill>
              </a:rPr>
              <a:t>Fast Track Through Financial</a:t>
            </a:r>
            <a:br>
              <a:rPr lang="en-US" b="1" dirty="0" smtClean="0">
                <a:solidFill>
                  <a:srgbClr val="FFFF66"/>
                </a:solidFill>
              </a:rPr>
            </a:br>
            <a:r>
              <a:rPr lang="en-US" sz="2400" b="1" dirty="0" smtClean="0">
                <a:solidFill>
                  <a:srgbClr val="FFFF66"/>
                </a:solidFill>
              </a:rPr>
              <a:t>The Ins and Outs</a:t>
            </a:r>
            <a:endParaRPr lang="en-US" b="1" dirty="0">
              <a:solidFill>
                <a:srgbClr val="FFFF66"/>
              </a:solidFill>
            </a:endParaRPr>
          </a:p>
        </p:txBody>
      </p:sp>
      <p:sp>
        <p:nvSpPr>
          <p:cNvPr id="3" name="Subtitle 2"/>
          <p:cNvSpPr>
            <a:spLocks noGrp="1"/>
          </p:cNvSpPr>
          <p:nvPr>
            <p:ph type="subTitle" idx="1"/>
          </p:nvPr>
        </p:nvSpPr>
        <p:spPr>
          <a:xfrm>
            <a:off x="7512424" y="4473390"/>
            <a:ext cx="1864659" cy="2142564"/>
          </a:xfrm>
        </p:spPr>
        <p:txBody>
          <a:bodyPr/>
          <a:lstStyle/>
          <a:p>
            <a:pPr algn="r">
              <a:lnSpc>
                <a:spcPct val="100000"/>
              </a:lnSpc>
              <a:spcBef>
                <a:spcPts val="0"/>
              </a:spcBef>
            </a:pPr>
            <a:r>
              <a:rPr lang="en-US" sz="1600" b="1" dirty="0" smtClean="0">
                <a:solidFill>
                  <a:srgbClr val="FFFF66"/>
                </a:solidFill>
              </a:rPr>
              <a:t>Fredrika Louis</a:t>
            </a:r>
          </a:p>
          <a:p>
            <a:pPr algn="r">
              <a:lnSpc>
                <a:spcPct val="100000"/>
              </a:lnSpc>
              <a:spcBef>
                <a:spcPts val="0"/>
              </a:spcBef>
            </a:pPr>
            <a:r>
              <a:rPr lang="en-US" sz="1600" b="1" dirty="0" smtClean="0">
                <a:solidFill>
                  <a:srgbClr val="FFFF66"/>
                </a:solidFill>
              </a:rPr>
              <a:t>CSE Manager</a:t>
            </a:r>
          </a:p>
          <a:p>
            <a:pPr algn="r">
              <a:lnSpc>
                <a:spcPct val="100000"/>
              </a:lnSpc>
              <a:spcBef>
                <a:spcPts val="0"/>
              </a:spcBef>
            </a:pPr>
            <a:r>
              <a:rPr lang="en-US" sz="1600" b="1" dirty="0" smtClean="0">
                <a:solidFill>
                  <a:srgbClr val="FFFF66"/>
                </a:solidFill>
              </a:rPr>
              <a:t>State Office</a:t>
            </a:r>
          </a:p>
          <a:p>
            <a:pPr algn="r">
              <a:lnSpc>
                <a:spcPct val="100000"/>
              </a:lnSpc>
              <a:spcBef>
                <a:spcPts val="0"/>
              </a:spcBef>
            </a:pPr>
            <a:endParaRPr lang="en-US" sz="1600" b="1" dirty="0" smtClean="0">
              <a:solidFill>
                <a:srgbClr val="FFFF66"/>
              </a:solidFill>
            </a:endParaRPr>
          </a:p>
          <a:p>
            <a:pPr algn="r">
              <a:lnSpc>
                <a:spcPct val="100000"/>
              </a:lnSpc>
              <a:spcBef>
                <a:spcPts val="0"/>
              </a:spcBef>
            </a:pPr>
            <a:r>
              <a:rPr lang="en-US" sz="1600" b="1" dirty="0" smtClean="0">
                <a:solidFill>
                  <a:srgbClr val="FFFF66"/>
                </a:solidFill>
              </a:rPr>
              <a:t>Megan Smith</a:t>
            </a:r>
          </a:p>
          <a:p>
            <a:pPr algn="r">
              <a:lnSpc>
                <a:spcPct val="100000"/>
              </a:lnSpc>
              <a:spcBef>
                <a:spcPts val="0"/>
              </a:spcBef>
            </a:pPr>
            <a:r>
              <a:rPr lang="en-US" sz="1600" b="1" dirty="0" smtClean="0">
                <a:solidFill>
                  <a:srgbClr val="FFFF66"/>
                </a:solidFill>
              </a:rPr>
              <a:t>CSE Consultant</a:t>
            </a:r>
          </a:p>
          <a:p>
            <a:pPr algn="r">
              <a:lnSpc>
                <a:spcPct val="100000"/>
              </a:lnSpc>
              <a:spcBef>
                <a:spcPts val="0"/>
              </a:spcBef>
            </a:pPr>
            <a:r>
              <a:rPr lang="en-US" sz="1600" b="1" dirty="0" smtClean="0">
                <a:solidFill>
                  <a:srgbClr val="FFFF66"/>
                </a:solidFill>
              </a:rPr>
              <a:t>CSE State Office</a:t>
            </a:r>
          </a:p>
          <a:p>
            <a:pPr algn="r">
              <a:lnSpc>
                <a:spcPct val="100000"/>
              </a:lnSpc>
            </a:pPr>
            <a:endParaRPr lang="en-US" b="1" dirty="0" smtClean="0">
              <a:solidFill>
                <a:srgbClr val="FFFF66"/>
              </a:solidFill>
            </a:endParaRPr>
          </a:p>
          <a:p>
            <a:endParaRPr lang="en-US" dirty="0">
              <a:solidFill>
                <a:srgbClr val="FFFF66"/>
              </a:solidFill>
            </a:endParaRPr>
          </a:p>
          <a:p>
            <a:endParaRPr lang="en-US" dirty="0">
              <a:solidFill>
                <a:srgbClr val="FFFF66"/>
              </a:solidFill>
            </a:endParaRPr>
          </a:p>
        </p:txBody>
      </p:sp>
    </p:spTree>
    <p:extLst>
      <p:ext uri="{BB962C8B-B14F-4D97-AF65-F5344CB8AC3E}">
        <p14:creationId xmlns:p14="http://schemas.microsoft.com/office/powerpoint/2010/main" val="17836280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4308" y="1019907"/>
            <a:ext cx="8458200" cy="5064370"/>
          </a:xfrm>
          <a:prstGeom prst="rect">
            <a:avLst/>
          </a:prstGeom>
        </p:spPr>
      </p:pic>
    </p:spTree>
    <p:extLst>
      <p:ext uri="{BB962C8B-B14F-4D97-AF65-F5344CB8AC3E}">
        <p14:creationId xmlns:p14="http://schemas.microsoft.com/office/powerpoint/2010/main" val="3367113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958362"/>
            <a:ext cx="8216534" cy="5108331"/>
          </a:xfrm>
          <a:prstGeom prst="rect">
            <a:avLst/>
          </a:prstGeom>
        </p:spPr>
      </p:pic>
    </p:spTree>
    <p:extLst>
      <p:ext uri="{BB962C8B-B14F-4D97-AF65-F5344CB8AC3E}">
        <p14:creationId xmlns:p14="http://schemas.microsoft.com/office/powerpoint/2010/main" val="19749678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Cancelled Unclaimed</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 Once new check is located, copy and paste check number in one of the following Lases Screens:</a:t>
            </a:r>
          </a:p>
          <a:p>
            <a:pPr lvl="1">
              <a:buFont typeface="Wingdings" panose="05000000000000000000" pitchFamily="2" charset="2"/>
              <a:buChar char="v"/>
            </a:pPr>
            <a:r>
              <a:rPr lang="en-US" dirty="0"/>
              <a:t> </a:t>
            </a:r>
            <a:r>
              <a:rPr lang="en-US" dirty="0" smtClean="0"/>
              <a:t>LICH</a:t>
            </a:r>
          </a:p>
          <a:p>
            <a:pPr lvl="1">
              <a:buFont typeface="Wingdings" panose="05000000000000000000" pitchFamily="2" charset="2"/>
              <a:buChar char="v"/>
            </a:pPr>
            <a:r>
              <a:rPr lang="en-US" dirty="0" smtClean="0"/>
              <a:t> CRDS</a:t>
            </a:r>
          </a:p>
          <a:p>
            <a:pPr lvl="1">
              <a:buFont typeface="Wingdings" panose="05000000000000000000" pitchFamily="2" charset="2"/>
              <a:buChar char="v"/>
            </a:pPr>
            <a:r>
              <a:rPr lang="en-US" dirty="0" smtClean="0"/>
              <a:t> CHOV</a:t>
            </a:r>
          </a:p>
          <a:p>
            <a:pPr lvl="1">
              <a:buFont typeface="Wingdings" panose="05000000000000000000" pitchFamily="2" charset="2"/>
              <a:buChar char="v"/>
            </a:pPr>
            <a:endParaRPr lang="en-US" dirty="0"/>
          </a:p>
          <a:p>
            <a:pPr>
              <a:buFont typeface="Wingdings" panose="05000000000000000000" pitchFamily="2" charset="2"/>
              <a:buChar char="v"/>
            </a:pPr>
            <a:r>
              <a:rPr lang="en-US" dirty="0" smtClean="0"/>
              <a:t> All of these screens will provide the status of the newly issued check.</a:t>
            </a:r>
            <a:endParaRPr lang="en-US" dirty="0"/>
          </a:p>
        </p:txBody>
      </p:sp>
    </p:spTree>
    <p:extLst>
      <p:ext uri="{BB962C8B-B14F-4D97-AF65-F5344CB8AC3E}">
        <p14:creationId xmlns:p14="http://schemas.microsoft.com/office/powerpoint/2010/main" val="26947083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8461" y="835269"/>
            <a:ext cx="8203223" cy="5090745"/>
          </a:xfrm>
          <a:prstGeom prst="rect">
            <a:avLst/>
          </a:prstGeom>
        </p:spPr>
      </p:pic>
    </p:spTree>
    <p:extLst>
      <p:ext uri="{BB962C8B-B14F-4D97-AF65-F5344CB8AC3E}">
        <p14:creationId xmlns:p14="http://schemas.microsoft.com/office/powerpoint/2010/main" val="32416261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5177" y="1151793"/>
            <a:ext cx="7921869" cy="4739054"/>
          </a:xfrm>
          <a:prstGeom prst="rect">
            <a:avLst/>
          </a:prstGeom>
        </p:spPr>
      </p:pic>
    </p:spTree>
    <p:extLst>
      <p:ext uri="{BB962C8B-B14F-4D97-AF65-F5344CB8AC3E}">
        <p14:creationId xmlns:p14="http://schemas.microsoft.com/office/powerpoint/2010/main" val="2286163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6677" y="1116623"/>
            <a:ext cx="7155959" cy="4475285"/>
          </a:xfrm>
          <a:prstGeom prst="rect">
            <a:avLst/>
          </a:prstGeom>
        </p:spPr>
      </p:pic>
    </p:spTree>
    <p:extLst>
      <p:ext uri="{BB962C8B-B14F-4D97-AF65-F5344CB8AC3E}">
        <p14:creationId xmlns:p14="http://schemas.microsoft.com/office/powerpoint/2010/main" val="7294780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531" y="923192"/>
            <a:ext cx="9486900" cy="5380893"/>
          </a:xfrm>
          <a:prstGeom prst="rect">
            <a:avLst/>
          </a:prstGeom>
        </p:spPr>
      </p:pic>
    </p:spTree>
    <p:extLst>
      <p:ext uri="{BB962C8B-B14F-4D97-AF65-F5344CB8AC3E}">
        <p14:creationId xmlns:p14="http://schemas.microsoft.com/office/powerpoint/2010/main" val="21981204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Last Lap through Financial</a:t>
            </a:r>
            <a:endParaRPr lang="en-US" dirty="0"/>
          </a:p>
        </p:txBody>
      </p:sp>
      <p:sp>
        <p:nvSpPr>
          <p:cNvPr id="3" name="Content Placeholder 2"/>
          <p:cNvSpPr>
            <a:spLocks noGrp="1"/>
          </p:cNvSpPr>
          <p:nvPr>
            <p:ph idx="1"/>
          </p:nvPr>
        </p:nvSpPr>
        <p:spPr>
          <a:xfrm>
            <a:off x="838200" y="1690688"/>
            <a:ext cx="10515600" cy="4351338"/>
          </a:xfrm>
        </p:spPr>
        <p:txBody>
          <a:bodyPr>
            <a:normAutofit lnSpcReduction="10000"/>
          </a:bodyPr>
          <a:lstStyle/>
          <a:p>
            <a:pPr>
              <a:lnSpc>
                <a:spcPct val="100000"/>
              </a:lnSpc>
              <a:spcBef>
                <a:spcPts val="0"/>
              </a:spcBef>
              <a:buFont typeface="Wingdings" panose="05000000000000000000" pitchFamily="2" charset="2"/>
              <a:buChar char="v"/>
            </a:pPr>
            <a:r>
              <a:rPr lang="en-US" sz="1800" dirty="0" smtClean="0"/>
              <a:t>If you are requesting a re-direction of payments, please provide the other state’s case number and the proper address of where the payments need to be sent.</a:t>
            </a:r>
          </a:p>
          <a:p>
            <a:pPr lvl="1">
              <a:lnSpc>
                <a:spcPct val="100000"/>
              </a:lnSpc>
              <a:spcBef>
                <a:spcPts val="0"/>
              </a:spcBef>
              <a:buFont typeface="Wingdings" panose="05000000000000000000" pitchFamily="2" charset="2"/>
              <a:buChar char="v"/>
            </a:pPr>
            <a:r>
              <a:rPr lang="en-US" sz="1600" dirty="0" smtClean="0"/>
              <a:t>State addresses can be found by using the </a:t>
            </a:r>
            <a:r>
              <a:rPr lang="en-US" sz="1600" b="1" dirty="0" smtClean="0"/>
              <a:t>IRG</a:t>
            </a:r>
            <a:r>
              <a:rPr lang="en-US" sz="1600" dirty="0" smtClean="0"/>
              <a:t>, </a:t>
            </a:r>
            <a:r>
              <a:rPr lang="en-US" sz="1600" b="1" dirty="0" smtClean="0"/>
              <a:t>Policy V-190</a:t>
            </a:r>
            <a:r>
              <a:rPr lang="en-US" sz="1600" dirty="0" smtClean="0"/>
              <a:t>, or Lases Screen </a:t>
            </a:r>
            <a:r>
              <a:rPr lang="en-US" sz="1600" b="1" dirty="0" smtClean="0"/>
              <a:t>“LFCA”</a:t>
            </a:r>
          </a:p>
          <a:p>
            <a:pPr lvl="1">
              <a:lnSpc>
                <a:spcPct val="100000"/>
              </a:lnSpc>
              <a:spcBef>
                <a:spcPts val="0"/>
              </a:spcBef>
              <a:buFont typeface="Wingdings" panose="05000000000000000000" pitchFamily="2" charset="2"/>
              <a:buChar char="v"/>
            </a:pPr>
            <a:endParaRPr lang="en-US" sz="1600" b="1" dirty="0"/>
          </a:p>
          <a:p>
            <a:pPr>
              <a:lnSpc>
                <a:spcPct val="100000"/>
              </a:lnSpc>
              <a:spcBef>
                <a:spcPts val="0"/>
              </a:spcBef>
              <a:buFont typeface="Wingdings" panose="05000000000000000000" pitchFamily="2" charset="2"/>
              <a:buChar char="v"/>
            </a:pPr>
            <a:r>
              <a:rPr lang="en-US" sz="1800" dirty="0" smtClean="0"/>
              <a:t>When emailing Financial regarding debts, please do not adjust the debt in any way.</a:t>
            </a:r>
          </a:p>
          <a:p>
            <a:pPr>
              <a:lnSpc>
                <a:spcPct val="100000"/>
              </a:lnSpc>
              <a:spcBef>
                <a:spcPts val="0"/>
              </a:spcBef>
              <a:buFont typeface="Wingdings" panose="05000000000000000000" pitchFamily="2" charset="2"/>
              <a:buChar char="v"/>
            </a:pPr>
            <a:endParaRPr lang="en-US" sz="1800" dirty="0"/>
          </a:p>
          <a:p>
            <a:pPr>
              <a:lnSpc>
                <a:spcPct val="100000"/>
              </a:lnSpc>
              <a:spcBef>
                <a:spcPts val="0"/>
              </a:spcBef>
              <a:buFont typeface="Wingdings" panose="05000000000000000000" pitchFamily="2" charset="2"/>
              <a:buChar char="v"/>
            </a:pPr>
            <a:r>
              <a:rPr lang="en-US" sz="1800" dirty="0" smtClean="0"/>
              <a:t>Blood test fees may be removed by a Supervisor or Manager in the field.</a:t>
            </a:r>
          </a:p>
          <a:p>
            <a:pPr>
              <a:lnSpc>
                <a:spcPct val="100000"/>
              </a:lnSpc>
              <a:spcBef>
                <a:spcPts val="0"/>
              </a:spcBef>
              <a:buFont typeface="Wingdings" panose="05000000000000000000" pitchFamily="2" charset="2"/>
              <a:buChar char="v"/>
            </a:pPr>
            <a:endParaRPr lang="en-US" sz="1800" dirty="0"/>
          </a:p>
          <a:p>
            <a:pPr>
              <a:lnSpc>
                <a:spcPct val="100000"/>
              </a:lnSpc>
              <a:spcBef>
                <a:spcPts val="0"/>
              </a:spcBef>
              <a:buFont typeface="Wingdings" panose="05000000000000000000" pitchFamily="2" charset="2"/>
              <a:buChar char="v"/>
            </a:pPr>
            <a:r>
              <a:rPr lang="en-US" sz="1800" dirty="0" smtClean="0"/>
              <a:t>Abandoned Property: Suspense types A,B,D and U are submitted 457 days after case closes and once a year in November. However, that does not mean the payments will go in the next year after closing.</a:t>
            </a:r>
          </a:p>
          <a:p>
            <a:pPr lvl="1">
              <a:lnSpc>
                <a:spcPct val="100000"/>
              </a:lnSpc>
              <a:spcBef>
                <a:spcPts val="0"/>
              </a:spcBef>
              <a:buFont typeface="Wingdings" panose="05000000000000000000" pitchFamily="2" charset="2"/>
              <a:buChar char="v"/>
            </a:pPr>
            <a:r>
              <a:rPr lang="en-US" sz="1800" dirty="0" smtClean="0"/>
              <a:t>Example: Case closes October 1</a:t>
            </a:r>
            <a:r>
              <a:rPr lang="en-US" sz="1800" baseline="30000" dirty="0" smtClean="0"/>
              <a:t>st</a:t>
            </a:r>
            <a:r>
              <a:rPr lang="en-US" sz="1800" dirty="0" smtClean="0"/>
              <a:t> 2024. It will not go to abandoned property in November of 2024 or 2025 as the case will not make 457 days of closure by November 2025. So, the money will be taken in November 2026. </a:t>
            </a:r>
          </a:p>
          <a:p>
            <a:pPr lvl="1">
              <a:lnSpc>
                <a:spcPct val="100000"/>
              </a:lnSpc>
              <a:spcBef>
                <a:spcPts val="0"/>
              </a:spcBef>
              <a:buFont typeface="Wingdings" panose="05000000000000000000" pitchFamily="2" charset="2"/>
              <a:buChar char="v"/>
            </a:pPr>
            <a:endParaRPr lang="en-US" sz="1800" dirty="0"/>
          </a:p>
          <a:p>
            <a:pPr>
              <a:lnSpc>
                <a:spcPct val="100000"/>
              </a:lnSpc>
              <a:spcBef>
                <a:spcPts val="0"/>
              </a:spcBef>
              <a:buFont typeface="Wingdings" panose="05000000000000000000" pitchFamily="2" charset="2"/>
              <a:buChar char="v"/>
            </a:pPr>
            <a:r>
              <a:rPr lang="en-US" sz="1800" dirty="0" smtClean="0"/>
              <a:t>If you are requesting case closure due to incarceration or death of NCP, please CALO all asset searches and what sites you searched before requesting closure. You may review policy E-910 if future questions arise.</a:t>
            </a:r>
          </a:p>
        </p:txBody>
      </p:sp>
    </p:spTree>
    <p:extLst>
      <p:ext uri="{BB962C8B-B14F-4D97-AF65-F5344CB8AC3E}">
        <p14:creationId xmlns:p14="http://schemas.microsoft.com/office/powerpoint/2010/main" val="1549484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3">
                                            <p:txEl>
                                              <p:pRg st="10" end="10"/>
                                            </p:txEl>
                                          </p:spTgt>
                                        </p:tgtEl>
                                        <p:attrNameLst>
                                          <p:attrName>style.visibility</p:attrName>
                                        </p:attrNameLst>
                                      </p:cBhvr>
                                      <p:to>
                                        <p:strVal val="visible"/>
                                      </p:to>
                                    </p:set>
                                    <p:anim calcmode="lin" valueType="num">
                                      <p:cBhvr additive="base">
                                        <p:cTn id="4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166273"/>
            <a:ext cx="3932237" cy="734209"/>
          </a:xfrm>
        </p:spPr>
        <p:txBody>
          <a:bodyPr>
            <a:noAutofit/>
          </a:bodyPr>
          <a:lstStyle/>
          <a:p>
            <a:pPr algn="ctr"/>
            <a:r>
              <a:rPr lang="en-US" sz="5400" dirty="0" smtClean="0"/>
              <a:t>Overview</a:t>
            </a:r>
            <a:endParaRPr lang="en-US" sz="5400" dirty="0"/>
          </a:p>
        </p:txBody>
      </p:sp>
      <p:sp>
        <p:nvSpPr>
          <p:cNvPr id="6" name="Text Placeholder 5"/>
          <p:cNvSpPr>
            <a:spLocks noGrp="1"/>
          </p:cNvSpPr>
          <p:nvPr>
            <p:ph type="body" sz="half" idx="2"/>
          </p:nvPr>
        </p:nvSpPr>
        <p:spPr>
          <a:xfrm>
            <a:off x="1014355" y="2647605"/>
            <a:ext cx="3932237" cy="3187931"/>
          </a:xfrm>
        </p:spPr>
        <p:txBody>
          <a:bodyPr/>
          <a:lstStyle/>
          <a:p>
            <a:pPr marL="285750" indent="-285750">
              <a:buFont typeface="Arial" panose="020B0604020202020204" pitchFamily="34" charset="0"/>
              <a:buChar char="•"/>
            </a:pPr>
            <a:r>
              <a:rPr lang="en-US" sz="2800" dirty="0" smtClean="0"/>
              <a:t>Employer Stop Pays</a:t>
            </a:r>
          </a:p>
          <a:p>
            <a:pPr marL="285750" indent="-285750">
              <a:buFont typeface="Arial" panose="020B0604020202020204" pitchFamily="34" charset="0"/>
              <a:buChar char="•"/>
            </a:pPr>
            <a:r>
              <a:rPr lang="en-US" sz="2800" dirty="0" smtClean="0"/>
              <a:t>Payments in Suspense</a:t>
            </a:r>
          </a:p>
          <a:p>
            <a:pPr marL="285750" indent="-285750">
              <a:buFont typeface="Arial" panose="020B0604020202020204" pitchFamily="34" charset="0"/>
              <a:buChar char="•"/>
            </a:pPr>
            <a:r>
              <a:rPr lang="en-US" sz="2800" dirty="0" smtClean="0"/>
              <a:t>Checks:  Cancelled, Reissued, Outstanding</a:t>
            </a:r>
          </a:p>
          <a:p>
            <a:pPr marL="285750" indent="-285750">
              <a:buFont typeface="Arial" panose="020B0604020202020204" pitchFamily="34" charset="0"/>
              <a:buChar char="•"/>
            </a:pPr>
            <a:r>
              <a:rPr lang="en-US" sz="2800" dirty="0" smtClean="0"/>
              <a:t>Debt Review/Financial Lagniappe</a:t>
            </a:r>
          </a:p>
          <a:p>
            <a:endParaRPr lang="en-US" dirty="0"/>
          </a:p>
        </p:txBody>
      </p:sp>
      <p:sp>
        <p:nvSpPr>
          <p:cNvPr id="2" name="Content Placeholder 1"/>
          <p:cNvSpPr>
            <a:spLocks noGrp="1"/>
          </p:cNvSpPr>
          <p:nvPr>
            <p:ph idx="1"/>
          </p:nvPr>
        </p:nvSpPr>
        <p:spPr/>
        <p:txBody>
          <a:bodyPr/>
          <a:lstStyle/>
          <a:p>
            <a:endParaRPr lang="en-US"/>
          </a:p>
        </p:txBody>
      </p:sp>
    </p:spTree>
    <p:extLst>
      <p:ext uri="{BB962C8B-B14F-4D97-AF65-F5344CB8AC3E}">
        <p14:creationId xmlns:p14="http://schemas.microsoft.com/office/powerpoint/2010/main" val="6065828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1446414" y="3807229"/>
            <a:ext cx="2784763" cy="1569660"/>
          </a:xfrm>
          <a:prstGeom prst="rect">
            <a:avLst/>
          </a:prstGeom>
          <a:noFill/>
        </p:spPr>
        <p:txBody>
          <a:bodyPr wrap="square" rtlCol="0">
            <a:spAutoFit/>
          </a:bodyPr>
          <a:lstStyle/>
          <a:p>
            <a:r>
              <a:rPr lang="en-US" sz="4800" dirty="0" smtClean="0"/>
              <a:t>Employer </a:t>
            </a:r>
          </a:p>
          <a:p>
            <a:r>
              <a:rPr lang="en-US" sz="4800" dirty="0" smtClean="0"/>
              <a:t>Stop Pays</a:t>
            </a:r>
            <a:endParaRPr lang="en-US" sz="4800" dirty="0"/>
          </a:p>
        </p:txBody>
      </p:sp>
      <p:sp>
        <p:nvSpPr>
          <p:cNvPr id="5" name="TextBox 4"/>
          <p:cNvSpPr txBox="1"/>
          <p:nvPr/>
        </p:nvSpPr>
        <p:spPr>
          <a:xfrm>
            <a:off x="5802284" y="483169"/>
            <a:ext cx="4879571" cy="369332"/>
          </a:xfrm>
          <a:prstGeom prst="rect">
            <a:avLst/>
          </a:prstGeom>
          <a:noFill/>
        </p:spPr>
        <p:txBody>
          <a:bodyPr wrap="square" rtlCol="0">
            <a:spAutoFit/>
          </a:bodyPr>
          <a:lstStyle/>
          <a:p>
            <a:r>
              <a:rPr lang="en-US" dirty="0" smtClean="0"/>
              <a:t>What to do if an employer calls about a Stop Pay:</a:t>
            </a:r>
            <a:endParaRPr lang="en-US" dirty="0"/>
          </a:p>
        </p:txBody>
      </p:sp>
      <p:sp>
        <p:nvSpPr>
          <p:cNvPr id="7" name="TextBox 6"/>
          <p:cNvSpPr txBox="1"/>
          <p:nvPr/>
        </p:nvSpPr>
        <p:spPr>
          <a:xfrm>
            <a:off x="5710844" y="1185725"/>
            <a:ext cx="5386647" cy="3139321"/>
          </a:xfrm>
          <a:prstGeom prst="rect">
            <a:avLst/>
          </a:prstGeom>
          <a:noFill/>
        </p:spPr>
        <p:txBody>
          <a:bodyPr wrap="square" rtlCol="0">
            <a:spAutoFit/>
          </a:bodyPr>
          <a:lstStyle/>
          <a:p>
            <a:r>
              <a:rPr lang="en-US" dirty="0" smtClean="0"/>
              <a:t>Gather the following information from the employer and email information to:  </a:t>
            </a:r>
            <a:r>
              <a:rPr lang="en-US" b="1" dirty="0" smtClean="0"/>
              <a:t>_DCFS-CSE-Financial@la.gov</a:t>
            </a:r>
          </a:p>
          <a:p>
            <a:endParaRPr lang="en-US" dirty="0" smtClean="0"/>
          </a:p>
          <a:p>
            <a:pPr marL="342900" indent="-342900">
              <a:buFont typeface="Wingdings" panose="05000000000000000000" pitchFamily="2" charset="2"/>
              <a:buChar char="v"/>
            </a:pPr>
            <a:r>
              <a:rPr lang="en-US" dirty="0" smtClean="0"/>
              <a:t>Lases ID #</a:t>
            </a:r>
          </a:p>
          <a:p>
            <a:pPr marL="342900" indent="-342900">
              <a:buFont typeface="Wingdings" panose="05000000000000000000" pitchFamily="2" charset="2"/>
              <a:buChar char="v"/>
            </a:pPr>
            <a:r>
              <a:rPr lang="en-US" dirty="0" smtClean="0"/>
              <a:t>Employer/Senders Name</a:t>
            </a:r>
          </a:p>
          <a:p>
            <a:pPr marL="342900" indent="-342900">
              <a:buFont typeface="Wingdings" panose="05000000000000000000" pitchFamily="2" charset="2"/>
              <a:buChar char="v"/>
            </a:pPr>
            <a:r>
              <a:rPr lang="en-US" dirty="0" smtClean="0"/>
              <a:t>Check Number</a:t>
            </a:r>
          </a:p>
          <a:p>
            <a:pPr marL="342900" indent="-342900">
              <a:buFont typeface="Wingdings" panose="05000000000000000000" pitchFamily="2" charset="2"/>
              <a:buChar char="v"/>
            </a:pPr>
            <a:r>
              <a:rPr lang="en-US" dirty="0" smtClean="0"/>
              <a:t>Date of check</a:t>
            </a:r>
          </a:p>
          <a:p>
            <a:pPr marL="342900" indent="-342900">
              <a:buFont typeface="Wingdings" panose="05000000000000000000" pitchFamily="2" charset="2"/>
              <a:buChar char="v"/>
            </a:pPr>
            <a:r>
              <a:rPr lang="en-US" dirty="0" smtClean="0"/>
              <a:t>Amount of Check</a:t>
            </a:r>
          </a:p>
          <a:p>
            <a:pPr marL="342900" indent="-342900">
              <a:buFont typeface="Wingdings" panose="05000000000000000000" pitchFamily="2" charset="2"/>
              <a:buChar char="v"/>
            </a:pPr>
            <a:r>
              <a:rPr lang="en-US" dirty="0" smtClean="0"/>
              <a:t>Routing number</a:t>
            </a:r>
          </a:p>
          <a:p>
            <a:pPr marL="342900" indent="-342900">
              <a:buFont typeface="Wingdings" panose="05000000000000000000" pitchFamily="2" charset="2"/>
              <a:buChar char="v"/>
            </a:pPr>
            <a:r>
              <a:rPr lang="en-US" dirty="0" smtClean="0"/>
              <a:t>Account number</a:t>
            </a:r>
          </a:p>
          <a:p>
            <a:pPr marL="342900" indent="-342900">
              <a:buFont typeface="Wingdings" panose="05000000000000000000" pitchFamily="2" charset="2"/>
              <a:buChar char="v"/>
            </a:pPr>
            <a:endParaRPr lang="en-US" dirty="0"/>
          </a:p>
        </p:txBody>
      </p:sp>
      <p:sp>
        <p:nvSpPr>
          <p:cNvPr id="8" name="TextBox 7"/>
          <p:cNvSpPr txBox="1"/>
          <p:nvPr/>
        </p:nvSpPr>
        <p:spPr>
          <a:xfrm>
            <a:off x="5710844" y="5070764"/>
            <a:ext cx="4971011" cy="1554480"/>
          </a:xfrm>
          <a:prstGeom prst="rect">
            <a:avLst/>
          </a:prstGeom>
          <a:noFill/>
        </p:spPr>
        <p:txBody>
          <a:bodyPr wrap="square" rtlCol="0">
            <a:spAutoFit/>
          </a:bodyPr>
          <a:lstStyle/>
          <a:p>
            <a:endParaRPr lang="en-US" dirty="0"/>
          </a:p>
        </p:txBody>
      </p:sp>
      <p:sp>
        <p:nvSpPr>
          <p:cNvPr id="9" name="TextBox 8"/>
          <p:cNvSpPr txBox="1"/>
          <p:nvPr/>
        </p:nvSpPr>
        <p:spPr>
          <a:xfrm>
            <a:off x="5710844" y="4084227"/>
            <a:ext cx="4904509" cy="2585323"/>
          </a:xfrm>
          <a:prstGeom prst="rect">
            <a:avLst/>
          </a:prstGeom>
          <a:noFill/>
        </p:spPr>
        <p:txBody>
          <a:bodyPr wrap="square" rtlCol="0">
            <a:spAutoFit/>
          </a:bodyPr>
          <a:lstStyle/>
          <a:p>
            <a:r>
              <a:rPr lang="en-US" dirty="0" smtClean="0"/>
              <a:t>Repayment of Recovery Debts should be sent to:</a:t>
            </a:r>
          </a:p>
          <a:p>
            <a:endParaRPr lang="en-US" dirty="0"/>
          </a:p>
          <a:p>
            <a:pPr marL="342900" indent="-342900">
              <a:buFont typeface="Wingdings" panose="05000000000000000000" pitchFamily="2" charset="2"/>
              <a:buChar char="v"/>
            </a:pPr>
            <a:r>
              <a:rPr lang="en-US" dirty="0" smtClean="0"/>
              <a:t>DCFS Financial Unit</a:t>
            </a:r>
          </a:p>
          <a:p>
            <a:r>
              <a:rPr lang="en-US" dirty="0"/>
              <a:t> </a:t>
            </a:r>
            <a:r>
              <a:rPr lang="en-US" dirty="0" smtClean="0"/>
              <a:t>      PO Box 4815</a:t>
            </a:r>
          </a:p>
          <a:p>
            <a:r>
              <a:rPr lang="en-US" dirty="0" smtClean="0"/>
              <a:t>       Baton Rouge, LA 70821</a:t>
            </a:r>
          </a:p>
          <a:p>
            <a:pPr marL="285750" indent="-285750">
              <a:buFont typeface="Wingdings" panose="05000000000000000000" pitchFamily="2" charset="2"/>
              <a:buChar char="v"/>
            </a:pPr>
            <a:r>
              <a:rPr lang="en-US" dirty="0" smtClean="0"/>
              <a:t>Payment should be clearly notated as “</a:t>
            </a:r>
            <a:r>
              <a:rPr lang="en-US" b="1" dirty="0" smtClean="0"/>
              <a:t>Replacement</a:t>
            </a:r>
            <a:r>
              <a:rPr lang="en-US" dirty="0" smtClean="0"/>
              <a:t>”</a:t>
            </a:r>
          </a:p>
          <a:p>
            <a:endParaRPr lang="en-US" dirty="0" smtClean="0"/>
          </a:p>
          <a:p>
            <a:pPr marL="285750" indent="-285750">
              <a:buFont typeface="Wingdings" panose="05000000000000000000" pitchFamily="2" charset="2"/>
              <a:buChar char="v"/>
            </a:pPr>
            <a:r>
              <a:rPr lang="en-US" b="1" dirty="0" smtClean="0"/>
              <a:t>Do Not Send to CCU</a:t>
            </a:r>
            <a:endParaRPr lang="en-US" b="1" dirty="0"/>
          </a:p>
        </p:txBody>
      </p:sp>
    </p:spTree>
    <p:extLst>
      <p:ext uri="{BB962C8B-B14F-4D97-AF65-F5344CB8AC3E}">
        <p14:creationId xmlns:p14="http://schemas.microsoft.com/office/powerpoint/2010/main" val="3510975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fade">
                                      <p:cBhvr>
                                        <p:cTn id="7" dur="1000"/>
                                        <p:tgtEl>
                                          <p:spTgt spid="7">
                                            <p:txEl>
                                              <p:pRg st="2" end="2"/>
                                            </p:txEl>
                                          </p:spTgt>
                                        </p:tgtEl>
                                      </p:cBhvr>
                                    </p:animEffect>
                                    <p:anim calcmode="lin" valueType="num">
                                      <p:cBhvr>
                                        <p:cTn id="8"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3" end="3"/>
                                            </p:txEl>
                                          </p:spTgt>
                                        </p:tgtEl>
                                        <p:attrNameLst>
                                          <p:attrName>style.visibility</p:attrName>
                                        </p:attrNameLst>
                                      </p:cBhvr>
                                      <p:to>
                                        <p:strVal val="visible"/>
                                      </p:to>
                                    </p:set>
                                    <p:animEffect transition="in" filter="fade">
                                      <p:cBhvr>
                                        <p:cTn id="12" dur="1000"/>
                                        <p:tgtEl>
                                          <p:spTgt spid="7">
                                            <p:txEl>
                                              <p:pRg st="3" end="3"/>
                                            </p:txEl>
                                          </p:spTgt>
                                        </p:tgtEl>
                                      </p:cBhvr>
                                    </p:animEffect>
                                    <p:anim calcmode="lin" valueType="num">
                                      <p:cBhvr>
                                        <p:cTn id="13"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7">
                                            <p:txEl>
                                              <p:pRg st="4" end="4"/>
                                            </p:txEl>
                                          </p:spTgt>
                                        </p:tgtEl>
                                        <p:attrNameLst>
                                          <p:attrName>style.visibility</p:attrName>
                                        </p:attrNameLst>
                                      </p:cBhvr>
                                      <p:to>
                                        <p:strVal val="visible"/>
                                      </p:to>
                                    </p:set>
                                    <p:animEffect transition="in" filter="fade">
                                      <p:cBhvr>
                                        <p:cTn id="17" dur="1000"/>
                                        <p:tgtEl>
                                          <p:spTgt spid="7">
                                            <p:txEl>
                                              <p:pRg st="4" end="4"/>
                                            </p:txEl>
                                          </p:spTgt>
                                        </p:tgtEl>
                                      </p:cBhvr>
                                    </p:animEffect>
                                    <p:anim calcmode="lin" valueType="num">
                                      <p:cBhvr>
                                        <p:cTn id="18"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7">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7">
                                            <p:txEl>
                                              <p:pRg st="5" end="5"/>
                                            </p:txEl>
                                          </p:spTgt>
                                        </p:tgtEl>
                                        <p:attrNameLst>
                                          <p:attrName>style.visibility</p:attrName>
                                        </p:attrNameLst>
                                      </p:cBhvr>
                                      <p:to>
                                        <p:strVal val="visible"/>
                                      </p:to>
                                    </p:set>
                                    <p:animEffect transition="in" filter="fade">
                                      <p:cBhvr>
                                        <p:cTn id="22" dur="1000"/>
                                        <p:tgtEl>
                                          <p:spTgt spid="7">
                                            <p:txEl>
                                              <p:pRg st="5" end="5"/>
                                            </p:txEl>
                                          </p:spTgt>
                                        </p:tgtEl>
                                      </p:cBhvr>
                                    </p:animEffect>
                                    <p:anim calcmode="lin" valueType="num">
                                      <p:cBhvr>
                                        <p:cTn id="23"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7">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1000"/>
                                        <p:tgtEl>
                                          <p:spTgt spid="7">
                                            <p:txEl>
                                              <p:pRg st="6" end="6"/>
                                            </p:txEl>
                                          </p:spTgt>
                                        </p:tgtEl>
                                      </p:cBhvr>
                                    </p:animEffect>
                                    <p:anim calcmode="lin" valueType="num">
                                      <p:cBhvr>
                                        <p:cTn id="28"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7">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7" end="7"/>
                                            </p:txEl>
                                          </p:spTgt>
                                        </p:tgtEl>
                                        <p:attrNameLst>
                                          <p:attrName>style.visibility</p:attrName>
                                        </p:attrNameLst>
                                      </p:cBhvr>
                                      <p:to>
                                        <p:strVal val="visible"/>
                                      </p:to>
                                    </p:set>
                                    <p:animEffect transition="in" filter="fade">
                                      <p:cBhvr>
                                        <p:cTn id="32" dur="1000"/>
                                        <p:tgtEl>
                                          <p:spTgt spid="7">
                                            <p:txEl>
                                              <p:pRg st="7" end="7"/>
                                            </p:txEl>
                                          </p:spTgt>
                                        </p:tgtEl>
                                      </p:cBhvr>
                                    </p:animEffect>
                                    <p:anim calcmode="lin" valueType="num">
                                      <p:cBhvr>
                                        <p:cTn id="33"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8" end="8"/>
                                            </p:txEl>
                                          </p:spTgt>
                                        </p:tgtEl>
                                        <p:attrNameLst>
                                          <p:attrName>style.visibility</p:attrName>
                                        </p:attrNameLst>
                                      </p:cBhvr>
                                      <p:to>
                                        <p:strVal val="visible"/>
                                      </p:to>
                                    </p:set>
                                    <p:animEffect transition="in" filter="fade">
                                      <p:cBhvr>
                                        <p:cTn id="37" dur="1000"/>
                                        <p:tgtEl>
                                          <p:spTgt spid="7">
                                            <p:txEl>
                                              <p:pRg st="8" end="8"/>
                                            </p:txEl>
                                          </p:spTgt>
                                        </p:tgtEl>
                                      </p:cBhvr>
                                    </p:animEffect>
                                    <p:anim calcmode="lin" valueType="num">
                                      <p:cBhvr>
                                        <p:cTn id="38" dur="1000" fill="hold"/>
                                        <p:tgtEl>
                                          <p:spTgt spid="7">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9">
                                            <p:txEl>
                                              <p:pRg st="2" end="2"/>
                                            </p:txEl>
                                          </p:spTgt>
                                        </p:tgtEl>
                                        <p:attrNameLst>
                                          <p:attrName>style.visibility</p:attrName>
                                        </p:attrNameLst>
                                      </p:cBhvr>
                                      <p:to>
                                        <p:strVal val="visible"/>
                                      </p:to>
                                    </p:set>
                                    <p:animEffect transition="in" filter="fade">
                                      <p:cBhvr>
                                        <p:cTn id="44" dur="1000"/>
                                        <p:tgtEl>
                                          <p:spTgt spid="9">
                                            <p:txEl>
                                              <p:pRg st="2" end="2"/>
                                            </p:txEl>
                                          </p:spTgt>
                                        </p:tgtEl>
                                      </p:cBhvr>
                                    </p:animEffect>
                                    <p:anim calcmode="lin" valueType="num">
                                      <p:cBhvr>
                                        <p:cTn id="45"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46" dur="1000" fill="hold"/>
                                        <p:tgtEl>
                                          <p:spTgt spid="9">
                                            <p:txEl>
                                              <p:pRg st="2" end="2"/>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9">
                                            <p:txEl>
                                              <p:pRg st="3" end="3"/>
                                            </p:txEl>
                                          </p:spTgt>
                                        </p:tgtEl>
                                        <p:attrNameLst>
                                          <p:attrName>style.visibility</p:attrName>
                                        </p:attrNameLst>
                                      </p:cBhvr>
                                      <p:to>
                                        <p:strVal val="visible"/>
                                      </p:to>
                                    </p:set>
                                    <p:animEffect transition="in" filter="fade">
                                      <p:cBhvr>
                                        <p:cTn id="49" dur="1000"/>
                                        <p:tgtEl>
                                          <p:spTgt spid="9">
                                            <p:txEl>
                                              <p:pRg st="3" end="3"/>
                                            </p:txEl>
                                          </p:spTgt>
                                        </p:tgtEl>
                                      </p:cBhvr>
                                    </p:animEffect>
                                    <p:anim calcmode="lin" valueType="num">
                                      <p:cBhvr>
                                        <p:cTn id="50"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51" dur="1000" fill="hold"/>
                                        <p:tgtEl>
                                          <p:spTgt spid="9">
                                            <p:txEl>
                                              <p:pRg st="3" end="3"/>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9">
                                            <p:txEl>
                                              <p:pRg st="4" end="4"/>
                                            </p:txEl>
                                          </p:spTgt>
                                        </p:tgtEl>
                                        <p:attrNameLst>
                                          <p:attrName>style.visibility</p:attrName>
                                        </p:attrNameLst>
                                      </p:cBhvr>
                                      <p:to>
                                        <p:strVal val="visible"/>
                                      </p:to>
                                    </p:set>
                                    <p:animEffect transition="in" filter="fade">
                                      <p:cBhvr>
                                        <p:cTn id="54" dur="1000"/>
                                        <p:tgtEl>
                                          <p:spTgt spid="9">
                                            <p:txEl>
                                              <p:pRg st="4" end="4"/>
                                            </p:txEl>
                                          </p:spTgt>
                                        </p:tgtEl>
                                      </p:cBhvr>
                                    </p:animEffect>
                                    <p:anim calcmode="lin" valueType="num">
                                      <p:cBhvr>
                                        <p:cTn id="55"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56" dur="1000" fill="hold"/>
                                        <p:tgtEl>
                                          <p:spTgt spid="9">
                                            <p:txEl>
                                              <p:pRg st="4" end="4"/>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9">
                                            <p:txEl>
                                              <p:pRg st="5" end="5"/>
                                            </p:txEl>
                                          </p:spTgt>
                                        </p:tgtEl>
                                        <p:attrNameLst>
                                          <p:attrName>style.visibility</p:attrName>
                                        </p:attrNameLst>
                                      </p:cBhvr>
                                      <p:to>
                                        <p:strVal val="visible"/>
                                      </p:to>
                                    </p:set>
                                    <p:animEffect transition="in" filter="fade">
                                      <p:cBhvr>
                                        <p:cTn id="59" dur="1000"/>
                                        <p:tgtEl>
                                          <p:spTgt spid="9">
                                            <p:txEl>
                                              <p:pRg st="5" end="5"/>
                                            </p:txEl>
                                          </p:spTgt>
                                        </p:tgtEl>
                                      </p:cBhvr>
                                    </p:animEffect>
                                    <p:anim calcmode="lin" valueType="num">
                                      <p:cBhvr>
                                        <p:cTn id="60" dur="1000" fill="hold"/>
                                        <p:tgtEl>
                                          <p:spTgt spid="9">
                                            <p:txEl>
                                              <p:pRg st="5" end="5"/>
                                            </p:txEl>
                                          </p:spTgt>
                                        </p:tgtEl>
                                        <p:attrNameLst>
                                          <p:attrName>ppt_x</p:attrName>
                                        </p:attrNameLst>
                                      </p:cBhvr>
                                      <p:tavLst>
                                        <p:tav tm="0">
                                          <p:val>
                                            <p:strVal val="#ppt_x"/>
                                          </p:val>
                                        </p:tav>
                                        <p:tav tm="100000">
                                          <p:val>
                                            <p:strVal val="#ppt_x"/>
                                          </p:val>
                                        </p:tav>
                                      </p:tavLst>
                                    </p:anim>
                                    <p:anim calcmode="lin" valueType="num">
                                      <p:cBhvr>
                                        <p:cTn id="61" dur="1000" fill="hold"/>
                                        <p:tgtEl>
                                          <p:spTgt spid="9">
                                            <p:txEl>
                                              <p:pRg st="5" end="5"/>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9">
                                            <p:txEl>
                                              <p:pRg st="7" end="7"/>
                                            </p:txEl>
                                          </p:spTgt>
                                        </p:tgtEl>
                                        <p:attrNameLst>
                                          <p:attrName>style.visibility</p:attrName>
                                        </p:attrNameLst>
                                      </p:cBhvr>
                                      <p:to>
                                        <p:strVal val="visible"/>
                                      </p:to>
                                    </p:set>
                                    <p:animEffect transition="in" filter="fade">
                                      <p:cBhvr>
                                        <p:cTn id="64" dur="1000"/>
                                        <p:tgtEl>
                                          <p:spTgt spid="9">
                                            <p:txEl>
                                              <p:pRg st="7" end="7"/>
                                            </p:txEl>
                                          </p:spTgt>
                                        </p:tgtEl>
                                      </p:cBhvr>
                                    </p:animEffect>
                                    <p:anim calcmode="lin" valueType="num">
                                      <p:cBhvr>
                                        <p:cTn id="65" dur="1000" fill="hold"/>
                                        <p:tgtEl>
                                          <p:spTgt spid="9">
                                            <p:txEl>
                                              <p:pRg st="7" end="7"/>
                                            </p:txEl>
                                          </p:spTgt>
                                        </p:tgtEl>
                                        <p:attrNameLst>
                                          <p:attrName>ppt_x</p:attrName>
                                        </p:attrNameLst>
                                      </p:cBhvr>
                                      <p:tavLst>
                                        <p:tav tm="0">
                                          <p:val>
                                            <p:strVal val="#ppt_x"/>
                                          </p:val>
                                        </p:tav>
                                        <p:tav tm="100000">
                                          <p:val>
                                            <p:strVal val="#ppt_x"/>
                                          </p:val>
                                        </p:tav>
                                      </p:tavLst>
                                    </p:anim>
                                    <p:anim calcmode="lin" valueType="num">
                                      <p:cBhvr>
                                        <p:cTn id="66" dur="1000" fill="hold"/>
                                        <p:tgtEl>
                                          <p:spTgt spid="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Suspense Myths vs. Facts</a:t>
            </a:r>
            <a:endParaRPr lang="en-US" dirty="0"/>
          </a:p>
        </p:txBody>
      </p:sp>
      <p:sp>
        <p:nvSpPr>
          <p:cNvPr id="3" name="Content Placeholder 2"/>
          <p:cNvSpPr>
            <a:spLocks noGrp="1"/>
          </p:cNvSpPr>
          <p:nvPr>
            <p:ph idx="1"/>
          </p:nvPr>
        </p:nvSpPr>
        <p:spPr/>
        <p:txBody>
          <a:bodyPr/>
          <a:lstStyle/>
          <a:p>
            <a:r>
              <a:rPr lang="en-US" sz="2400" dirty="0" smtClean="0"/>
              <a:t>Myth: D-Suspense is notated by “D” or “D*”</a:t>
            </a:r>
          </a:p>
          <a:p>
            <a:pPr lvl="1"/>
            <a:r>
              <a:rPr lang="en-US" dirty="0" smtClean="0"/>
              <a:t>Fact:  D-suspense is notated by “O” or “O*”</a:t>
            </a:r>
          </a:p>
          <a:p>
            <a:pPr lvl="1"/>
            <a:endParaRPr lang="en-US" dirty="0"/>
          </a:p>
          <a:p>
            <a:r>
              <a:rPr lang="en-US" sz="2400" dirty="0" smtClean="0"/>
              <a:t>Myth:  M-Suspense automatically distributes once case is updated.</a:t>
            </a:r>
          </a:p>
          <a:p>
            <a:pPr lvl="1"/>
            <a:r>
              <a:rPr lang="en-US" dirty="0" smtClean="0"/>
              <a:t>Fact:  M-Suspense must be manually distributed by submitting a journal.</a:t>
            </a:r>
          </a:p>
          <a:p>
            <a:pPr lvl="1"/>
            <a:endParaRPr lang="en-US" dirty="0"/>
          </a:p>
          <a:p>
            <a:r>
              <a:rPr lang="en-US" sz="2400" dirty="0" smtClean="0"/>
              <a:t>Myth:  N-Suspense payments are generated only when the debt has ended.</a:t>
            </a:r>
          </a:p>
          <a:p>
            <a:pPr lvl="1"/>
            <a:r>
              <a:rPr lang="en-US" dirty="0" smtClean="0"/>
              <a:t>Fact:  Money is also placed into N-Suspense when it is received as IAO but the </a:t>
            </a:r>
            <a:r>
              <a:rPr lang="en-US" b="1" u="sng" dirty="0" smtClean="0"/>
              <a:t>IA Order </a:t>
            </a:r>
            <a:r>
              <a:rPr lang="en-US" dirty="0" smtClean="0"/>
              <a:t>field on </a:t>
            </a:r>
            <a:r>
              <a:rPr lang="en-US" b="1" dirty="0" smtClean="0"/>
              <a:t>COOD</a:t>
            </a:r>
            <a:r>
              <a:rPr lang="en-US" dirty="0" smtClean="0"/>
              <a:t> is not coded to receive IAO payments.</a:t>
            </a:r>
            <a:endParaRPr lang="en-US" b="1" dirty="0" smtClean="0"/>
          </a:p>
        </p:txBody>
      </p:sp>
    </p:spTree>
    <p:extLst>
      <p:ext uri="{BB962C8B-B14F-4D97-AF65-F5344CB8AC3E}">
        <p14:creationId xmlns:p14="http://schemas.microsoft.com/office/powerpoint/2010/main" val="19923331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Checks:  Cancelled, Re-Issued, or Outstanding</a:t>
            </a:r>
            <a:endParaRPr lang="en-US" dirty="0"/>
          </a:p>
        </p:txBody>
      </p:sp>
      <p:sp>
        <p:nvSpPr>
          <p:cNvPr id="3" name="Content Placeholder 2"/>
          <p:cNvSpPr>
            <a:spLocks noGrp="1"/>
          </p:cNvSpPr>
          <p:nvPr>
            <p:ph idx="1"/>
          </p:nvPr>
        </p:nvSpPr>
        <p:spPr>
          <a:xfrm>
            <a:off x="838200" y="1825624"/>
            <a:ext cx="10515600" cy="4970829"/>
          </a:xfrm>
        </p:spPr>
        <p:txBody>
          <a:bodyPr>
            <a:normAutofit fontScale="85000" lnSpcReduction="20000"/>
          </a:bodyPr>
          <a:lstStyle/>
          <a:p>
            <a:pPr marL="0" indent="0">
              <a:buNone/>
            </a:pPr>
            <a:r>
              <a:rPr lang="en-US" dirty="0" smtClean="0"/>
              <a:t>How to review Check Status:</a:t>
            </a:r>
          </a:p>
          <a:p>
            <a:pPr>
              <a:buFont typeface="Wingdings" panose="05000000000000000000" pitchFamily="2" charset="2"/>
              <a:buChar char="v"/>
            </a:pPr>
            <a:r>
              <a:rPr lang="en-US" dirty="0" smtClean="0"/>
              <a:t>Go to LICH:  </a:t>
            </a:r>
          </a:p>
          <a:p>
            <a:pPr lvl="1">
              <a:buFont typeface="Wingdings" panose="05000000000000000000" pitchFamily="2" charset="2"/>
              <a:buChar char="v"/>
            </a:pPr>
            <a:r>
              <a:rPr lang="en-US" dirty="0" smtClean="0"/>
              <a:t>Locate the check in question.</a:t>
            </a:r>
          </a:p>
          <a:p>
            <a:pPr lvl="1">
              <a:buFont typeface="Wingdings" panose="05000000000000000000" pitchFamily="2" charset="2"/>
              <a:buChar char="v"/>
            </a:pPr>
            <a:r>
              <a:rPr lang="en-US" dirty="0" smtClean="0"/>
              <a:t>Review the CHK STS (Check Status) field	         </a:t>
            </a:r>
          </a:p>
          <a:p>
            <a:pPr lvl="2">
              <a:buFont typeface="Wingdings" panose="05000000000000000000" pitchFamily="2" charset="2"/>
              <a:buChar char="v"/>
            </a:pPr>
            <a:r>
              <a:rPr lang="en-US" dirty="0" smtClean="0"/>
              <a:t> CU: Cancelled Unclaimed        </a:t>
            </a:r>
          </a:p>
          <a:p>
            <a:pPr lvl="2">
              <a:buFont typeface="Wingdings" panose="05000000000000000000" pitchFamily="2" charset="2"/>
              <a:buChar char="v"/>
            </a:pPr>
            <a:r>
              <a:rPr lang="en-US" dirty="0" smtClean="0"/>
              <a:t> </a:t>
            </a:r>
            <a:r>
              <a:rPr lang="en-US" dirty="0"/>
              <a:t>CC: </a:t>
            </a:r>
            <a:r>
              <a:rPr lang="en-US" dirty="0" smtClean="0"/>
              <a:t>Cancelled                                         		          </a:t>
            </a:r>
          </a:p>
          <a:p>
            <a:pPr lvl="2">
              <a:buFont typeface="Wingdings" panose="05000000000000000000" pitchFamily="2" charset="2"/>
              <a:buChar char="v"/>
            </a:pPr>
            <a:r>
              <a:rPr lang="en-US" dirty="0"/>
              <a:t> </a:t>
            </a:r>
            <a:r>
              <a:rPr lang="en-US" dirty="0" smtClean="0"/>
              <a:t>RM:  Re-mailed                                                    </a:t>
            </a:r>
          </a:p>
          <a:p>
            <a:pPr lvl="2">
              <a:buFont typeface="Wingdings" panose="05000000000000000000" pitchFamily="2" charset="2"/>
              <a:buChar char="v"/>
            </a:pPr>
            <a:r>
              <a:rPr lang="en-US" dirty="0"/>
              <a:t> </a:t>
            </a:r>
            <a:r>
              <a:rPr lang="en-US" dirty="0" smtClean="0"/>
              <a:t>IS:  Issued</a:t>
            </a:r>
          </a:p>
          <a:p>
            <a:pPr lvl="2">
              <a:buFont typeface="Wingdings" panose="05000000000000000000" pitchFamily="2" charset="2"/>
              <a:buChar char="v"/>
            </a:pPr>
            <a:r>
              <a:rPr lang="en-US" dirty="0"/>
              <a:t> </a:t>
            </a:r>
            <a:r>
              <a:rPr lang="en-US" dirty="0" smtClean="0"/>
              <a:t>IP:  Replacement</a:t>
            </a:r>
          </a:p>
          <a:p>
            <a:pPr lvl="1">
              <a:buFont typeface="Wingdings" panose="05000000000000000000" pitchFamily="2" charset="2"/>
              <a:buChar char="v"/>
            </a:pPr>
            <a:r>
              <a:rPr lang="en-US" dirty="0" smtClean="0"/>
              <a:t>Review Bank Recon STS field</a:t>
            </a:r>
          </a:p>
          <a:p>
            <a:pPr lvl="2">
              <a:buFont typeface="Wingdings" panose="05000000000000000000" pitchFamily="2" charset="2"/>
              <a:buChar char="v"/>
            </a:pPr>
            <a:r>
              <a:rPr lang="en-US" dirty="0" smtClean="0"/>
              <a:t>P:  Paid</a:t>
            </a:r>
          </a:p>
          <a:p>
            <a:pPr lvl="2">
              <a:buFont typeface="Wingdings" panose="05000000000000000000" pitchFamily="2" charset="2"/>
              <a:buChar char="v"/>
            </a:pPr>
            <a:r>
              <a:rPr lang="en-US" dirty="0" smtClean="0"/>
              <a:t>C:  Cancelled</a:t>
            </a:r>
          </a:p>
          <a:p>
            <a:pPr lvl="2">
              <a:buFont typeface="Wingdings" panose="05000000000000000000" pitchFamily="2" charset="2"/>
              <a:buChar char="v"/>
            </a:pPr>
            <a:r>
              <a:rPr lang="en-US" dirty="0" smtClean="0"/>
              <a:t>O:  Outstanding</a:t>
            </a:r>
          </a:p>
          <a:p>
            <a:pPr lvl="2">
              <a:buFont typeface="Wingdings" panose="05000000000000000000" pitchFamily="2" charset="2"/>
              <a:buChar char="v"/>
            </a:pPr>
            <a:endParaRPr lang="en-US" dirty="0"/>
          </a:p>
          <a:p>
            <a:pPr marL="0" indent="0">
              <a:buNone/>
            </a:pPr>
            <a:r>
              <a:rPr lang="en-US" dirty="0" smtClean="0"/>
              <a:t>Side Note:  You can F2 the first letter under the CHK STS for code description. This   	       does not apply to all fields. </a:t>
            </a:r>
          </a:p>
          <a:p>
            <a:pPr marL="0" indent="0">
              <a:buNone/>
            </a:pPr>
            <a:r>
              <a:rPr lang="en-US" b="1" dirty="0" smtClean="0"/>
              <a:t>			</a:t>
            </a:r>
            <a:endParaRPr lang="en-US" b="1" dirty="0"/>
          </a:p>
        </p:txBody>
      </p:sp>
    </p:spTree>
    <p:extLst>
      <p:ext uri="{BB962C8B-B14F-4D97-AF65-F5344CB8AC3E}">
        <p14:creationId xmlns:p14="http://schemas.microsoft.com/office/powerpoint/2010/main" val="252228904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3">
                                            <p:txEl>
                                              <p:pRg st="14" end="14"/>
                                            </p:txEl>
                                          </p:spTgt>
                                        </p:tgtEl>
                                        <p:attrNameLst>
                                          <p:attrName>style.visibility</p:attrName>
                                        </p:attrNameLst>
                                      </p:cBhvr>
                                      <p:to>
                                        <p:strVal val="visible"/>
                                      </p:to>
                                    </p:set>
                                    <p:animEffect transition="in" filter="fade">
                                      <p:cBhvr>
                                        <p:cTn id="7" dur="2000"/>
                                        <p:tgtEl>
                                          <p:spTgt spid="3">
                                            <p:txEl>
                                              <p:pRg st="14" end="14"/>
                                            </p:txEl>
                                          </p:spTgt>
                                        </p:tgtEl>
                                      </p:cBhvr>
                                    </p:animEffect>
                                    <p:anim calcmode="lin" valueType="num">
                                      <p:cBhvr>
                                        <p:cTn id="8" dur="2000" fill="hold"/>
                                        <p:tgtEl>
                                          <p:spTgt spid="3">
                                            <p:txEl>
                                              <p:pRg st="14" end="14"/>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14" end="14"/>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fade">
                                      <p:cBhvr>
                                        <p:cTn id="44" dur="1000"/>
                                        <p:tgtEl>
                                          <p:spTgt spid="3">
                                            <p:txEl>
                                              <p:pRg st="8" end="8"/>
                                            </p:txEl>
                                          </p:spTgt>
                                        </p:tgtEl>
                                      </p:cBhvr>
                                    </p:animEffect>
                                    <p:anim calcmode="lin" valueType="num">
                                      <p:cBhvr>
                                        <p:cTn id="4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6"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7" presetID="42" presetClass="entr" presetSubtype="0"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Effect transition="in" filter="fade">
                                      <p:cBhvr>
                                        <p:cTn id="49" dur="1000"/>
                                        <p:tgtEl>
                                          <p:spTgt spid="3">
                                            <p:txEl>
                                              <p:pRg st="9" end="9"/>
                                            </p:txEl>
                                          </p:spTgt>
                                        </p:tgtEl>
                                      </p:cBhvr>
                                    </p:animEffect>
                                    <p:anim calcmode="lin" valueType="num">
                                      <p:cBhvr>
                                        <p:cTn id="50"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9" end="9"/>
                                            </p:txEl>
                                          </p:spTgt>
                                        </p:tgtEl>
                                        <p:attrNameLst>
                                          <p:attrName>ppt_y</p:attrName>
                                        </p:attrNameLst>
                                      </p:cBhvr>
                                      <p:tavLst>
                                        <p:tav tm="0">
                                          <p:val>
                                            <p:strVal val="#ppt_y+.1"/>
                                          </p:val>
                                        </p:tav>
                                        <p:tav tm="100000">
                                          <p:val>
                                            <p:strVal val="#ppt_y"/>
                                          </p:val>
                                        </p:tav>
                                      </p:tavLst>
                                    </p:anim>
                                  </p:childTnLst>
                                </p:cTn>
                              </p:par>
                              <p:par>
                                <p:cTn id="52" presetID="42" presetClass="entr" presetSubtype="0" fill="hold" nodeType="with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1000"/>
                                        <p:tgtEl>
                                          <p:spTgt spid="3">
                                            <p:txEl>
                                              <p:pRg st="10" end="10"/>
                                            </p:txEl>
                                          </p:spTgt>
                                        </p:tgtEl>
                                      </p:cBhvr>
                                    </p:animEffect>
                                    <p:anim calcmode="lin" valueType="num">
                                      <p:cBhvr>
                                        <p:cTn id="5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7" presetID="42" presetClass="entr" presetSubtype="0" fill="hold"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1000"/>
                                        <p:tgtEl>
                                          <p:spTgt spid="3">
                                            <p:txEl>
                                              <p:pRg st="11" end="11"/>
                                            </p:txEl>
                                          </p:spTgt>
                                        </p:tgtEl>
                                      </p:cBhvr>
                                    </p:animEffect>
                                    <p:anim calcmode="lin" valueType="num">
                                      <p:cBhvr>
                                        <p:cTn id="6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1"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2" presetID="42" presetClass="entr" presetSubtype="0" fill="hold" nodeType="withEffect">
                                  <p:stCondLst>
                                    <p:cond delay="0"/>
                                  </p:stCondLst>
                                  <p:childTnLst>
                                    <p:set>
                                      <p:cBhvr>
                                        <p:cTn id="63" dur="1" fill="hold">
                                          <p:stCondLst>
                                            <p:cond delay="0"/>
                                          </p:stCondLst>
                                        </p:cTn>
                                        <p:tgtEl>
                                          <p:spTgt spid="3">
                                            <p:txEl>
                                              <p:pRg st="12" end="12"/>
                                            </p:txEl>
                                          </p:spTgt>
                                        </p:tgtEl>
                                        <p:attrNameLst>
                                          <p:attrName>style.visibility</p:attrName>
                                        </p:attrNameLst>
                                      </p:cBhvr>
                                      <p:to>
                                        <p:strVal val="visible"/>
                                      </p:to>
                                    </p:set>
                                    <p:animEffect transition="in" filter="fade">
                                      <p:cBhvr>
                                        <p:cTn id="64" dur="1000"/>
                                        <p:tgtEl>
                                          <p:spTgt spid="3">
                                            <p:txEl>
                                              <p:pRg st="12" end="12"/>
                                            </p:txEl>
                                          </p:spTgt>
                                        </p:tgtEl>
                                      </p:cBhvr>
                                    </p:animEffect>
                                    <p:anim calcmode="lin" valueType="num">
                                      <p:cBhvr>
                                        <p:cTn id="6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384" y="633046"/>
            <a:ext cx="10243039" cy="5899638"/>
          </a:xfrm>
          <a:prstGeom prst="rect">
            <a:avLst/>
          </a:prstGeom>
        </p:spPr>
      </p:pic>
    </p:spTree>
    <p:extLst>
      <p:ext uri="{BB962C8B-B14F-4D97-AF65-F5344CB8AC3E}">
        <p14:creationId xmlns:p14="http://schemas.microsoft.com/office/powerpoint/2010/main" val="274141142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9377" y="597877"/>
            <a:ext cx="9082454" cy="5934808"/>
          </a:xfrm>
          <a:prstGeom prst="rect">
            <a:avLst/>
          </a:prstGeom>
        </p:spPr>
      </p:pic>
    </p:spTree>
    <p:extLst>
      <p:ext uri="{BB962C8B-B14F-4D97-AF65-F5344CB8AC3E}">
        <p14:creationId xmlns:p14="http://schemas.microsoft.com/office/powerpoint/2010/main" val="30683055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Checks Cancelled Unclaimed (CU)</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a:t> </a:t>
            </a:r>
            <a:r>
              <a:rPr lang="en-US" dirty="0" smtClean="0"/>
              <a:t>On LICH, select the check in question by placing a “</a:t>
            </a:r>
            <a:r>
              <a:rPr lang="en-US" u="sng" dirty="0" smtClean="0"/>
              <a:t>X</a:t>
            </a:r>
            <a:r>
              <a:rPr lang="en-US" dirty="0" smtClean="0"/>
              <a:t>” under the SEL           column, then hit enter.</a:t>
            </a:r>
          </a:p>
          <a:p>
            <a:pPr>
              <a:buFont typeface="Wingdings" panose="05000000000000000000" pitchFamily="2" charset="2"/>
              <a:buChar char="v"/>
            </a:pPr>
            <a:r>
              <a:rPr lang="en-US" dirty="0"/>
              <a:t> </a:t>
            </a:r>
            <a:r>
              <a:rPr lang="en-US" dirty="0" smtClean="0"/>
              <a:t>On CHDE, find receipt number at bottom left of screen and then copy it.</a:t>
            </a:r>
          </a:p>
          <a:p>
            <a:pPr>
              <a:buFont typeface="Wingdings" panose="05000000000000000000" pitchFamily="2" charset="2"/>
              <a:buChar char="v"/>
            </a:pPr>
            <a:r>
              <a:rPr lang="en-US" dirty="0" smtClean="0"/>
              <a:t>Go to REDH and paste the receipt number, then hit enter.</a:t>
            </a:r>
          </a:p>
          <a:p>
            <a:pPr>
              <a:buFont typeface="Wingdings" panose="05000000000000000000" pitchFamily="2" charset="2"/>
              <a:buChar char="v"/>
            </a:pPr>
            <a:r>
              <a:rPr lang="en-US" dirty="0" smtClean="0"/>
              <a:t>On REDH, locate the cancelled check# first</a:t>
            </a:r>
          </a:p>
          <a:p>
            <a:pPr lvl="1">
              <a:buFont typeface="Wingdings" panose="05000000000000000000" pitchFamily="2" charset="2"/>
              <a:buChar char="v"/>
            </a:pPr>
            <a:r>
              <a:rPr lang="en-US" dirty="0"/>
              <a:t> </a:t>
            </a:r>
            <a:r>
              <a:rPr lang="en-US" dirty="0" smtClean="0"/>
              <a:t>Then review to see if another check issued in the same amount of original check.</a:t>
            </a:r>
          </a:p>
          <a:p>
            <a:pPr lvl="1">
              <a:buFont typeface="Wingdings" panose="05000000000000000000" pitchFamily="2" charset="2"/>
              <a:buChar char="v"/>
            </a:pPr>
            <a:r>
              <a:rPr lang="en-US" dirty="0" smtClean="0"/>
              <a:t> If so, a new check# will be listed with the STS (status) “IS” as issued.</a:t>
            </a:r>
            <a:endParaRPr lang="en-US" dirty="0"/>
          </a:p>
        </p:txBody>
      </p:sp>
    </p:spTree>
    <p:extLst>
      <p:ext uri="{BB962C8B-B14F-4D97-AF65-F5344CB8AC3E}">
        <p14:creationId xmlns:p14="http://schemas.microsoft.com/office/powerpoint/2010/main" val="417152718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5222" y="931984"/>
            <a:ext cx="8959363" cy="5301762"/>
          </a:xfrm>
          <a:prstGeom prst="rect">
            <a:avLst/>
          </a:prstGeom>
        </p:spPr>
      </p:pic>
    </p:spTree>
    <p:extLst>
      <p:ext uri="{BB962C8B-B14F-4D97-AF65-F5344CB8AC3E}">
        <p14:creationId xmlns:p14="http://schemas.microsoft.com/office/powerpoint/2010/main" val="7674886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539</TotalTime>
  <Words>682</Words>
  <Application>Microsoft Office PowerPoint</Application>
  <PresentationFormat>Widescreen</PresentationFormat>
  <Paragraphs>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Fast Track Through Financial The Ins and Outs</vt:lpstr>
      <vt:lpstr>Overview</vt:lpstr>
      <vt:lpstr>PowerPoint Presentation</vt:lpstr>
      <vt:lpstr>Suspense Myths vs. Facts</vt:lpstr>
      <vt:lpstr>Checks:  Cancelled, Re-Issued, or Outstanding</vt:lpstr>
      <vt:lpstr>PowerPoint Presentation</vt:lpstr>
      <vt:lpstr>PowerPoint Presentation</vt:lpstr>
      <vt:lpstr>Next Steps:  Checks Cancelled Unclaimed (CU)</vt:lpstr>
      <vt:lpstr>PowerPoint Presentation</vt:lpstr>
      <vt:lpstr>PowerPoint Presentation</vt:lpstr>
      <vt:lpstr>PowerPoint Presentation</vt:lpstr>
      <vt:lpstr>CONT:  Cancelled Unclaimed</vt:lpstr>
      <vt:lpstr>PowerPoint Presentation</vt:lpstr>
      <vt:lpstr>PowerPoint Presentation</vt:lpstr>
      <vt:lpstr>PowerPoint Presentation</vt:lpstr>
      <vt:lpstr>PowerPoint Presentation</vt:lpstr>
      <vt:lpstr>Last Lap through Financial</vt:lpstr>
    </vt:vector>
  </TitlesOfParts>
  <Company>State of 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Track Through Financial The Ins and Outs</dc:title>
  <dc:creator>Fredrika Louis</dc:creator>
  <cp:lastModifiedBy>Jana Lebaron</cp:lastModifiedBy>
  <cp:revision>46</cp:revision>
  <dcterms:created xsi:type="dcterms:W3CDTF">2024-02-19T20:07:49Z</dcterms:created>
  <dcterms:modified xsi:type="dcterms:W3CDTF">2024-04-17T13:33:28Z</dcterms:modified>
</cp:coreProperties>
</file>