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7"/>
  </p:notesMasterIdLst>
  <p:handoutMasterIdLst>
    <p:handoutMasterId r:id="rId48"/>
  </p:handoutMasterIdLst>
  <p:sldIdLst>
    <p:sldId id="256" r:id="rId5"/>
    <p:sldId id="309" r:id="rId6"/>
    <p:sldId id="274" r:id="rId7"/>
    <p:sldId id="275" r:id="rId8"/>
    <p:sldId id="307" r:id="rId9"/>
    <p:sldId id="308" r:id="rId10"/>
    <p:sldId id="310" r:id="rId11"/>
    <p:sldId id="306" r:id="rId12"/>
    <p:sldId id="311" r:id="rId13"/>
    <p:sldId id="267" r:id="rId14"/>
    <p:sldId id="269" r:id="rId15"/>
    <p:sldId id="271" r:id="rId16"/>
    <p:sldId id="273" r:id="rId17"/>
    <p:sldId id="272" r:id="rId18"/>
    <p:sldId id="277" r:id="rId19"/>
    <p:sldId id="312" r:id="rId20"/>
    <p:sldId id="287" r:id="rId21"/>
    <p:sldId id="278" r:id="rId22"/>
    <p:sldId id="305" r:id="rId23"/>
    <p:sldId id="321" r:id="rId24"/>
    <p:sldId id="313" r:id="rId25"/>
    <p:sldId id="300" r:id="rId26"/>
    <p:sldId id="296" r:id="rId27"/>
    <p:sldId id="323" r:id="rId28"/>
    <p:sldId id="315" r:id="rId29"/>
    <p:sldId id="270" r:id="rId30"/>
    <p:sldId id="263" r:id="rId31"/>
    <p:sldId id="288" r:id="rId32"/>
    <p:sldId id="281" r:id="rId33"/>
    <p:sldId id="322" r:id="rId34"/>
    <p:sldId id="320" r:id="rId35"/>
    <p:sldId id="314" r:id="rId36"/>
    <p:sldId id="260" r:id="rId37"/>
    <p:sldId id="284" r:id="rId38"/>
    <p:sldId id="261" r:id="rId39"/>
    <p:sldId id="325" r:id="rId40"/>
    <p:sldId id="282" r:id="rId41"/>
    <p:sldId id="285" r:id="rId42"/>
    <p:sldId id="286" r:id="rId43"/>
    <p:sldId id="326" r:id="rId44"/>
    <p:sldId id="317" r:id="rId45"/>
    <p:sldId id="297"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83E7D2A-BCB2-A125-3337-9325E7B05044}" name="Rennetta Wells" initials="RW" userId="S::rwells@swe.la.gov::909c82c1-1f1d-490a-b4d0-151f26b8c7cc" providerId="AD"/>
  <p188:author id="{BE5F932A-3182-0083-0528-FD5EA1421781}" name="Kayraisha Williams" initials="KW" userId="S::kwilli15@swe.la.gov::0f1cf597-14e0-4bfc-8aa2-da9499dbf6f0" providerId="AD"/>
  <p188:author id="{0072B4CA-0CCF-B962-6A21-CBF1D6581BDB}" name="Angela Landry" initials="AL" userId="S::alandry1@swe.la.gov::3b1ffb20-0696-4c26-a0ec-5f2d869ceac7" providerId="AD"/>
  <p188:author id="{ADD8B4E1-A6EB-FE83-FD3A-5BC298E87030}" name="Adrianne Crawford" initials="AC" userId="S::acrawfor@swe.la.gov::9254e165-edea-45cd-896c-f821d9531f45" providerId="AD"/>
  <p188:author id="{F1C477F6-015D-6EE2-61DA-3DE4E301F398}" name="Pethena Perkins" initials="PP" userId="S::pperkins@swe.la.gov::938f76ad-f840-49e5-bc3b-0f20adc5cded" providerId="AD"/>
  <p188:author id="{FBE9ACFD-CDE1-A590-EFC9-D7682726029C}" name="Jana Lebaron" initials="JL" userId="S::jlebaron@swe.la.gov::e10083f7-6ed7-4eb2-ae34-9e4bb35b57ea"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325E28-8559-31D3-0EE9-1B3558EC2FE6}" v="1" dt="2024-03-04T15:45:37.551"/>
    <p1510:client id="{0E28C6FC-849B-C2B4-8182-F73839712F93}" v="13" dt="2024-03-04T13:59:18.611"/>
    <p1510:client id="{64A3530E-4BE2-E507-9990-DB804DFD6B1B}" v="231" dt="2024-03-04T18:49:30.893"/>
    <p1510:client id="{7251DE4D-E737-4FF5-BE3A-7E9677F5CBD4}" v="144" dt="2024-03-04T19:01:12.102"/>
    <p1510:client id="{883310DD-42B2-0B61-22C6-823F1EB8849B}" v="41" dt="2024-03-04T17:06:17.172"/>
    <p1510:client id="{8EADFCD0-92E2-448D-A91D-98C6E45529F7}" v="1590" dt="2024-03-04T17:24:18.256"/>
    <p1510:client id="{9EC1D7A3-79CD-4363-BBF3-06CEA82D2DBF}" v="7" dt="2024-03-04T16:19:00.012"/>
    <p1510:client id="{C5CA3EA5-D02D-46FE-BB7F-055AFA783950}" v="41" dt="2024-03-04T16:21:45.342"/>
    <p1510:client id="{FDB75329-CE4E-7414-C5A5-8F00313D54D9}" v="13" dt="2024-03-04T15:53:41.63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86" y="3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viewProps" Target="viewProps.xml"/><Relationship Id="rId55"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handoutMaster" Target="handoutMasters/handoutMaster1.xml"/><Relationship Id="rId56" Type="http://schemas.microsoft.com/office/2018/10/relationships/authors" Target="authors.xml"/><Relationship Id="rId8" Type="http://schemas.openxmlformats.org/officeDocument/2006/relationships/slide" Target="slides/slide4.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7078CB3-ECE0-4D56-BA53-84FC9724850B}" type="datetimeFigureOut">
              <a:rPr lang="en-US" smtClean="0"/>
              <a:t>4/17/2024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37561B9-B84F-4BB6-A969-E5C64B25DB8C}" type="slidenum">
              <a:rPr lang="en-US" smtClean="0"/>
              <a:t>‹#›</a:t>
            </a:fld>
            <a:endParaRPr lang="en-US"/>
          </a:p>
        </p:txBody>
      </p:sp>
    </p:spTree>
    <p:extLst>
      <p:ext uri="{BB962C8B-B14F-4D97-AF65-F5344CB8AC3E}">
        <p14:creationId xmlns:p14="http://schemas.microsoft.com/office/powerpoint/2010/main" val="2032279734"/>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B1AA49-BA82-4FE1-87F8-241EC675C7FD}" type="datetimeFigureOut">
              <a:rPr lang="en-US" smtClean="0"/>
              <a:t>4/17/2024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935011-5986-4AC1-8355-BA2B8EF090F9}" type="slidenum">
              <a:rPr lang="en-US" smtClean="0"/>
              <a:t>‹#›</a:t>
            </a:fld>
            <a:endParaRPr lang="en-US"/>
          </a:p>
        </p:txBody>
      </p:sp>
    </p:spTree>
    <p:extLst>
      <p:ext uri="{BB962C8B-B14F-4D97-AF65-F5344CB8AC3E}">
        <p14:creationId xmlns:p14="http://schemas.microsoft.com/office/powerpoint/2010/main" val="4205685521"/>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mailto:CSEEmployment&amp;Training@LA.GOV"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app.auth.uniteus.io/"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laworks.net/Downloads/Downloads_LMI.asp"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mailto:CSEEmployment&amp;Training@LA.GOV" TargetMode="External"/><Relationship Id="rId2" Type="http://schemas.openxmlformats.org/officeDocument/2006/relationships/slide" Target="../slides/slide31.xml"/><Relationship Id="rId1" Type="http://schemas.openxmlformats.org/officeDocument/2006/relationships/notesMaster" Target="../notesMasters/notesMaster1.xml"/><Relationship Id="rId4" Type="http://schemas.openxmlformats.org/officeDocument/2006/relationships/hyperlink" Target="https://app.auth.uniteus.io/" TargetMode="Externa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1000"/>
              </a:spcBef>
            </a:pPr>
            <a:endParaRPr lang="en-US" b="1">
              <a:cs typeface="Calibri"/>
            </a:endParaRPr>
          </a:p>
        </p:txBody>
      </p:sp>
    </p:spTree>
    <p:extLst>
      <p:ext uri="{BB962C8B-B14F-4D97-AF65-F5344CB8AC3E}">
        <p14:creationId xmlns:p14="http://schemas.microsoft.com/office/powerpoint/2010/main" val="14651211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Question 2: What income will the caseworker use for Carl on the obligation worksheet?</a:t>
            </a:r>
          </a:p>
          <a:p>
            <a:r>
              <a:rPr lang="en-US" dirty="0"/>
              <a:t>Workforce Development: CSE E&amp;T policy: A-100</a:t>
            </a:r>
            <a:endParaRPr lang="en-US" dirty="0">
              <a:cs typeface="Calibri"/>
            </a:endParaRPr>
          </a:p>
          <a:p>
            <a:r>
              <a:rPr lang="en-US" b="1" dirty="0"/>
              <a:t>Procedures for the Child Support Enforcement (CSE) Analyst:</a:t>
            </a:r>
            <a:endParaRPr lang="en-US" dirty="0"/>
          </a:p>
          <a:p>
            <a:r>
              <a:rPr lang="en-US" dirty="0"/>
              <a:t>•To refer a CP or NCP to CSE E&amp;T, the Analyst will determine eligibility using the CSE E&amp;T Criteria form. </a:t>
            </a:r>
            <a:endParaRPr lang="en-US" dirty="0">
              <a:cs typeface="Calibri"/>
            </a:endParaRPr>
          </a:p>
          <a:p>
            <a:r>
              <a:rPr lang="en-US" dirty="0"/>
              <a:t>•If the NCP and /or CP meet the eligibility requirements, obtain the NCP or CP’s written consent on the CSE E&amp;T Authorization form. </a:t>
            </a:r>
            <a:endParaRPr lang="en-US" dirty="0">
              <a:cs typeface="Calibri"/>
            </a:endParaRPr>
          </a:p>
          <a:p>
            <a:r>
              <a:rPr lang="en-US" dirty="0"/>
              <a:t>•Complete the Referral form. Upload all four forms to </a:t>
            </a:r>
            <a:r>
              <a:rPr lang="en-US" dirty="0" err="1"/>
              <a:t>OnBase</a:t>
            </a:r>
            <a:r>
              <a:rPr lang="en-US" dirty="0"/>
              <a:t> labeled as Application, Referral. Mark the CSE Indicator on the LASES screen APD3 and/or ARDA indicating the NCP or CP’s participation status in the program.</a:t>
            </a:r>
            <a:endParaRPr lang="en-US" dirty="0">
              <a:cs typeface="Calibri"/>
            </a:endParaRPr>
          </a:p>
          <a:p>
            <a:r>
              <a:rPr lang="en-US" dirty="0"/>
              <a:t>•Email the Criteria, Signed Authorization, and Referral and Unite Us Consent forms to the CSE E&amp;T Mailbox (</a:t>
            </a:r>
            <a:r>
              <a:rPr lang="en-US" u="sng" dirty="0">
                <a:hlinkClick r:id="rId3"/>
              </a:rPr>
              <a:t>CSEEmployment&amp;Training@LA.GOV</a:t>
            </a:r>
            <a:r>
              <a:rPr lang="en-US" dirty="0"/>
              <a:t>).</a:t>
            </a:r>
            <a:endParaRPr lang="en-US" dirty="0">
              <a:cs typeface="Calibri"/>
            </a:endParaRPr>
          </a:p>
          <a:p>
            <a:r>
              <a:rPr lang="en-US" dirty="0">
                <a:cs typeface="Calibri"/>
              </a:rPr>
              <a:t>Unite Us: </a:t>
            </a:r>
            <a:r>
              <a:rPr lang="en-US" dirty="0">
                <a:hlinkClick r:id="rId4"/>
              </a:rPr>
              <a:t>https://app.auth.uniteus.io/</a:t>
            </a:r>
            <a:endParaRPr lang="en-US" dirty="0">
              <a:cs typeface="Calibri"/>
            </a:endParaRPr>
          </a:p>
          <a:p>
            <a:r>
              <a:rPr lang="en-US" dirty="0">
                <a:cs typeface="Calibri"/>
              </a:rPr>
              <a:t>Create a referral to assist clients with community base programs based on their needs. </a:t>
            </a:r>
          </a:p>
        </p:txBody>
      </p:sp>
    </p:spTree>
    <p:extLst>
      <p:ext uri="{BB962C8B-B14F-4D97-AF65-F5344CB8AC3E}">
        <p14:creationId xmlns:p14="http://schemas.microsoft.com/office/powerpoint/2010/main" val="10861234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Current policy does provide guidance with intake to determine the NCP's ability to pay, however, PI recommends using the CSE 116 to determine and provide as evidence for NCP's ability to pay.**</a:t>
            </a:r>
          </a:p>
          <a:p>
            <a:endParaRPr lang="en-US">
              <a:cs typeface="Calibri"/>
            </a:endParaRPr>
          </a:p>
          <a:p>
            <a:r>
              <a:rPr lang="en-US">
                <a:cs typeface="Calibri"/>
              </a:rPr>
              <a:t>Question 2: What income will the caseworker use for Carl on the obligation worksheet?</a:t>
            </a:r>
          </a:p>
          <a:p>
            <a:r>
              <a:rPr lang="en-US">
                <a:cs typeface="Calibri"/>
              </a:rPr>
              <a:t>Multiple Worksheets: $500 </a:t>
            </a:r>
            <a:r>
              <a:rPr lang="en-US" err="1">
                <a:cs typeface="Calibri"/>
              </a:rPr>
              <a:t>wk</a:t>
            </a:r>
            <a:r>
              <a:rPr lang="en-US">
                <a:cs typeface="Calibri"/>
              </a:rPr>
              <a:t> x52/12= $2166.67 or Labor market survey </a:t>
            </a:r>
          </a:p>
          <a:p>
            <a:r>
              <a:rPr lang="en-US"/>
              <a:t>(Landscaping and </a:t>
            </a:r>
            <a:r>
              <a:rPr lang="en-US" err="1"/>
              <a:t>GroundsKeeping</a:t>
            </a:r>
            <a:r>
              <a:rPr lang="en-US"/>
              <a:t>) 10% $8.94 </a:t>
            </a:r>
            <a:r>
              <a:rPr lang="en-US" err="1"/>
              <a:t>Hr</a:t>
            </a:r>
            <a:r>
              <a:rPr lang="en-US"/>
              <a:t> x Ave </a:t>
            </a:r>
            <a:r>
              <a:rPr lang="en-US" err="1"/>
              <a:t>Hrs</a:t>
            </a:r>
            <a:r>
              <a:rPr lang="en-US"/>
              <a:t> worked</a:t>
            </a:r>
            <a:endParaRPr lang="en-US">
              <a:cs typeface="Calibri"/>
            </a:endParaRPr>
          </a:p>
          <a:p>
            <a:endParaRPr lang="en-US"/>
          </a:p>
          <a:p>
            <a:r>
              <a:rPr lang="en-US"/>
              <a:t>LA R.S 9:315.11  Voluntarily unemployed or underemployed party</a:t>
            </a:r>
            <a:endParaRPr lang="en-US">
              <a:cs typeface="Calibri"/>
            </a:endParaRPr>
          </a:p>
          <a:p>
            <a:r>
              <a:rPr lang="en-US">
                <a:cs typeface="Calibri"/>
              </a:rPr>
              <a:t>A (1</a:t>
            </a:r>
            <a:r>
              <a:rPr lang="en-US"/>
              <a:t>) If a party is voluntarily unemployed or underemployed, child support shall be calculated based on a determination of income earning potential, unless the party is physically or mentally incapacitated, or is caring for a child of the parties under the age of five years. In determining the party's income earning potential, the court may consider the most recently published Louisiana Occupational Employment Wage Survey. In determining whether to impute income to a party, the court's considerations shall include, to the extent known, all of the following: (a) Assets owned or held by the party. (b) Residence.(c) </a:t>
            </a:r>
            <a:r>
              <a:rPr lang="en-US" b="1"/>
              <a:t>Employment and earnings history.</a:t>
            </a:r>
            <a:r>
              <a:rPr lang="en-US"/>
              <a:t> (d) Job skills (e) </a:t>
            </a:r>
            <a:r>
              <a:rPr lang="en-US" b="1"/>
              <a:t>Educational attainment</a:t>
            </a:r>
            <a:r>
              <a:rPr lang="en-US"/>
              <a:t>. (f) Literacy. (g) Age and health.(h) Criminal record and other employment barriers.(</a:t>
            </a:r>
            <a:r>
              <a:rPr lang="en-US" err="1"/>
              <a:t>i</a:t>
            </a:r>
            <a:r>
              <a:rPr lang="en-US"/>
              <a:t>) Record of seeking work. (j) The local job market.(k) The availability of employers willing to hire the noncustodial parent.(l) Prevailing earnings level in the local community. (m) Other relevant background factors in the case.</a:t>
            </a:r>
            <a:endParaRPr lang="en-US">
              <a:cs typeface="Calibri"/>
            </a:endParaRPr>
          </a:p>
          <a:p>
            <a:r>
              <a:rPr lang="en-US"/>
              <a:t>(2) </a:t>
            </a:r>
            <a:r>
              <a:rPr lang="en-US" b="1"/>
              <a:t>Absent evidence of a party's actual income or income earning potential</a:t>
            </a:r>
            <a:r>
              <a:rPr lang="en-US"/>
              <a:t>, there is a rebuttable presumption that the party can earn a weekly gross amount equal to thirty-two hours at a minimum wage, according to the laws of his state of domicile or federal law, whichever is higher.</a:t>
            </a:r>
            <a:endParaRPr lang="en-US">
              <a:cs typeface="Calibri"/>
            </a:endParaRPr>
          </a:p>
          <a:p>
            <a:r>
              <a:rPr lang="en-US" i="1">
                <a:cs typeface="Calibri"/>
              </a:rPr>
              <a:t>G-434: </a:t>
            </a:r>
            <a:r>
              <a:rPr lang="en-US" b="1"/>
              <a:t>In every case possible, the amount of the child support award should be based on the actual income of the parties.  However, there may be situations where income must be imputed, but this should only occur after investigative efforts by CSE staff.  The court has the authority to determine whether to impute income to a party. </a:t>
            </a:r>
            <a:endParaRPr lang="en-US" b="1">
              <a:cs typeface="Calibri"/>
            </a:endParaRPr>
          </a:p>
          <a:p>
            <a:pPr marL="171450" indent="-171450">
              <a:buFont typeface="Arial"/>
              <a:buChar char="•"/>
            </a:pPr>
            <a:r>
              <a:rPr lang="en-US" b="1"/>
              <a:t>In determining the party’s (mother’s and/or father’s) income earning potential, the court may consider the most recently published </a:t>
            </a:r>
            <a:r>
              <a:rPr lang="en-US" b="1">
                <a:hlinkClick r:id="rId3"/>
              </a:rPr>
              <a:t>Louisiana Occupational Employment Wage Survey</a:t>
            </a:r>
            <a:endParaRPr lang="en-US" b="1">
              <a:cs typeface="Calibri"/>
            </a:endParaRPr>
          </a:p>
          <a:p>
            <a:pPr>
              <a:buFont typeface="Arial"/>
              <a:buChar char="•"/>
            </a:pPr>
            <a:r>
              <a:rPr lang="en-US"/>
              <a:t>If there is </a:t>
            </a:r>
            <a:r>
              <a:rPr lang="en-US" b="1"/>
              <a:t>no recent work history</a:t>
            </a:r>
            <a:r>
              <a:rPr lang="en-US"/>
              <a:t> and no higher education or vocational training which allow for</a:t>
            </a:r>
            <a:endParaRPr lang="en-US" b="1">
              <a:cs typeface="Calibri" panose="020F0502020204030204"/>
            </a:endParaRPr>
          </a:p>
          <a:p>
            <a:r>
              <a:rPr lang="en-US"/>
              <a:t>assessment by using the Louisiana Occupational Employment Wage Survey, the agency should</a:t>
            </a:r>
            <a:endParaRPr lang="en-US">
              <a:cs typeface="Calibri" panose="020F0502020204030204"/>
            </a:endParaRPr>
          </a:p>
          <a:p>
            <a:r>
              <a:rPr lang="en-US"/>
              <a:t>suggest that income be calculated at the minimum wage level with final determination to be made by</a:t>
            </a:r>
            <a:endParaRPr lang="en-US">
              <a:cs typeface="Calibri" panose="020F0502020204030204"/>
            </a:endParaRPr>
          </a:p>
          <a:p>
            <a:r>
              <a:rPr lang="en-US"/>
              <a:t>the court.</a:t>
            </a:r>
            <a:endParaRPr lang="en-US">
              <a:cs typeface="Calibri" panose="020F0502020204030204"/>
            </a:endParaRPr>
          </a:p>
          <a:p>
            <a:r>
              <a:rPr lang="en-US"/>
              <a:t>Note: There is a rebuttable presumption that a party may earn a weekly gross amount equal to 32 hours at minimum wage, according to Louisiana law, when there is no evidence available to substantiate a party's actual income </a:t>
            </a:r>
            <a:r>
              <a:rPr lang="en-US" b="1"/>
              <a:t>or their earning potential can’t be determined.</a:t>
            </a:r>
            <a:endParaRPr lang="en-US" b="1">
              <a:cs typeface="Calibri"/>
            </a:endParaRPr>
          </a:p>
          <a:p>
            <a:r>
              <a:rPr lang="en-US">
                <a:cs typeface="+mn-lt"/>
              </a:rPr>
              <a:t/>
            </a:r>
            <a:br>
              <a:rPr lang="en-US">
                <a:cs typeface="+mn-lt"/>
              </a:rPr>
            </a:br>
            <a:endParaRPr lang="en-US">
              <a:cs typeface="Calibri"/>
            </a:endParaRPr>
          </a:p>
          <a:p>
            <a:endParaRPr lang="en-US">
              <a:cs typeface="Calibri"/>
            </a:endParaRPr>
          </a:p>
        </p:txBody>
      </p:sp>
    </p:spTree>
    <p:extLst>
      <p:ext uri="{BB962C8B-B14F-4D97-AF65-F5344CB8AC3E}">
        <p14:creationId xmlns:p14="http://schemas.microsoft.com/office/powerpoint/2010/main" val="42043643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will now take a stroll through the quadrants a caseworker must do their best to verify an NCP falls in order to determine the most appropriate case action. </a:t>
            </a:r>
            <a:endParaRPr lang="en-US">
              <a:cs typeface="Calibri"/>
            </a:endParaRPr>
          </a:p>
        </p:txBody>
      </p:sp>
    </p:spTree>
    <p:extLst>
      <p:ext uri="{BB962C8B-B14F-4D97-AF65-F5344CB8AC3E}">
        <p14:creationId xmlns:p14="http://schemas.microsoft.com/office/powerpoint/2010/main" val="33632851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1000"/>
              </a:spcBef>
            </a:pPr>
            <a:r>
              <a:rPr lang="en-US">
                <a:cs typeface="Calibri"/>
              </a:rPr>
              <a:t>(</a:t>
            </a:r>
            <a:r>
              <a:rPr lang="en-US" err="1">
                <a:cs typeface="Calibri"/>
              </a:rPr>
              <a:t>Pethena</a:t>
            </a:r>
            <a:r>
              <a:rPr lang="en-US">
                <a:cs typeface="Calibri"/>
              </a:rPr>
              <a:t>)</a:t>
            </a:r>
            <a:endParaRPr lang="en-US"/>
          </a:p>
          <a:p>
            <a:pPr>
              <a:lnSpc>
                <a:spcPct val="90000"/>
              </a:lnSpc>
              <a:spcBef>
                <a:spcPts val="1000"/>
              </a:spcBef>
            </a:pPr>
            <a:r>
              <a:rPr lang="en-US" b="1"/>
              <a:t>Case Members</a:t>
            </a:r>
            <a:r>
              <a:rPr lang="en-US"/>
              <a:t>:</a:t>
            </a:r>
          </a:p>
          <a:p>
            <a:pPr>
              <a:lnSpc>
                <a:spcPct val="90000"/>
              </a:lnSpc>
              <a:spcBef>
                <a:spcPts val="1000"/>
              </a:spcBef>
            </a:pPr>
            <a:r>
              <a:rPr lang="en-US" b="1"/>
              <a:t>Noncustodial Parent</a:t>
            </a:r>
            <a:r>
              <a:rPr lang="en-US"/>
              <a:t>: Kenneth Felix</a:t>
            </a:r>
            <a:endParaRPr lang="en-US">
              <a:cs typeface="Calibri"/>
            </a:endParaRPr>
          </a:p>
          <a:p>
            <a:pPr>
              <a:lnSpc>
                <a:spcPct val="90000"/>
              </a:lnSpc>
              <a:spcBef>
                <a:spcPts val="1000"/>
              </a:spcBef>
            </a:pPr>
            <a:r>
              <a:rPr lang="en-US" b="1"/>
              <a:t>Custodial Parent</a:t>
            </a:r>
            <a:r>
              <a:rPr lang="en-US"/>
              <a:t>: Allison Felix  </a:t>
            </a:r>
            <a:endParaRPr lang="en-US">
              <a:cs typeface="Calibri"/>
            </a:endParaRPr>
          </a:p>
          <a:p>
            <a:pPr>
              <a:lnSpc>
                <a:spcPct val="90000"/>
              </a:lnSpc>
              <a:spcBef>
                <a:spcPts val="1000"/>
              </a:spcBef>
            </a:pPr>
            <a:r>
              <a:rPr lang="en-US" b="1"/>
              <a:t>Child</a:t>
            </a:r>
            <a:r>
              <a:rPr lang="en-US"/>
              <a:t>: Amanda &amp; Carter Felix</a:t>
            </a:r>
            <a:endParaRPr lang="en-US">
              <a:cs typeface="Calibri"/>
            </a:endParaRPr>
          </a:p>
          <a:p>
            <a:endParaRPr lang="en-US">
              <a:cs typeface="Calibri"/>
            </a:endParaRPr>
          </a:p>
          <a:p>
            <a:pPr>
              <a:lnSpc>
                <a:spcPct val="90000"/>
              </a:lnSpc>
              <a:spcBef>
                <a:spcPts val="1000"/>
              </a:spcBef>
            </a:pPr>
            <a:r>
              <a:rPr lang="en-US" b="1"/>
              <a:t>Scenario:</a:t>
            </a:r>
            <a:endParaRPr lang="en-US"/>
          </a:p>
          <a:p>
            <a:pPr marL="171450" indent="-171450">
              <a:lnSpc>
                <a:spcPct val="90000"/>
              </a:lnSpc>
              <a:spcBef>
                <a:spcPts val="1000"/>
              </a:spcBef>
              <a:buFont typeface="Arial"/>
              <a:buChar char="•"/>
            </a:pPr>
            <a:r>
              <a:rPr lang="en-US"/>
              <a:t>Kenneth and Allison divorced a year ago, and they share custody of their two children. Allison is the custodial parent, and Kenneth is the noncustodial parent. They currently have a $500.00 per month child support order that’s enforced through CSE. Kenneth is currently $2000.00 in arrears. Due to unforeseen circumstances, Kenneth lost his job three months ago, is currently unemployed and under the doctor’s care for his back pain. Despite his financial challenges, Kenneth is committed to supporting his children and is actively seeking employment. Kenneth is working odd jobs for cash and his pay varies. </a:t>
            </a:r>
            <a:endParaRPr lang="en-US">
              <a:cs typeface="Calibri" panose="020F0502020204030204"/>
            </a:endParaRPr>
          </a:p>
          <a:p>
            <a:pPr marL="171450" indent="-171450">
              <a:lnSpc>
                <a:spcPct val="90000"/>
              </a:lnSpc>
              <a:spcBef>
                <a:spcPts val="1000"/>
              </a:spcBef>
              <a:buFont typeface="Arial"/>
              <a:buChar char="•"/>
            </a:pPr>
            <a:r>
              <a:rPr lang="en-US"/>
              <a:t>Kenneth approaches Allison to discuss their child support arrangement, which did not turn out so good. He expresses his willingness to contribute financially to the children's well-being but explains his current inability to make the full child support payments due to his job loss. Kenneth suggests a temporary reduction in the child support amount until he secures stable employment. </a:t>
            </a:r>
            <a:endParaRPr lang="en-US">
              <a:cs typeface="Calibri"/>
            </a:endParaRPr>
          </a:p>
          <a:p>
            <a:pPr marL="171450" indent="-171450">
              <a:lnSpc>
                <a:spcPct val="90000"/>
              </a:lnSpc>
              <a:spcBef>
                <a:spcPts val="1000"/>
              </a:spcBef>
              <a:buFont typeface="Arial"/>
              <a:buChar char="•"/>
            </a:pPr>
            <a:endParaRPr lang="en-US">
              <a:cs typeface="Calibri"/>
            </a:endParaRPr>
          </a:p>
          <a:p>
            <a:endParaRPr lang="en-US">
              <a:cs typeface="Calibri"/>
            </a:endParaRPr>
          </a:p>
        </p:txBody>
      </p:sp>
    </p:spTree>
    <p:extLst>
      <p:ext uri="{BB962C8B-B14F-4D97-AF65-F5344CB8AC3E}">
        <p14:creationId xmlns:p14="http://schemas.microsoft.com/office/powerpoint/2010/main" val="25690147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cs typeface="Calibri"/>
              </a:rPr>
              <a:t>Cont</a:t>
            </a:r>
            <a:r>
              <a:rPr lang="en-US">
                <a:cs typeface="Calibri"/>
              </a:rPr>
              <a:t>'</a:t>
            </a:r>
          </a:p>
          <a:p>
            <a:pPr marL="171450" indent="-171450">
              <a:lnSpc>
                <a:spcPct val="90000"/>
              </a:lnSpc>
              <a:spcBef>
                <a:spcPts val="1000"/>
              </a:spcBef>
              <a:buFont typeface="Arial"/>
              <a:buChar char="•"/>
            </a:pPr>
            <a:r>
              <a:rPr lang="en-US"/>
              <a:t>Allison contacts her worker to ask when will something be done regarding nonpayment, Kenneth is behind and she need her money every month. Allison adds that Kenneth can work, he choose not to. </a:t>
            </a:r>
            <a:endParaRPr lang="en-US">
              <a:cs typeface="Calibri"/>
            </a:endParaRPr>
          </a:p>
          <a:p>
            <a:pPr marL="171450" indent="-171450">
              <a:lnSpc>
                <a:spcPct val="90000"/>
              </a:lnSpc>
              <a:spcBef>
                <a:spcPts val="1000"/>
              </a:spcBef>
              <a:buFont typeface="Arial"/>
              <a:buChar char="•"/>
            </a:pPr>
            <a:r>
              <a:rPr lang="en-US"/>
              <a:t>Kenneth contacts his worker the same day and explain that he’s currently unemployed but seeking employment. He reports to the worker that he pays when he can and that he has to keep a roof over his head, gas in the car, and feed his other children. He expressed he don’t want to go to jail. Kenneth states he’s willing to pay something and ask how to get his payments decreased until he find a job. </a:t>
            </a:r>
            <a:endParaRPr lang="en-US">
              <a:cs typeface="Calibri"/>
            </a:endParaRPr>
          </a:p>
          <a:p>
            <a:endParaRPr lang="en-US">
              <a:cs typeface="Calibri"/>
            </a:endParaRPr>
          </a:p>
        </p:txBody>
      </p:sp>
    </p:spTree>
    <p:extLst>
      <p:ext uri="{BB962C8B-B14F-4D97-AF65-F5344CB8AC3E}">
        <p14:creationId xmlns:p14="http://schemas.microsoft.com/office/powerpoint/2010/main" val="38142515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Unable but Willing-Help Conclusion</a:t>
            </a:r>
          </a:p>
          <a:p>
            <a:pPr marL="171450" indent="-171450">
              <a:buFont typeface="Arial"/>
              <a:buChar char="•"/>
            </a:pPr>
            <a:r>
              <a:rPr lang="en-US"/>
              <a:t>Complete the CSE 116 while on the phone with NCP </a:t>
            </a:r>
            <a:endParaRPr lang="en-US">
              <a:cs typeface="Calibri"/>
            </a:endParaRPr>
          </a:p>
          <a:p>
            <a:pPr marL="800100" lvl="2" indent="-342900">
              <a:buFont typeface="Arial"/>
              <a:buChar char="•"/>
            </a:pPr>
            <a:r>
              <a:rPr lang="en-US"/>
              <a:t>Assess Kenneth's ability to pay</a:t>
            </a:r>
            <a:endParaRPr lang="en-US">
              <a:cs typeface="Calibri"/>
            </a:endParaRPr>
          </a:p>
          <a:p>
            <a:pPr marL="800100" lvl="2" indent="-342900">
              <a:buFont typeface="Arial"/>
              <a:buChar char="•"/>
            </a:pPr>
            <a:r>
              <a:rPr lang="en-US"/>
              <a:t>Ask Kenneth to provide verification that he is under the doctor's care</a:t>
            </a:r>
            <a:endParaRPr lang="en-US">
              <a:cs typeface="Calibri"/>
            </a:endParaRPr>
          </a:p>
          <a:p>
            <a:pPr marL="800100" lvl="2" indent="-342900">
              <a:buFont typeface="Arial"/>
              <a:buChar char="•"/>
            </a:pPr>
            <a:r>
              <a:rPr lang="en-US"/>
              <a:t>Explain </a:t>
            </a:r>
            <a:r>
              <a:rPr lang="en-US" err="1"/>
              <a:t>UniteUs</a:t>
            </a:r>
            <a:r>
              <a:rPr lang="en-US"/>
              <a:t> with NCP to provide employment assistance</a:t>
            </a:r>
            <a:endParaRPr lang="en-US">
              <a:cs typeface="Calibri"/>
            </a:endParaRPr>
          </a:p>
          <a:p>
            <a:pPr marL="1257300" lvl="3" indent="-342900">
              <a:buFont typeface="Arial"/>
              <a:buChar char="•"/>
            </a:pPr>
            <a:r>
              <a:rPr lang="en-US"/>
              <a:t>Complete </a:t>
            </a:r>
            <a:r>
              <a:rPr lang="en-US" err="1"/>
              <a:t>UniteUs</a:t>
            </a:r>
            <a:r>
              <a:rPr lang="en-US"/>
              <a:t> Forms(CSE E&amp;T 1,2,3, </a:t>
            </a:r>
            <a:r>
              <a:rPr lang="en-US" err="1"/>
              <a:t>UniteUs</a:t>
            </a:r>
            <a:r>
              <a:rPr lang="en-US"/>
              <a:t> Consent and email to CSE E&amp;T</a:t>
            </a:r>
            <a:endParaRPr lang="en-US">
              <a:cs typeface="Calibri"/>
            </a:endParaRPr>
          </a:p>
          <a:p>
            <a:pPr marL="800100" lvl="2" indent="-342900">
              <a:buFont typeface="Arial"/>
              <a:buChar char="•"/>
            </a:pPr>
            <a:r>
              <a:rPr lang="en-US"/>
              <a:t>Update CORA due to Kenneth's request for modification</a:t>
            </a:r>
            <a:endParaRPr lang="en-US">
              <a:cs typeface="Calibri"/>
            </a:endParaRPr>
          </a:p>
          <a:p>
            <a:pPr marL="800100" lvl="2" indent="-342900">
              <a:buFont typeface="Arial"/>
              <a:buChar char="•"/>
            </a:pPr>
            <a:r>
              <a:rPr lang="en-US"/>
              <a:t>Work with Kenneth to see how much he can afford to pay every month until the order is modified or until he find employment. </a:t>
            </a:r>
            <a:endParaRPr lang="en-US">
              <a:cs typeface="Calibri"/>
            </a:endParaRPr>
          </a:p>
          <a:p>
            <a:pPr marL="1257300" lvl="3" indent="-342900">
              <a:buFont typeface="Arial"/>
              <a:buChar char="•"/>
            </a:pPr>
            <a:r>
              <a:rPr lang="en-US"/>
              <a:t>NCP to pay within ten days</a:t>
            </a:r>
            <a:endParaRPr lang="en-US">
              <a:cs typeface="Calibri"/>
            </a:endParaRPr>
          </a:p>
          <a:p>
            <a:pPr marL="1257300" lvl="3" indent="-342900">
              <a:buFont typeface="Arial"/>
              <a:buChar char="•"/>
            </a:pPr>
            <a:r>
              <a:rPr lang="en-US"/>
              <a:t>Review case for payment after 10 days</a:t>
            </a:r>
            <a:endParaRPr lang="en-US">
              <a:cs typeface="Calibri"/>
            </a:endParaRPr>
          </a:p>
        </p:txBody>
      </p:sp>
    </p:spTree>
    <p:extLst>
      <p:ext uri="{BB962C8B-B14F-4D97-AF65-F5344CB8AC3E}">
        <p14:creationId xmlns:p14="http://schemas.microsoft.com/office/powerpoint/2010/main" val="36458359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2800">
                <a:latin typeface="Sitka Text"/>
                <a:cs typeface="Calibri"/>
              </a:rPr>
              <a:t>Addressing Allison’s</a:t>
            </a:r>
            <a:r>
              <a:rPr lang="en-US" sz="2800" kern="1200">
                <a:latin typeface="Sitka Text"/>
                <a:cs typeface="Calibri"/>
              </a:rPr>
              <a:t> Concerns:</a:t>
            </a:r>
            <a:r>
              <a:rPr lang="en-US" sz="2800">
                <a:latin typeface="Sitka Text"/>
                <a:cs typeface="Calibri"/>
              </a:rPr>
              <a:t> </a:t>
            </a:r>
          </a:p>
          <a:p>
            <a:pPr lvl="2"/>
            <a:r>
              <a:rPr lang="en-US" sz="2800">
                <a:latin typeface="Sitka Text"/>
                <a:cs typeface="Calibri"/>
              </a:rPr>
              <a:t>Explain</a:t>
            </a:r>
            <a:r>
              <a:rPr lang="en-US" sz="2800" kern="1200">
                <a:latin typeface="Sitka Text"/>
                <a:cs typeface="Calibri"/>
              </a:rPr>
              <a:t> contact has been with NCP to make payments</a:t>
            </a:r>
          </a:p>
          <a:p>
            <a:pPr lvl="2"/>
            <a:r>
              <a:rPr lang="en-US" sz="2800">
                <a:latin typeface="Sitka Text"/>
                <a:cs typeface="Calibri"/>
              </a:rPr>
              <a:t>Inform modification</a:t>
            </a:r>
            <a:r>
              <a:rPr lang="en-US" sz="2800" kern="1200">
                <a:latin typeface="Sitka Text"/>
                <a:cs typeface="Calibri"/>
              </a:rPr>
              <a:t> request is pending (Gather and</a:t>
            </a:r>
            <a:r>
              <a:rPr lang="en-US" sz="2800" kern="1200" baseline="0">
                <a:latin typeface="Sitka Text"/>
                <a:cs typeface="Calibri"/>
              </a:rPr>
              <a:t> send documentation for modification)</a:t>
            </a:r>
            <a:endParaRPr lang="en-US" sz="2800">
              <a:latin typeface="Sitka Text"/>
              <a:cs typeface="Calibri"/>
            </a:endParaRPr>
          </a:p>
          <a:p>
            <a:pPr lvl="2"/>
            <a:r>
              <a:rPr lang="en-US" sz="2800" kern="1200">
                <a:latin typeface="Sitka Text"/>
                <a:cs typeface="Calibri"/>
              </a:rPr>
              <a:t>Explain </a:t>
            </a:r>
            <a:r>
              <a:rPr lang="en-US" sz="2800">
                <a:latin typeface="Sitka Text"/>
                <a:cs typeface="Calibri"/>
              </a:rPr>
              <a:t>automated</a:t>
            </a:r>
            <a:r>
              <a:rPr lang="en-US" sz="2800" kern="1200">
                <a:latin typeface="Sitka Text"/>
                <a:cs typeface="Calibri"/>
              </a:rPr>
              <a:t> </a:t>
            </a:r>
            <a:r>
              <a:rPr lang="en-US" sz="2800">
                <a:latin typeface="Sitka Text"/>
                <a:cs typeface="Calibri"/>
              </a:rPr>
              <a:t>enforcement continues </a:t>
            </a:r>
          </a:p>
          <a:p>
            <a:pPr lvl="2"/>
            <a:r>
              <a:rPr lang="en-US" sz="2800">
                <a:latin typeface="Sitka Text"/>
                <a:cs typeface="Calibri"/>
              </a:rPr>
              <a:t>Explain</a:t>
            </a:r>
            <a:r>
              <a:rPr lang="en-US" sz="2800" kern="1200">
                <a:latin typeface="Sitka Text"/>
                <a:cs typeface="Calibri"/>
              </a:rPr>
              <a:t> and refer if applicable, to </a:t>
            </a:r>
            <a:r>
              <a:rPr lang="en-US" sz="2800">
                <a:latin typeface="Sitka Text"/>
                <a:cs typeface="Calibri"/>
              </a:rPr>
              <a:t>Unite Us and CSE E&amp;T</a:t>
            </a:r>
          </a:p>
          <a:p>
            <a:endParaRPr lang="en-US"/>
          </a:p>
        </p:txBody>
      </p:sp>
    </p:spTree>
    <p:extLst>
      <p:ext uri="{BB962C8B-B14F-4D97-AF65-F5344CB8AC3E}">
        <p14:creationId xmlns:p14="http://schemas.microsoft.com/office/powerpoint/2010/main" val="39350463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(Angie)</a:t>
            </a:r>
          </a:p>
          <a:p>
            <a:pPr>
              <a:lnSpc>
                <a:spcPct val="90000"/>
              </a:lnSpc>
              <a:spcBef>
                <a:spcPts val="1000"/>
              </a:spcBef>
            </a:pPr>
            <a:r>
              <a:rPr lang="en-US" b="1"/>
              <a:t>Case Members</a:t>
            </a:r>
            <a:r>
              <a:rPr lang="en-US"/>
              <a:t>:</a:t>
            </a:r>
            <a:endParaRPr lang="en-US">
              <a:cs typeface="Calibri"/>
            </a:endParaRPr>
          </a:p>
          <a:p>
            <a:pPr marL="171450" indent="-171450">
              <a:lnSpc>
                <a:spcPct val="90000"/>
              </a:lnSpc>
              <a:spcBef>
                <a:spcPts val="1000"/>
              </a:spcBef>
              <a:buFont typeface="Wingdings,Sans-Serif"/>
              <a:buChar char="ü"/>
            </a:pPr>
            <a:r>
              <a:rPr lang="en-US" b="1"/>
              <a:t>Noncustodial Parent</a:t>
            </a:r>
            <a:r>
              <a:rPr lang="en-US"/>
              <a:t>: Michael Fontenot</a:t>
            </a:r>
            <a:endParaRPr lang="en-US">
              <a:cs typeface="Calibri"/>
            </a:endParaRPr>
          </a:p>
          <a:p>
            <a:pPr marL="171450" indent="-171450">
              <a:lnSpc>
                <a:spcPct val="90000"/>
              </a:lnSpc>
              <a:spcBef>
                <a:spcPts val="1000"/>
              </a:spcBef>
              <a:buFont typeface="Wingdings,Sans-Serif"/>
              <a:buChar char="ü"/>
            </a:pPr>
            <a:r>
              <a:rPr lang="en-US" b="1"/>
              <a:t>Custodial Parent</a:t>
            </a:r>
            <a:r>
              <a:rPr lang="en-US"/>
              <a:t>: Jane Stein</a:t>
            </a:r>
            <a:endParaRPr lang="en-US">
              <a:cs typeface="Calibri"/>
            </a:endParaRPr>
          </a:p>
          <a:p>
            <a:pPr marL="171450" indent="-171450">
              <a:lnSpc>
                <a:spcPct val="90000"/>
              </a:lnSpc>
              <a:spcBef>
                <a:spcPts val="1000"/>
              </a:spcBef>
              <a:buFont typeface="Wingdings,Sans-Serif"/>
              <a:buChar char="ü"/>
            </a:pPr>
            <a:r>
              <a:rPr lang="en-US" b="1"/>
              <a:t>Child</a:t>
            </a:r>
            <a:r>
              <a:rPr lang="en-US"/>
              <a:t>: Josie Fontenot</a:t>
            </a:r>
            <a:endParaRPr lang="en-US">
              <a:cs typeface="Calibri"/>
            </a:endParaRPr>
          </a:p>
          <a:p>
            <a:pPr marL="971550" lvl="1" indent="-285750">
              <a:lnSpc>
                <a:spcPct val="90000"/>
              </a:lnSpc>
              <a:spcBef>
                <a:spcPts val="500"/>
              </a:spcBef>
              <a:buFont typeface="Wingdings,Sans-Serif"/>
              <a:buChar char="Ø"/>
            </a:pPr>
            <a:r>
              <a:rPr lang="en-US" b="1"/>
              <a:t>Five years old</a:t>
            </a:r>
            <a:endParaRPr lang="en-US"/>
          </a:p>
          <a:p>
            <a:endParaRPr lang="en-US">
              <a:cs typeface="Calibri"/>
            </a:endParaRPr>
          </a:p>
          <a:p>
            <a:r>
              <a:rPr lang="en-US" b="1">
                <a:cs typeface="Calibri" panose="020F0502020204030204"/>
              </a:rPr>
              <a:t>Background:  </a:t>
            </a:r>
            <a:endParaRPr lang="en-US" b="1"/>
          </a:p>
          <a:p>
            <a:pPr marL="171450" indent="-171450">
              <a:buFont typeface="Arial"/>
              <a:buChar char="•"/>
            </a:pPr>
            <a:r>
              <a:rPr lang="en-US">
                <a:cs typeface="Calibri"/>
              </a:rPr>
              <a:t>Jane and Michael have been divorced for two years.  They have a 5-year old daughter named Josie.  The court has mandated that Michael pay a monthly child support amount to Jane for Josie's well-being.  However, Jane has been facing challenges in receiving the consistent child support payments from Michael.</a:t>
            </a:r>
          </a:p>
          <a:p>
            <a:endParaRPr lang="en-US"/>
          </a:p>
          <a:p>
            <a:pPr>
              <a:lnSpc>
                <a:spcPct val="90000"/>
              </a:lnSpc>
              <a:spcBef>
                <a:spcPts val="1000"/>
              </a:spcBef>
            </a:pPr>
            <a:r>
              <a:rPr lang="en-US" b="1"/>
              <a:t>Scenario:</a:t>
            </a:r>
            <a:endParaRPr lang="en-US"/>
          </a:p>
          <a:p>
            <a:pPr marL="171450" indent="-171450">
              <a:lnSpc>
                <a:spcPct val="90000"/>
              </a:lnSpc>
              <a:spcBef>
                <a:spcPts val="1000"/>
              </a:spcBef>
              <a:buFont typeface="Arial"/>
              <a:buChar char="•"/>
            </a:pPr>
            <a:r>
              <a:rPr lang="en-US"/>
              <a:t>Jane alleges that Michael has been inconsistent in making child support payments, sometimes paying less than the agreed-upon amount.  Michael argues that he has faced unexpected financial burdens but is willing to discuss a modified payment plan. </a:t>
            </a:r>
            <a:endParaRPr lang="en-US">
              <a:cs typeface="Calibri"/>
            </a:endParaRPr>
          </a:p>
          <a:p>
            <a:pPr marL="171450" indent="-171450">
              <a:lnSpc>
                <a:spcPct val="90000"/>
              </a:lnSpc>
              <a:spcBef>
                <a:spcPts val="1000"/>
              </a:spcBef>
              <a:buFont typeface="Arial"/>
              <a:buChar char="•"/>
            </a:pPr>
            <a:r>
              <a:rPr lang="en-US"/>
              <a:t>Jane is frustrated with the lack of enforcement measures taken by the child support agency.  Michael is concerned about the potential legal consequences and seeks a fair resolution without punitive measures. </a:t>
            </a:r>
            <a:endParaRPr lang="en-US">
              <a:cs typeface="Calibri"/>
            </a:endParaRPr>
          </a:p>
          <a:p>
            <a:pPr marL="171450" indent="-171450">
              <a:lnSpc>
                <a:spcPct val="90000"/>
              </a:lnSpc>
              <a:spcBef>
                <a:spcPts val="1000"/>
              </a:spcBef>
              <a:buFont typeface="Arial"/>
              <a:buChar char="•"/>
            </a:pPr>
            <a:r>
              <a:rPr lang="en-US"/>
              <a:t>Both parties express their commitment to ensuring Josie's well-being.  Jane emphasizes that consistent financial support is crucial for Josie's education and extracurricular activities. </a:t>
            </a:r>
            <a:endParaRPr lang="en-US">
              <a:cs typeface="Calibri"/>
            </a:endParaRPr>
          </a:p>
          <a:p>
            <a:endParaRPr lang="en-US">
              <a:cs typeface="Calibri"/>
            </a:endParaRPr>
          </a:p>
          <a:p>
            <a:pPr>
              <a:lnSpc>
                <a:spcPct val="90000"/>
              </a:lnSpc>
              <a:spcBef>
                <a:spcPts val="500"/>
              </a:spcBef>
            </a:pPr>
            <a:r>
              <a:rPr lang="en-US" b="1"/>
              <a:t>Tabletop Discussion:</a:t>
            </a:r>
            <a:r>
              <a:rPr lang="en-US"/>
              <a:t> </a:t>
            </a:r>
          </a:p>
          <a:p>
            <a:pPr marL="171450" indent="-171450">
              <a:lnSpc>
                <a:spcPct val="90000"/>
              </a:lnSpc>
              <a:spcBef>
                <a:spcPts val="500"/>
              </a:spcBef>
              <a:buFont typeface="Arial,Sans-Serif"/>
              <a:buChar char="•"/>
            </a:pPr>
            <a:r>
              <a:rPr lang="en-US"/>
              <a:t>Considering Louisiana DCFS policies and federal regulations, participants are invited to engage in a discussion to identify next step actions.  </a:t>
            </a:r>
          </a:p>
          <a:p>
            <a:pPr marL="171450" indent="-171450">
              <a:lnSpc>
                <a:spcPct val="90000"/>
              </a:lnSpc>
              <a:spcBef>
                <a:spcPts val="500"/>
              </a:spcBef>
              <a:buFont typeface="Arial,Sans-Serif"/>
              <a:buChar char="•"/>
            </a:pPr>
            <a:r>
              <a:rPr lang="en-US"/>
              <a:t>Considerations should include caseworker actions that need to be taken, potential legal measures, communication strategies with Michael, and available resources to support Jane and Josie. </a:t>
            </a:r>
          </a:p>
          <a:p>
            <a:pPr marL="171450" indent="-171450">
              <a:lnSpc>
                <a:spcPct val="90000"/>
              </a:lnSpc>
              <a:spcBef>
                <a:spcPts val="500"/>
              </a:spcBef>
              <a:buFont typeface="Arial,Sans-Serif"/>
              <a:buChar char="•"/>
            </a:pPr>
            <a:r>
              <a:rPr lang="en-US"/>
              <a:t>Participants are encouraged to share their insights and explore various approaches to address this scenario within the policy framework.</a:t>
            </a:r>
          </a:p>
          <a:p>
            <a:endParaRPr lang="en-US"/>
          </a:p>
          <a:p>
            <a:r>
              <a:rPr lang="en-US">
                <a:cs typeface="Calibri"/>
              </a:rPr>
              <a:t>What is the caseworkers next step action?</a:t>
            </a:r>
          </a:p>
          <a:p>
            <a:r>
              <a:rPr lang="en-US">
                <a:cs typeface="Calibri"/>
              </a:rPr>
              <a:t>How do we respond to the CP?</a:t>
            </a:r>
          </a:p>
        </p:txBody>
      </p:sp>
    </p:spTree>
    <p:extLst>
      <p:ext uri="{BB962C8B-B14F-4D97-AF65-F5344CB8AC3E}">
        <p14:creationId xmlns:p14="http://schemas.microsoft.com/office/powerpoint/2010/main" val="25093466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Able and Willing Conclusion</a:t>
            </a:r>
          </a:p>
          <a:p>
            <a:endParaRPr lang="en-US">
              <a:cs typeface="Calibri"/>
            </a:endParaRPr>
          </a:p>
          <a:p>
            <a:pPr marL="171450" indent="-171450">
              <a:lnSpc>
                <a:spcPct val="90000"/>
              </a:lnSpc>
              <a:spcBef>
                <a:spcPts val="1000"/>
              </a:spcBef>
              <a:buFont typeface="Arial"/>
              <a:buChar char="•"/>
            </a:pPr>
            <a:r>
              <a:rPr lang="en-US" b="1"/>
              <a:t>Respond</a:t>
            </a:r>
            <a:endParaRPr lang="en-US" b="1">
              <a:cs typeface="Calibri"/>
            </a:endParaRPr>
          </a:p>
          <a:p>
            <a:pPr marL="628650" lvl="1" indent="-171450">
              <a:lnSpc>
                <a:spcPct val="90000"/>
              </a:lnSpc>
              <a:spcBef>
                <a:spcPts val="500"/>
              </a:spcBef>
              <a:buFont typeface="Arial"/>
              <a:buChar char="•"/>
            </a:pPr>
            <a:r>
              <a:rPr lang="en-US"/>
              <a:t>Respond to all inquiries (request to modify, questions, etc.)</a:t>
            </a:r>
            <a:endParaRPr lang="en-US">
              <a:cs typeface="Calibri"/>
            </a:endParaRPr>
          </a:p>
          <a:p>
            <a:pPr marL="1085850" lvl="2" indent="-171450">
              <a:lnSpc>
                <a:spcPct val="90000"/>
              </a:lnSpc>
              <a:spcBef>
                <a:spcPts val="500"/>
              </a:spcBef>
              <a:buFont typeface="Arial"/>
              <a:buChar char="•"/>
            </a:pPr>
            <a:r>
              <a:rPr lang="en-US"/>
              <a:t>Advise rights to request modification</a:t>
            </a:r>
            <a:endParaRPr lang="en-US">
              <a:cs typeface="Calibri"/>
            </a:endParaRPr>
          </a:p>
          <a:p>
            <a:pPr marL="1085850" lvl="2" indent="-171450">
              <a:lnSpc>
                <a:spcPct val="90000"/>
              </a:lnSpc>
              <a:spcBef>
                <a:spcPts val="500"/>
              </a:spcBef>
              <a:buFont typeface="Arial"/>
              <a:buChar char="•"/>
            </a:pPr>
            <a:r>
              <a:rPr lang="en-US"/>
              <a:t>If requested, initiate review (open CORA) </a:t>
            </a:r>
            <a:endParaRPr lang="en-US">
              <a:cs typeface="Calibri"/>
            </a:endParaRPr>
          </a:p>
          <a:p>
            <a:pPr marL="628650" lvl="1" indent="-171450">
              <a:lnSpc>
                <a:spcPct val="90000"/>
              </a:lnSpc>
              <a:spcBef>
                <a:spcPts val="500"/>
              </a:spcBef>
              <a:buFont typeface="Arial"/>
              <a:buChar char="•"/>
            </a:pPr>
            <a:r>
              <a:rPr lang="en-US"/>
              <a:t>Communicate with NCP to determine barriers/ how it hinders capability to pay support. </a:t>
            </a:r>
            <a:endParaRPr lang="en-US">
              <a:cs typeface="Calibri"/>
            </a:endParaRPr>
          </a:p>
          <a:p>
            <a:pPr marL="1085850" lvl="2" indent="-171450">
              <a:lnSpc>
                <a:spcPct val="90000"/>
              </a:lnSpc>
              <a:spcBef>
                <a:spcPts val="500"/>
              </a:spcBef>
              <a:buFont typeface="Arial"/>
              <a:buChar char="•"/>
            </a:pPr>
            <a:r>
              <a:rPr lang="en-US"/>
              <a:t>Offer available resources (Unite Us and E&amp;T)</a:t>
            </a:r>
            <a:endParaRPr lang="en-US">
              <a:cs typeface="Calibri"/>
            </a:endParaRPr>
          </a:p>
          <a:p>
            <a:pPr>
              <a:lnSpc>
                <a:spcPct val="90000"/>
              </a:lnSpc>
              <a:spcBef>
                <a:spcPts val="1000"/>
              </a:spcBef>
            </a:pPr>
            <a:endParaRPr lang="en-US">
              <a:cs typeface="Calibri"/>
            </a:endParaRPr>
          </a:p>
          <a:p>
            <a:pPr>
              <a:lnSpc>
                <a:spcPct val="90000"/>
              </a:lnSpc>
              <a:spcBef>
                <a:spcPts val="500"/>
              </a:spcBef>
            </a:pPr>
            <a:endParaRPr lang="en-US">
              <a:cs typeface="Calibri"/>
            </a:endParaRPr>
          </a:p>
        </p:txBody>
      </p:sp>
    </p:spTree>
    <p:extLst>
      <p:ext uri="{BB962C8B-B14F-4D97-AF65-F5344CB8AC3E}">
        <p14:creationId xmlns:p14="http://schemas.microsoft.com/office/powerpoint/2010/main" val="6077703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Able and Willing Conclusion</a:t>
            </a:r>
          </a:p>
          <a:p>
            <a:endParaRPr lang="en-US">
              <a:cs typeface="Calibri"/>
            </a:endParaRPr>
          </a:p>
          <a:p>
            <a:pPr marL="171450" indent="-171450">
              <a:lnSpc>
                <a:spcPct val="90000"/>
              </a:lnSpc>
              <a:spcBef>
                <a:spcPts val="1000"/>
              </a:spcBef>
              <a:buFont typeface="Arial"/>
              <a:buChar char="•"/>
            </a:pPr>
            <a:r>
              <a:rPr lang="en-US"/>
              <a:t>CP's Concerns: </a:t>
            </a:r>
            <a:endParaRPr lang="en-US">
              <a:cs typeface="Calibri"/>
            </a:endParaRPr>
          </a:p>
          <a:p>
            <a:pPr marL="628650" lvl="1" indent="-171450">
              <a:lnSpc>
                <a:spcPct val="90000"/>
              </a:lnSpc>
              <a:spcBef>
                <a:spcPts val="500"/>
              </a:spcBef>
              <a:buFont typeface="Arial"/>
              <a:buChar char="•"/>
            </a:pPr>
            <a:r>
              <a:rPr lang="en-US"/>
              <a:t>Explain contact made w/NCP</a:t>
            </a:r>
            <a:endParaRPr lang="en-US">
              <a:cs typeface="Calibri"/>
            </a:endParaRPr>
          </a:p>
          <a:p>
            <a:pPr marL="1085850" lvl="2" indent="-171450">
              <a:lnSpc>
                <a:spcPct val="90000"/>
              </a:lnSpc>
              <a:spcBef>
                <a:spcPts val="500"/>
              </a:spcBef>
              <a:buFont typeface="Arial"/>
              <a:buChar char="•"/>
            </a:pPr>
            <a:r>
              <a:rPr lang="en-US"/>
              <a:t>Payment arrangements have been made</a:t>
            </a:r>
            <a:endParaRPr lang="en-US">
              <a:cs typeface="Calibri"/>
            </a:endParaRPr>
          </a:p>
          <a:p>
            <a:pPr marL="628650" lvl="1" indent="-171450">
              <a:lnSpc>
                <a:spcPct val="90000"/>
              </a:lnSpc>
              <a:spcBef>
                <a:spcPts val="500"/>
              </a:spcBef>
              <a:buFont typeface="Arial"/>
              <a:buChar char="•"/>
            </a:pPr>
            <a:r>
              <a:rPr lang="en-US"/>
              <a:t>Pending review to determine support is set based on current guidelines</a:t>
            </a:r>
            <a:endParaRPr lang="en-US">
              <a:cs typeface="Calibri"/>
            </a:endParaRPr>
          </a:p>
          <a:p>
            <a:pPr marL="628650" lvl="1" indent="-171450">
              <a:lnSpc>
                <a:spcPct val="90000"/>
              </a:lnSpc>
              <a:spcBef>
                <a:spcPts val="500"/>
              </a:spcBef>
              <a:buFont typeface="Arial"/>
              <a:buChar char="•"/>
            </a:pPr>
            <a:r>
              <a:rPr lang="en-US"/>
              <a:t>Automated Enforcement Continues</a:t>
            </a:r>
            <a:endParaRPr lang="en-US">
              <a:cs typeface="Calibri"/>
            </a:endParaRPr>
          </a:p>
          <a:p>
            <a:pPr marL="628650" lvl="1" indent="-171450">
              <a:lnSpc>
                <a:spcPct val="90000"/>
              </a:lnSpc>
              <a:spcBef>
                <a:spcPts val="500"/>
              </a:spcBef>
              <a:buFont typeface="Arial"/>
              <a:buChar char="•"/>
            </a:pPr>
            <a:r>
              <a:rPr lang="en-US"/>
              <a:t>CP may be referred to UU/ET</a:t>
            </a:r>
            <a:endParaRPr lang="en-US">
              <a:cs typeface="Calibri"/>
            </a:endParaRPr>
          </a:p>
          <a:p>
            <a:pPr>
              <a:lnSpc>
                <a:spcPct val="90000"/>
              </a:lnSpc>
              <a:spcBef>
                <a:spcPts val="500"/>
              </a:spcBef>
            </a:pPr>
            <a:endParaRPr lang="en-US">
              <a:cs typeface="Calibri"/>
            </a:endParaRPr>
          </a:p>
        </p:txBody>
      </p:sp>
    </p:spTree>
    <p:extLst>
      <p:ext uri="{BB962C8B-B14F-4D97-AF65-F5344CB8AC3E}">
        <p14:creationId xmlns:p14="http://schemas.microsoft.com/office/powerpoint/2010/main" val="11127176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1000"/>
              </a:spcBef>
            </a:pPr>
            <a:endParaRPr lang="en-US" b="1">
              <a:cs typeface="Calibri"/>
            </a:endParaRPr>
          </a:p>
        </p:txBody>
      </p:sp>
    </p:spTree>
    <p:extLst>
      <p:ext uri="{BB962C8B-B14F-4D97-AF65-F5344CB8AC3E}">
        <p14:creationId xmlns:p14="http://schemas.microsoft.com/office/powerpoint/2010/main" val="33777575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1000"/>
              </a:spcBef>
            </a:pPr>
            <a:r>
              <a:rPr lang="en-US" b="1"/>
              <a:t>Scenario:</a:t>
            </a:r>
            <a:endParaRPr lang="en-US"/>
          </a:p>
          <a:p>
            <a:pPr>
              <a:lnSpc>
                <a:spcPct val="90000"/>
              </a:lnSpc>
              <a:spcBef>
                <a:spcPts val="1000"/>
              </a:spcBef>
            </a:pPr>
            <a:r>
              <a:rPr lang="en-US"/>
              <a:t>When Cheyenne Trippet met Sean Bordeaux, she already had two children from a previous relationship.  After a year and half of dating, Sean and Cheyenne began to live together.  Within two years of living together, they had two children of their own.  As time progressed Sean and Cheyenne grew apart.  Cheyenne with her two older children moved out of the home, leaving Sean to raise the two younger children.</a:t>
            </a:r>
            <a:endParaRPr lang="en-US">
              <a:cs typeface="Calibri"/>
            </a:endParaRPr>
          </a:p>
          <a:p>
            <a:pPr>
              <a:lnSpc>
                <a:spcPct val="90000"/>
              </a:lnSpc>
              <a:spcBef>
                <a:spcPts val="1000"/>
              </a:spcBef>
            </a:pPr>
            <a:endParaRPr lang="en-US"/>
          </a:p>
          <a:p>
            <a:pPr>
              <a:lnSpc>
                <a:spcPct val="90000"/>
              </a:lnSpc>
              <a:spcBef>
                <a:spcPts val="1000"/>
              </a:spcBef>
            </a:pPr>
            <a:r>
              <a:rPr lang="en-US"/>
              <a:t>Sean, having to pay daycare for young Carson and after school care for Chelsea, asked Cheyenne to pay 50% the cost of childcare.  Cheyenne agreed, but never began to pay her portion of childcare; therefore, Sean applied for Child Support Services.</a:t>
            </a:r>
            <a:endParaRPr lang="en-US">
              <a:cs typeface="Calibri" panose="020F0502020204030204"/>
            </a:endParaRPr>
          </a:p>
        </p:txBody>
      </p:sp>
    </p:spTree>
    <p:extLst>
      <p:ext uri="{BB962C8B-B14F-4D97-AF65-F5344CB8AC3E}">
        <p14:creationId xmlns:p14="http://schemas.microsoft.com/office/powerpoint/2010/main" val="29131856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lnSpc>
                <a:spcPct val="90000"/>
              </a:lnSpc>
              <a:spcBef>
                <a:spcPts val="1000"/>
              </a:spcBef>
            </a:pPr>
            <a:r>
              <a:rPr lang="en-US" b="1"/>
              <a:t>Scenario cont'd:</a:t>
            </a:r>
            <a:r>
              <a:rPr lang="en-US"/>
              <a:t>        </a:t>
            </a:r>
          </a:p>
          <a:p>
            <a:pPr marL="228600" indent="-228600">
              <a:lnSpc>
                <a:spcPct val="90000"/>
              </a:lnSpc>
              <a:spcBef>
                <a:spcPts val="1000"/>
              </a:spcBef>
            </a:pPr>
            <a:endParaRPr lang="en-US"/>
          </a:p>
          <a:p>
            <a:pPr lvl="1" indent="-228600">
              <a:lnSpc>
                <a:spcPct val="90000"/>
              </a:lnSpc>
              <a:spcBef>
                <a:spcPts val="1000"/>
              </a:spcBef>
            </a:pPr>
            <a:r>
              <a:rPr lang="en-US"/>
              <a:t>Sean and Cheyenne present themselves to the court.  Sean’s income is $3,675.00 per month and has a weekly childcare expense in the amount of $218.00 ($130.00 for Carson and $88.00 for Chelsea).  After evaluating the situation and taking their testimonies, the Judge finds it necessary to impute minimum wage as Cheyenne’s income.  Based on basic obligation guidelines, Cheyenne’s obligation amount is $452.25; however, the Judge deviated to $377.25 due to Cheyenne having two children in her home.</a:t>
            </a:r>
            <a:endParaRPr lang="en-US">
              <a:cs typeface="Calibri" panose="020F0502020204030204"/>
            </a:endParaRPr>
          </a:p>
          <a:p>
            <a:pPr marL="228600" indent="-228600">
              <a:lnSpc>
                <a:spcPct val="110000"/>
              </a:lnSpc>
            </a:pPr>
            <a:endParaRPr lang="en-US"/>
          </a:p>
          <a:p>
            <a:pPr lvl="1" indent="-228600">
              <a:lnSpc>
                <a:spcPct val="90000"/>
              </a:lnSpc>
              <a:spcBef>
                <a:spcPts val="1000"/>
              </a:spcBef>
            </a:pPr>
            <a:r>
              <a:rPr lang="en-US"/>
              <a:t>Cheyenne becomes upset that she’s obligated to pay child support in spite of having two children in her home to care for, doesn’t consistently work, and is currently unemployed.  </a:t>
            </a:r>
            <a:r>
              <a:rPr lang="en-US" b="1" i="1"/>
              <a:t>She refuses to pay support…</a:t>
            </a:r>
            <a:r>
              <a:rPr lang="en-US"/>
              <a:t>  Not only is Cheyenne unable to pay the obligated child support obligation; she is unwilling to pay child support.</a:t>
            </a:r>
            <a:endParaRPr lang="en-US">
              <a:cs typeface="Calibri" panose="020F0502020204030204"/>
            </a:endParaRPr>
          </a:p>
        </p:txBody>
      </p:sp>
    </p:spTree>
    <p:extLst>
      <p:ext uri="{BB962C8B-B14F-4D97-AF65-F5344CB8AC3E}">
        <p14:creationId xmlns:p14="http://schemas.microsoft.com/office/powerpoint/2010/main" val="28482581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lnSpc>
                <a:spcPct val="90000"/>
              </a:lnSpc>
              <a:spcBef>
                <a:spcPts val="1000"/>
              </a:spcBef>
            </a:pPr>
            <a:r>
              <a:rPr lang="en-US" b="1"/>
              <a:t>Scenario cont'd:</a:t>
            </a:r>
            <a:endParaRPr lang="en-US"/>
          </a:p>
          <a:p>
            <a:pPr marL="228600" indent="-228600">
              <a:lnSpc>
                <a:spcPct val="90000"/>
              </a:lnSpc>
              <a:spcBef>
                <a:spcPts val="1000"/>
              </a:spcBef>
            </a:pPr>
            <a:endParaRPr lang="en-US"/>
          </a:p>
          <a:p>
            <a:pPr lvl="1" indent="-228600">
              <a:lnSpc>
                <a:spcPct val="90000"/>
              </a:lnSpc>
              <a:spcBef>
                <a:spcPts val="1000"/>
              </a:spcBef>
            </a:pPr>
            <a:r>
              <a:rPr lang="en-US"/>
              <a:t>Cheyenne has no disabilities and hasn’t consistently worked since moving out of the home is currently unemployed and she’s receiving state assistance (</a:t>
            </a:r>
            <a:r>
              <a:rPr lang="en-US" i="1"/>
              <a:t>SNAP, FITAP, Medicaid, and Housing Assistance</a:t>
            </a:r>
            <a:r>
              <a:rPr lang="en-US"/>
              <a:t>).  She is actively participating in the STEP program to help her gain skills for employment opportunities through the IV-A program from which she receives assistance.</a:t>
            </a:r>
            <a:endParaRPr lang="en-US">
              <a:cs typeface="Calibri" panose="020F0502020204030204"/>
            </a:endParaRPr>
          </a:p>
        </p:txBody>
      </p:sp>
    </p:spTree>
    <p:extLst>
      <p:ext uri="{BB962C8B-B14F-4D97-AF65-F5344CB8AC3E}">
        <p14:creationId xmlns:p14="http://schemas.microsoft.com/office/powerpoint/2010/main" val="8229034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Things to Remember!</a:t>
            </a:r>
          </a:p>
          <a:p>
            <a:endParaRPr lang="en-US">
              <a:cs typeface="Calibri"/>
            </a:endParaRPr>
          </a:p>
          <a:p>
            <a:r>
              <a:rPr lang="en-US">
                <a:cs typeface="Calibri"/>
              </a:rPr>
              <a:t>During contact with Cheyenne, be sure to reminder her of the importance of providing support for all of her children, including those that are not in her home.</a:t>
            </a:r>
          </a:p>
          <a:p>
            <a:endParaRPr lang="en-US">
              <a:cs typeface="Calibri"/>
            </a:endParaRPr>
          </a:p>
          <a:p>
            <a:r>
              <a:rPr lang="en-US">
                <a:cs typeface="Calibri"/>
              </a:rPr>
              <a:t>Cheyenne is actively participating in an E&amp;T program; therefore she doe not meet the criteria for a CSE E&amp;T referral.</a:t>
            </a:r>
          </a:p>
          <a:p>
            <a:r>
              <a:rPr lang="en-US">
                <a:cs typeface="Calibri"/>
              </a:rPr>
              <a:t>See in </a:t>
            </a:r>
            <a:r>
              <a:rPr lang="en-US" err="1">
                <a:cs typeface="Calibri"/>
              </a:rPr>
              <a:t>PowerDMS</a:t>
            </a:r>
            <a:r>
              <a:rPr lang="en-US">
                <a:cs typeface="Calibri"/>
              </a:rPr>
              <a:t> the </a:t>
            </a:r>
            <a:r>
              <a:rPr lang="en-US" b="1">
                <a:cs typeface="Calibri"/>
              </a:rPr>
              <a:t>Workforce Development, 1 - CSE E&amp;T, A-110</a:t>
            </a:r>
            <a:r>
              <a:rPr lang="en-US">
                <a:cs typeface="Calibri"/>
              </a:rPr>
              <a:t> section of policy for more details.</a:t>
            </a:r>
          </a:p>
        </p:txBody>
      </p:sp>
    </p:spTree>
    <p:extLst>
      <p:ext uri="{BB962C8B-B14F-4D97-AF65-F5344CB8AC3E}">
        <p14:creationId xmlns:p14="http://schemas.microsoft.com/office/powerpoint/2010/main" val="9444004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Remember!</a:t>
            </a:r>
          </a:p>
          <a:p>
            <a:endParaRPr lang="en-US">
              <a:cs typeface="Calibri"/>
            </a:endParaRPr>
          </a:p>
          <a:p>
            <a:r>
              <a:rPr lang="en-US">
                <a:cs typeface="Calibri"/>
              </a:rPr>
              <a:t>Cheyenne is actively participating in an E&amp;T program; therefore she doe not meet the criteria for a CSE E&amp;T referral.</a:t>
            </a:r>
          </a:p>
          <a:p>
            <a:r>
              <a:rPr lang="en-US">
                <a:cs typeface="Calibri"/>
              </a:rPr>
              <a:t>See in </a:t>
            </a:r>
            <a:r>
              <a:rPr lang="en-US" err="1">
                <a:cs typeface="Calibri"/>
              </a:rPr>
              <a:t>PowerDMS</a:t>
            </a:r>
            <a:r>
              <a:rPr lang="en-US">
                <a:cs typeface="Calibri"/>
              </a:rPr>
              <a:t> the </a:t>
            </a:r>
            <a:r>
              <a:rPr lang="en-US" b="1">
                <a:cs typeface="Calibri"/>
              </a:rPr>
              <a:t>Workforce Development, 1 - CSE E&amp;T, A-110</a:t>
            </a:r>
            <a:r>
              <a:rPr lang="en-US">
                <a:cs typeface="Calibri"/>
              </a:rPr>
              <a:t> section of policy for more details.</a:t>
            </a:r>
          </a:p>
          <a:p>
            <a:endParaRPr lang="en-US">
              <a:cs typeface="Calibri"/>
            </a:endParaRPr>
          </a:p>
          <a:p>
            <a:endParaRPr lang="en-US">
              <a:cs typeface="Calibri"/>
            </a:endParaRPr>
          </a:p>
        </p:txBody>
      </p:sp>
    </p:spTree>
    <p:extLst>
      <p:ext uri="{BB962C8B-B14F-4D97-AF65-F5344CB8AC3E}">
        <p14:creationId xmlns:p14="http://schemas.microsoft.com/office/powerpoint/2010/main" val="4843663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Workforce Development: CSE E&amp;T policy: A-100</a:t>
            </a:r>
          </a:p>
          <a:p>
            <a:r>
              <a:rPr lang="en-US" b="1"/>
              <a:t>Procedures for the Child Support Enforcement (CSE) Analyst:</a:t>
            </a:r>
            <a:endParaRPr lang="en-US"/>
          </a:p>
          <a:p>
            <a:r>
              <a:rPr lang="en-US"/>
              <a:t>•To refer a CP or NCP to CSE E&amp;T, the Analyst will determine eligibility using the CSE E&amp;T Criteria form. </a:t>
            </a:r>
          </a:p>
          <a:p>
            <a:r>
              <a:rPr lang="en-US"/>
              <a:t>•If the NCP and /or CP meet the eligibility requirements, obtain the NCP or CP’s written consent on the CSE E&amp;T Authorization form. </a:t>
            </a:r>
          </a:p>
          <a:p>
            <a:r>
              <a:rPr lang="en-US"/>
              <a:t>•Complete the Referral form. Upload all four forms to OnBase labeled as Application, Referral. Mark the CSE Indicator on the LASES screen APD3 and/or ARDA indicating the NCP or CP’s participation status in the program.</a:t>
            </a:r>
          </a:p>
          <a:p>
            <a:r>
              <a:rPr lang="en-US"/>
              <a:t>•Email the Criteria, Signed Authorization, and Referral and Unite Us Consent forms to the CSE E&amp;T Mailbox (</a:t>
            </a:r>
            <a:r>
              <a:rPr lang="en-US">
                <a:hlinkClick r:id="rId3"/>
              </a:rPr>
              <a:t>CSEEmployment&amp;Training@LA.GOV</a:t>
            </a:r>
            <a:r>
              <a:rPr lang="en-US"/>
              <a:t>).</a:t>
            </a:r>
          </a:p>
          <a:p>
            <a:endParaRPr lang="en-US"/>
          </a:p>
          <a:p>
            <a:r>
              <a:rPr lang="en-US"/>
              <a:t>Unite Us: </a:t>
            </a:r>
            <a:r>
              <a:rPr lang="en-US">
                <a:hlinkClick r:id="rId4"/>
              </a:rPr>
              <a:t>https://app.auth.uniteus.io/</a:t>
            </a:r>
            <a:endParaRPr lang="en-US"/>
          </a:p>
          <a:p>
            <a:r>
              <a:rPr lang="en-US"/>
              <a:t>Create a referral to assist clients with community base programs based on their needs. </a:t>
            </a:r>
          </a:p>
        </p:txBody>
      </p:sp>
    </p:spTree>
    <p:extLst>
      <p:ext uri="{BB962C8B-B14F-4D97-AF65-F5344CB8AC3E}">
        <p14:creationId xmlns:p14="http://schemas.microsoft.com/office/powerpoint/2010/main" val="28116567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 Adrianne)</a:t>
            </a:r>
            <a:endParaRPr lang="en-US"/>
          </a:p>
          <a:p>
            <a:r>
              <a:rPr lang="en-US" b="1"/>
              <a:t>Non-Custodial Parent (NCP): Michael Felts                                                                                         </a:t>
            </a:r>
            <a:endParaRPr lang="en-US">
              <a:cs typeface="Calibri"/>
            </a:endParaRPr>
          </a:p>
          <a:p>
            <a:r>
              <a:rPr lang="en-US" b="1"/>
              <a:t>Custodial Parent (CP): Ashley Felts                                                                                                      </a:t>
            </a:r>
            <a:endParaRPr lang="en-US"/>
          </a:p>
          <a:p>
            <a:r>
              <a:rPr lang="en-US" b="1"/>
              <a:t>Caseworker: Mary Lou Rett </a:t>
            </a:r>
            <a:endParaRPr lang="en-US">
              <a:cs typeface="Calibri"/>
            </a:endParaRPr>
          </a:p>
          <a:p>
            <a:pPr marL="285750" indent="-285750">
              <a:buFont typeface="Arial"/>
              <a:buChar char="•"/>
            </a:pPr>
            <a:r>
              <a:rPr lang="en-US"/>
              <a:t>Background: Michael Felts and Ashley Felts recently divorced. The divorce was contentious due to Ashley cheating on Mike with his best friend.  Michael was ordered to pay Ashley $500 per month in child support for their children, Abby and Josh. Following the divorce, Michael  refused to pay Ashley the child support as he blamed her for the divorce and for stealing his best friend.</a:t>
            </a:r>
            <a:endParaRPr lang="en-US">
              <a:cs typeface="Calibri"/>
            </a:endParaRPr>
          </a:p>
          <a:p>
            <a:pPr marL="285750" indent="-285750">
              <a:buFont typeface="Arial"/>
              <a:buChar char="•"/>
            </a:pPr>
            <a:endParaRPr lang="en-US"/>
          </a:p>
          <a:p>
            <a:pPr marL="285750" indent="-285750">
              <a:buFont typeface="Arial"/>
              <a:buChar char="•"/>
            </a:pPr>
            <a:r>
              <a:rPr lang="en-US"/>
              <a:t>Ashley knew that Mike was not going to pay her, so she applied for DCFS to enforce her order.  Ashley reported that Mike builds custom deer stands and did so throughout their marriage and this is the income that was used to set child support. Mary Lou spoke with Mike and asked about the deer stand business and he said that he stopped doing that, but he refused to answer any more questions regarding his income.</a:t>
            </a:r>
            <a:endParaRPr lang="en-US">
              <a:cs typeface="Calibri"/>
            </a:endParaRPr>
          </a:p>
          <a:p>
            <a:pPr marL="285750" indent="-285750">
              <a:buFont typeface="Arial"/>
              <a:buChar char="•"/>
            </a:pPr>
            <a:endParaRPr lang="en-US"/>
          </a:p>
          <a:p>
            <a:pPr marL="285750" indent="-285750">
              <a:buFont typeface="Arial"/>
              <a:buChar char="•"/>
            </a:pPr>
            <a:r>
              <a:rPr lang="en-US"/>
              <a:t>Ashley was able to provide past Facebook posts showing where Mike was in business and comments from customers who were happy with their "tricked out" deer stands but they are over 6 months old, and Mike is no longer on Facebook. </a:t>
            </a:r>
            <a:endParaRPr lang="en-US">
              <a:cs typeface="Calibri"/>
            </a:endParaRPr>
          </a:p>
          <a:p>
            <a:pPr marL="171450" indent="-171450">
              <a:buFont typeface="Arial"/>
              <a:buChar char="•"/>
            </a:pPr>
            <a:endParaRPr lang="en-US"/>
          </a:p>
          <a:p>
            <a:pPr marL="285750" indent="-285750">
              <a:buFont typeface="Arial"/>
              <a:buChar char="•"/>
            </a:pPr>
            <a:r>
              <a:rPr lang="en-US"/>
              <a:t>Scenario: Despite repeated attempts by Mary Lou, to reach out to Michael Felts, he has been unresponsive and non-communicative since the 1st phone call. Phone calls, emails, and letters have gone unanswered, and Mike has not provided any explanation for his failure to pay child support. Ashley is adamant that he is still building deer stands but she cannot find the new name that he is using for his business.</a:t>
            </a:r>
            <a:endParaRPr lang="en-US">
              <a:cs typeface="Calibri"/>
            </a:endParaRPr>
          </a:p>
          <a:p>
            <a:r>
              <a:rPr lang="en-US" b="1"/>
              <a:t>Tabletop Discussion:</a:t>
            </a:r>
            <a:endParaRPr lang="en-US"/>
          </a:p>
          <a:p>
            <a:pPr marL="171450" indent="-171450">
              <a:buFont typeface="Arial"/>
              <a:buChar char="•"/>
            </a:pPr>
            <a:r>
              <a:rPr lang="en-US"/>
              <a:t>In the context of current Louisiana DCFS policies and federal regulations, participants are invited to discuss and determine appropriate actions needed to be taken by caseworker, Mary Lou Rett.</a:t>
            </a:r>
            <a:endParaRPr lang="en-US">
              <a:cs typeface="Calibri"/>
            </a:endParaRPr>
          </a:p>
          <a:p>
            <a:pPr marL="171450" indent="-171450">
              <a:buFont typeface="Arial"/>
              <a:buChar char="•"/>
            </a:pPr>
            <a:r>
              <a:rPr lang="en-US"/>
              <a:t>Considerations should include caseworker actions that need to be taken, potential legal measures, communication strategies with Mike, and available resources to support Ashley and their children.</a:t>
            </a:r>
            <a:endParaRPr lang="en-US">
              <a:cs typeface="Calibri"/>
            </a:endParaRPr>
          </a:p>
          <a:p>
            <a:pPr marL="171450" indent="-171450">
              <a:buFont typeface="Arial"/>
              <a:buChar char="•"/>
            </a:pPr>
            <a:r>
              <a:rPr lang="en-US"/>
              <a:t>Participants are encouraged to share their insights and explore various approaches to address this complex scenario within the policy framework via </a:t>
            </a:r>
            <a:r>
              <a:rPr lang="en-US" err="1"/>
              <a:t>Slido</a:t>
            </a:r>
            <a:r>
              <a:rPr lang="en-US"/>
              <a:t>. </a:t>
            </a:r>
            <a:endParaRPr lang="en-US">
              <a:cs typeface="Calibri"/>
            </a:endParaRPr>
          </a:p>
          <a:p>
            <a:pPr marL="171450" indent="-171450">
              <a:buFont typeface="Arial"/>
              <a:buChar char="•"/>
            </a:pPr>
            <a:endParaRPr lang="en-US"/>
          </a:p>
          <a:p>
            <a:endParaRPr lang="en-US">
              <a:cs typeface="Calibri"/>
            </a:endParaRPr>
          </a:p>
        </p:txBody>
      </p:sp>
    </p:spTree>
    <p:extLst>
      <p:ext uri="{BB962C8B-B14F-4D97-AF65-F5344CB8AC3E}">
        <p14:creationId xmlns:p14="http://schemas.microsoft.com/office/powerpoint/2010/main" val="37327630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5D1082-732B-FFEB-ECE7-5D9D6544C1D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5C5BDE0-54F5-B4B7-6D8A-31E1B2762E6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0B62913-FE07-634D-17E2-3B4CF63783C2}"/>
              </a:ext>
            </a:extLst>
          </p:cNvPr>
          <p:cNvSpPr>
            <a:spLocks noGrp="1"/>
          </p:cNvSpPr>
          <p:nvPr>
            <p:ph type="body" idx="1"/>
          </p:nvPr>
        </p:nvSpPr>
        <p:spPr/>
        <p:txBody>
          <a:bodyPr/>
          <a:lstStyle/>
          <a:p>
            <a:r>
              <a:rPr lang="en-US" b="1"/>
              <a:t>Non-Custodial Parent (NCP): Michael Felts                                                                                         Custodial Parent (CP): Ashley Felts                                                                                                      Caseworker: Mary Lou Rett </a:t>
            </a:r>
            <a:endParaRPr lang="en-US"/>
          </a:p>
          <a:p>
            <a:pPr marL="285750" indent="-285750">
              <a:buFont typeface="Arial"/>
              <a:buChar char="•"/>
            </a:pPr>
            <a:r>
              <a:rPr lang="en-US"/>
              <a:t>Background: Michael Felts and Ashley Felts recently divorced. The divorce was contentious due to Ashley cheating on Mike with his best friend.  Michael was ordered to pay Ashley $500 per month in child support for their children, Abby and Josh. Following the divorce, Michael  refused to pay Ashley the child support as he blamed her for the divorce and for stealing his best friend.</a:t>
            </a:r>
          </a:p>
          <a:p>
            <a:pPr marL="285750" indent="-285750">
              <a:buFont typeface="Arial"/>
              <a:buChar char="•"/>
            </a:pPr>
            <a:endParaRPr lang="en-US"/>
          </a:p>
          <a:p>
            <a:pPr marL="285750" indent="-285750">
              <a:buFont typeface="Arial"/>
              <a:buChar char="•"/>
            </a:pPr>
            <a:r>
              <a:rPr lang="en-US"/>
              <a:t>Ashley knew that Mike was not going to pay her, so she applied for DCFS to enforce her order.  Ashely reported that Mike builds custom deer stands and did so throughout their marriage and this is the income that was used to set child support. Mary Lou spoke with Mike and asked about the deer stand business and he said that he stopped doing that, but he refused to answer any more questions regarding his income.</a:t>
            </a:r>
          </a:p>
          <a:p>
            <a:pPr marL="285750" indent="-285750">
              <a:buFont typeface="Arial"/>
              <a:buChar char="•"/>
            </a:pPr>
            <a:endParaRPr lang="en-US"/>
          </a:p>
          <a:p>
            <a:pPr marL="285750" indent="-285750">
              <a:buFont typeface="Arial"/>
              <a:buChar char="•"/>
            </a:pPr>
            <a:r>
              <a:rPr lang="en-US"/>
              <a:t>Ashely was able to provide past Facebook posts showing where Mike was in business and comments from customers who were happy with their "tricked out" deer stands but they are over 6 months old, and Mike is no longer on Facebook. </a:t>
            </a:r>
          </a:p>
          <a:p>
            <a:pPr marL="171450" indent="-171450">
              <a:buFont typeface="Arial"/>
              <a:buChar char="•"/>
            </a:pPr>
            <a:endParaRPr lang="en-US"/>
          </a:p>
          <a:p>
            <a:pPr marL="285750" indent="-285750">
              <a:buFont typeface="Arial"/>
              <a:buChar char="•"/>
            </a:pPr>
            <a:r>
              <a:rPr lang="en-US"/>
              <a:t>Scenario: Despite repeated attempts by Mary Lou, to reach out to Michael Felts, he has been unresponsive and non-communicative since the 1st phone call. Phone calls, emails, and letters have gone unanswered, and Mike has not provided any explanation for his failure to pay child support. Ashley is adamant that he is still building deer stands but she cannot find the new name that he is using for his business.</a:t>
            </a:r>
          </a:p>
          <a:p>
            <a:r>
              <a:rPr lang="en-US" b="1"/>
              <a:t>Tabletop Discussion:</a:t>
            </a:r>
            <a:endParaRPr lang="en-US"/>
          </a:p>
          <a:p>
            <a:pPr marL="171450" indent="-171450">
              <a:buFont typeface="Arial"/>
              <a:buChar char="•"/>
            </a:pPr>
            <a:r>
              <a:rPr lang="en-US"/>
              <a:t>In the context of current Louisiana DCFS policies and federal regulations, participants are invited to discuss and determine appropriate actions needed to be taken by caseworker, Mary Lou Rett.</a:t>
            </a:r>
          </a:p>
          <a:p>
            <a:pPr marL="171450" indent="-171450">
              <a:buFont typeface="Arial"/>
              <a:buChar char="•"/>
            </a:pPr>
            <a:r>
              <a:rPr lang="en-US"/>
              <a:t>Considerations should include caseworker actions that need to be taken, potential legal measures, communication strategies with Mike, and available resources to support Ashley and their children.</a:t>
            </a:r>
          </a:p>
          <a:p>
            <a:pPr marL="171450" indent="-171450">
              <a:buFont typeface="Arial"/>
              <a:buChar char="•"/>
            </a:pPr>
            <a:r>
              <a:rPr lang="en-US"/>
              <a:t>Participants are encouraged to share their insights and explore various approaches to address this complex scenario within the policy framework via </a:t>
            </a:r>
            <a:r>
              <a:rPr lang="en-US" err="1"/>
              <a:t>Slido</a:t>
            </a:r>
            <a:r>
              <a:rPr lang="en-US"/>
              <a:t>. </a:t>
            </a:r>
          </a:p>
          <a:p>
            <a:pPr marL="171450" indent="-171450">
              <a:buFont typeface="Arial"/>
              <a:buChar char="•"/>
            </a:pPr>
            <a:endParaRPr lang="en-US"/>
          </a:p>
          <a:p>
            <a:endParaRPr lang="en-US">
              <a:cs typeface="Calibri"/>
            </a:endParaRPr>
          </a:p>
        </p:txBody>
      </p:sp>
    </p:spTree>
    <p:extLst>
      <p:ext uri="{BB962C8B-B14F-4D97-AF65-F5344CB8AC3E}">
        <p14:creationId xmlns:p14="http://schemas.microsoft.com/office/powerpoint/2010/main" val="28338469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Arial,Sans-Serif"/>
              <a:buChar char="•"/>
            </a:pPr>
            <a:r>
              <a:rPr lang="en-US" b="1"/>
              <a:t>Attempt to contact NCP </a:t>
            </a:r>
            <a:endParaRPr lang="en-US"/>
          </a:p>
          <a:p>
            <a:pPr marL="685800" lvl="2" indent="-228600">
              <a:buFont typeface="Arial,Sans-Serif"/>
              <a:buChar char="•"/>
            </a:pPr>
            <a:r>
              <a:rPr lang="en-US" b="1"/>
              <a:t>Call </a:t>
            </a:r>
            <a:endParaRPr lang="en-US"/>
          </a:p>
          <a:p>
            <a:pPr marL="685800" lvl="2" indent="-228600">
              <a:buFont typeface="Arial,Sans-Serif"/>
              <a:buChar char="•"/>
            </a:pPr>
            <a:r>
              <a:rPr lang="en-US" b="1"/>
              <a:t>Appointment letter with CSE 116 </a:t>
            </a:r>
            <a:endParaRPr lang="en-US"/>
          </a:p>
          <a:p>
            <a:pPr marL="228600" indent="-228600">
              <a:buFont typeface="Arial,Sans-Serif"/>
              <a:buChar char="•"/>
            </a:pPr>
            <a:r>
              <a:rPr lang="en-US" b="1"/>
              <a:t>No Response from NCP </a:t>
            </a:r>
            <a:endParaRPr lang="en-US"/>
          </a:p>
          <a:p>
            <a:pPr marL="685800" lvl="1" indent="-228600">
              <a:buFont typeface="Arial,Sans-Serif"/>
              <a:buChar char="•"/>
            </a:pPr>
            <a:r>
              <a:rPr lang="en-US" b="1"/>
              <a:t>Mail CSE 355 if one has not been sent by LASES within the last 6 months </a:t>
            </a:r>
            <a:endParaRPr lang="en-US"/>
          </a:p>
          <a:p>
            <a:pPr marL="1143000" lvl="3" indent="-228600">
              <a:buFont typeface="Arial,Sans-Serif"/>
              <a:buChar char="•"/>
            </a:pPr>
            <a:r>
              <a:rPr lang="en-US" b="1"/>
              <a:t>If one was issued by LASES, make CALO E entry that LASES generated notice </a:t>
            </a:r>
            <a:endParaRPr lang="en-US"/>
          </a:p>
          <a:p>
            <a:pPr marL="1143000" lvl="3" indent="-228600">
              <a:buFont typeface="Arial,Sans-Serif"/>
              <a:buChar char="•"/>
            </a:pPr>
            <a:r>
              <a:rPr lang="en-US" b="1"/>
              <a:t>Allow 10 days for a response </a:t>
            </a:r>
            <a:endParaRPr lang="en-US"/>
          </a:p>
          <a:p>
            <a:pPr marL="228600" indent="-228600">
              <a:buFont typeface="Arial,Sans-Serif"/>
              <a:buChar char="•"/>
            </a:pPr>
            <a:r>
              <a:rPr lang="en-US" b="1"/>
              <a:t>Verify NCP’s License status </a:t>
            </a:r>
            <a:endParaRPr lang="en-US"/>
          </a:p>
          <a:p>
            <a:pPr marL="685800" lvl="2" indent="-228600">
              <a:buFont typeface="Arial,Sans-Serif"/>
              <a:buChar char="•"/>
            </a:pPr>
            <a:r>
              <a:rPr lang="en-US" b="1"/>
              <a:t>NCP has active or expired License </a:t>
            </a:r>
            <a:endParaRPr lang="en-US"/>
          </a:p>
          <a:p>
            <a:pPr marL="1143000" lvl="4" indent="-228600">
              <a:buFont typeface="Arial,Sans-Serif"/>
              <a:buChar char="•"/>
            </a:pPr>
            <a:r>
              <a:rPr lang="en-US" b="1"/>
              <a:t>Issue CSE 440A </a:t>
            </a:r>
            <a:endParaRPr lang="en-US"/>
          </a:p>
          <a:p>
            <a:pPr marL="1143000" lvl="5" indent="-228600">
              <a:buFont typeface="Arial,Sans-Serif"/>
              <a:buChar char="•"/>
            </a:pPr>
            <a:r>
              <a:rPr lang="en-US" b="1"/>
              <a:t>No response from NCP within 14 days – Issue CSE 440 &amp; CSE 125 to NCP </a:t>
            </a:r>
            <a:endParaRPr lang="en-US"/>
          </a:p>
          <a:p>
            <a:pPr marL="685800" lvl="2" indent="-228600">
              <a:buFont typeface="Arial,Sans-Serif"/>
              <a:buChar char="•"/>
            </a:pPr>
            <a:r>
              <a:rPr lang="en-US" b="1"/>
              <a:t>NCP does not have license or license already suspended </a:t>
            </a:r>
            <a:endParaRPr lang="en-US"/>
          </a:p>
          <a:p>
            <a:pPr marL="1143000" lvl="4" indent="-228600">
              <a:buFont typeface="Arial,Sans-Serif"/>
              <a:buChar char="•"/>
            </a:pPr>
            <a:r>
              <a:rPr lang="en-US" b="1"/>
              <a:t>Issue NCP 104E &amp; CSE 125 </a:t>
            </a:r>
            <a:endParaRPr lang="en-US"/>
          </a:p>
          <a:p>
            <a:pPr marL="228600" indent="-228600">
              <a:buFont typeface="Arial,Sans-Serif"/>
              <a:buChar char="•"/>
            </a:pPr>
            <a:r>
              <a:rPr lang="en-US" b="1"/>
              <a:t>License Suspension Complete </a:t>
            </a:r>
            <a:endParaRPr lang="en-US"/>
          </a:p>
          <a:p>
            <a:pPr marL="228600" indent="-228600">
              <a:buFont typeface="Arial,Sans-Serif"/>
              <a:buChar char="•"/>
            </a:pPr>
            <a:r>
              <a:rPr lang="en-US" b="1"/>
              <a:t>Contact CP and NCP’s relatives to obtain information on the NCP </a:t>
            </a:r>
            <a:endParaRPr lang="en-US"/>
          </a:p>
          <a:p>
            <a:pPr marL="457200" indent="-457200">
              <a:buFont typeface="Arial,Sans-Serif"/>
              <a:buChar char="•"/>
            </a:pPr>
            <a:r>
              <a:rPr lang="en-US" b="1"/>
              <a:t>Attempt Contact with NCP again </a:t>
            </a:r>
            <a:endParaRPr lang="en-US"/>
          </a:p>
          <a:p>
            <a:pPr marL="457200" indent="-457200">
              <a:buFont typeface="Arial,Sans-Serif"/>
              <a:buChar char="•"/>
            </a:pPr>
            <a:r>
              <a:rPr lang="en-US"/>
              <a:t>Attempt to investigate NCP’s income potential </a:t>
            </a:r>
          </a:p>
          <a:p>
            <a:pPr marL="685800" lvl="2" indent="-228600">
              <a:buFont typeface="Arial,Sans-Serif"/>
              <a:buChar char="•"/>
            </a:pPr>
            <a:r>
              <a:rPr lang="en-US"/>
              <a:t>Review FPLS for SSA </a:t>
            </a:r>
          </a:p>
          <a:p>
            <a:pPr marL="685800" lvl="2" indent="-228600">
              <a:buFont typeface="Arial,Sans-Serif"/>
              <a:buChar char="•"/>
            </a:pPr>
            <a:r>
              <a:rPr lang="en-US"/>
              <a:t>Check Social Media </a:t>
            </a:r>
          </a:p>
          <a:p>
            <a:pPr marL="1085850" indent="-171450">
              <a:buFont typeface="Arial,Sans-Serif"/>
              <a:buChar char="•"/>
            </a:pPr>
            <a:r>
              <a:rPr lang="en-US"/>
              <a:t>Caseworker is still unable to verify income &amp; can't complete administrative discovery forms (CSE 116/CSE 125)</a:t>
            </a:r>
          </a:p>
          <a:p>
            <a:pPr marL="228600" indent="-228600">
              <a:buFont typeface="Arial,Sans-Serif"/>
              <a:buChar char="•"/>
            </a:pPr>
            <a:r>
              <a:rPr lang="en-US"/>
              <a:t>Caseworker refers case to the DA for the court to assist with discovery of income and assets of NCP </a:t>
            </a:r>
          </a:p>
          <a:p>
            <a:pPr marL="685800" lvl="1" indent="-228600">
              <a:buFont typeface="Arial,Sans-Serif"/>
              <a:buChar char="•"/>
            </a:pPr>
            <a:r>
              <a:rPr lang="en-US"/>
              <a:t>Referral to the DA </a:t>
            </a:r>
          </a:p>
          <a:p>
            <a:pPr marL="1143000" lvl="3" indent="-228600">
              <a:buFont typeface="Arial,Sans-Serif"/>
              <a:buChar char="•"/>
            </a:pPr>
            <a:r>
              <a:rPr lang="en-US"/>
              <a:t>needs to request a money judgement making arrears executory </a:t>
            </a:r>
          </a:p>
          <a:p>
            <a:pPr marL="1143000" lvl="3" indent="-228600">
              <a:buFont typeface="Arial,Sans-Serif"/>
              <a:buChar char="•"/>
            </a:pPr>
            <a:r>
              <a:rPr lang="en-US"/>
              <a:t>then attorney may file a Motion &amp; Order for a Judgment Debtor Examination to aid in discovery of NCP’s income and assets </a:t>
            </a:r>
          </a:p>
          <a:p>
            <a:pPr marL="228600" indent="-228600">
              <a:buFont typeface="Arial,Sans-Serif"/>
              <a:buChar char="•"/>
            </a:pPr>
            <a:r>
              <a:rPr lang="en-US"/>
              <a:t>Court determines income and asset for the NCP </a:t>
            </a:r>
          </a:p>
          <a:p>
            <a:pPr marL="228600" indent="-228600">
              <a:buFont typeface="Arial,Sans-Serif"/>
              <a:buChar char="•"/>
            </a:pPr>
            <a:r>
              <a:rPr lang="en-US"/>
              <a:t>Caseworker notifies </a:t>
            </a:r>
          </a:p>
          <a:p>
            <a:pPr marL="228600" indent="-228600">
              <a:buFont typeface="Arial,Sans-Serif"/>
              <a:buChar char="•"/>
            </a:pPr>
            <a:r>
              <a:rPr lang="en-US"/>
              <a:t>NCP with 104E that their ability to pay is the most important question in civil contempt actions </a:t>
            </a:r>
          </a:p>
          <a:p>
            <a:pPr marL="685800" lvl="2" indent="-228600">
              <a:buFont typeface="Arial,Sans-Serif"/>
              <a:buChar char="•"/>
            </a:pPr>
            <a:r>
              <a:rPr lang="en-US"/>
              <a:t>Offers NCP opportunity to make payment arrangements or request a modification </a:t>
            </a:r>
          </a:p>
          <a:p>
            <a:pPr marL="228600" indent="-228600">
              <a:buFont typeface="Arial,Sans-Serif"/>
              <a:buChar char="•"/>
            </a:pPr>
            <a:r>
              <a:rPr lang="en-US" b="1"/>
              <a:t>After last step caseworker can move forward with contempt referral</a:t>
            </a:r>
            <a:endParaRPr lang="en-US"/>
          </a:p>
          <a:p>
            <a:pPr marL="685800" lvl="2" indent="-228600">
              <a:buFont typeface="Arial,Sans-Serif"/>
              <a:buChar char="•"/>
            </a:pPr>
            <a:endParaRPr lang="en-US"/>
          </a:p>
          <a:p>
            <a:endParaRPr lang="en-US"/>
          </a:p>
          <a:p>
            <a:endParaRPr lang="en-US">
              <a:cs typeface="Calibri"/>
            </a:endParaRPr>
          </a:p>
        </p:txBody>
      </p:sp>
    </p:spTree>
    <p:extLst>
      <p:ext uri="{BB962C8B-B14F-4D97-AF65-F5344CB8AC3E}">
        <p14:creationId xmlns:p14="http://schemas.microsoft.com/office/powerpoint/2010/main" val="40873794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a:cs typeface="Calibri"/>
            </a:endParaRPr>
          </a:p>
        </p:txBody>
      </p:sp>
    </p:spTree>
    <p:extLst>
      <p:ext uri="{BB962C8B-B14F-4D97-AF65-F5344CB8AC3E}">
        <p14:creationId xmlns:p14="http://schemas.microsoft.com/office/powerpoint/2010/main" val="5185511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Act 264, included 7 sections.  Several of them were related to our compliance. </a:t>
            </a:r>
          </a:p>
          <a:p>
            <a:r>
              <a:rPr lang="en-US"/>
              <a:t>State Office Representatives:  </a:t>
            </a:r>
            <a:r>
              <a:rPr lang="en-US" b="1" i="1"/>
              <a:t>Gloria Garner</a:t>
            </a:r>
            <a:r>
              <a:rPr lang="en-US" b="1"/>
              <a:t>, </a:t>
            </a:r>
            <a:r>
              <a:rPr lang="en-US"/>
              <a:t>Program Consultant</a:t>
            </a:r>
            <a:r>
              <a:rPr lang="en-US" i="1"/>
              <a:t>;</a:t>
            </a:r>
            <a:r>
              <a:rPr lang="en-US" b="1" i="1"/>
              <a:t> </a:t>
            </a:r>
            <a:r>
              <a:rPr lang="en-US" b="1" i="1" err="1"/>
              <a:t>Konitra</a:t>
            </a:r>
            <a:r>
              <a:rPr lang="en-US" b="1" i="1"/>
              <a:t> Jack</a:t>
            </a:r>
            <a:r>
              <a:rPr lang="en-US"/>
              <a:t>, CSE Director</a:t>
            </a:r>
            <a:endParaRPr lang="en-US">
              <a:cs typeface="Calibri"/>
            </a:endParaRPr>
          </a:p>
          <a:p>
            <a:r>
              <a:rPr lang="en-US"/>
              <a:t>Executive Management Officer: </a:t>
            </a:r>
            <a:r>
              <a:rPr lang="en-US" b="1" i="1"/>
              <a:t>Bradley </a:t>
            </a:r>
            <a:r>
              <a:rPr lang="en-US" b="1" i="1" err="1"/>
              <a:t>DeRouen</a:t>
            </a:r>
            <a:endParaRPr lang="en-US" err="1"/>
          </a:p>
          <a:p>
            <a:r>
              <a:rPr lang="en-US"/>
              <a:t>Area Directors:  </a:t>
            </a:r>
            <a:r>
              <a:rPr lang="en-US" b="1" i="1"/>
              <a:t>Tabatha Coleman, </a:t>
            </a:r>
            <a:r>
              <a:rPr lang="en-US" b="1" i="1" err="1"/>
              <a:t>Wendalynn</a:t>
            </a:r>
            <a:r>
              <a:rPr lang="en-US" b="1" i="1"/>
              <a:t> Daigle, Ashley Ledbetter, Anjanette Perkins</a:t>
            </a:r>
            <a:endParaRPr lang="en-US"/>
          </a:p>
          <a:p>
            <a:r>
              <a:rPr lang="en-US"/>
              <a:t>Program Manager:  </a:t>
            </a:r>
            <a:r>
              <a:rPr lang="en-US" b="1" i="1"/>
              <a:t>Donna Clayton – Collections/Financial</a:t>
            </a:r>
            <a:endParaRPr lang="en-US"/>
          </a:p>
          <a:p>
            <a:r>
              <a:rPr lang="en-US"/>
              <a:t>CSE Managers:  </a:t>
            </a:r>
            <a:r>
              <a:rPr lang="en-US" b="1" i="1"/>
              <a:t>Zelda Thomas</a:t>
            </a:r>
            <a:r>
              <a:rPr lang="en-US" i="1"/>
              <a:t> – </a:t>
            </a:r>
            <a:r>
              <a:rPr lang="en-US"/>
              <a:t>Policy</a:t>
            </a:r>
            <a:r>
              <a:rPr lang="en-US" i="1"/>
              <a:t>; </a:t>
            </a:r>
            <a:r>
              <a:rPr lang="en-US" b="1" i="1"/>
              <a:t>Rennetta Wells</a:t>
            </a:r>
            <a:r>
              <a:rPr lang="en-US" i="1"/>
              <a:t> – </a:t>
            </a:r>
            <a:r>
              <a:rPr lang="en-US"/>
              <a:t>Program Integration</a:t>
            </a:r>
            <a:endParaRPr lang="en-US">
              <a:cs typeface="Calibri"/>
            </a:endParaRPr>
          </a:p>
          <a:p>
            <a:r>
              <a:rPr lang="en-US"/>
              <a:t>LDAA </a:t>
            </a:r>
            <a:r>
              <a:rPr lang="en-US" err="1"/>
              <a:t>Liasion</a:t>
            </a:r>
            <a:r>
              <a:rPr lang="en-US" i="1"/>
              <a:t>:  </a:t>
            </a:r>
            <a:r>
              <a:rPr lang="en-US" b="1" i="1"/>
              <a:t>Toni Menard</a:t>
            </a:r>
            <a:r>
              <a:rPr lang="en-US"/>
              <a:t>, Attorney</a:t>
            </a:r>
            <a:endParaRPr lang="en-US">
              <a:cs typeface="Calibri"/>
            </a:endParaRPr>
          </a:p>
          <a:p>
            <a:r>
              <a:rPr lang="en-US"/>
              <a:t>Bureau of General Counsel:  </a:t>
            </a:r>
            <a:r>
              <a:rPr lang="en-US" b="1" i="1"/>
              <a:t>Rachele Wilkison, Gary Franklin, Michael Brown, Michael Tate, Tracey Burton, Kathy Alford, Maria Treffinger</a:t>
            </a:r>
            <a:endParaRPr lang="en-US"/>
          </a:p>
          <a:p>
            <a:r>
              <a:rPr lang="en-US"/>
              <a:t>CSE Modernization:  </a:t>
            </a:r>
            <a:r>
              <a:rPr lang="en-US" b="1" i="1"/>
              <a:t>Jeffrey Baker</a:t>
            </a:r>
            <a:r>
              <a:rPr lang="en-US" b="1"/>
              <a:t>,</a:t>
            </a:r>
            <a:r>
              <a:rPr lang="en-US"/>
              <a:t> Project Coordinator</a:t>
            </a:r>
            <a:endParaRPr lang="en-US">
              <a:cs typeface="Calibri"/>
            </a:endParaRPr>
          </a:p>
          <a:p>
            <a:r>
              <a:rPr lang="en-US"/>
              <a:t>CSE E&amp;T Workforce:  Katreena Moses, Brandy Williams, Heather Phillips, Lori Webb</a:t>
            </a:r>
            <a:endParaRPr lang="en-US">
              <a:cs typeface="Calibri"/>
            </a:endParaRPr>
          </a:p>
          <a:p>
            <a:r>
              <a:rPr lang="en-US"/>
              <a:t>Pilot for 22nd JDC:  </a:t>
            </a:r>
            <a:r>
              <a:rPr lang="en-US" b="1" i="1"/>
              <a:t>Amanda Trosclair,</a:t>
            </a:r>
            <a:r>
              <a:rPr lang="en-US"/>
              <a:t> Hearing Officer; </a:t>
            </a:r>
            <a:r>
              <a:rPr lang="en-US" b="1" i="1"/>
              <a:t>Judge Patrice Oppenheim</a:t>
            </a:r>
            <a:r>
              <a:rPr lang="en-US" b="1"/>
              <a:t>; </a:t>
            </a:r>
            <a:r>
              <a:rPr lang="en-US" b="1" i="1"/>
              <a:t>Amber Mitchell,</a:t>
            </a:r>
            <a:r>
              <a:rPr lang="en-US"/>
              <a:t> Court Administrator</a:t>
            </a:r>
            <a:endParaRPr lang="en-US">
              <a:cs typeface="Calibri"/>
            </a:endParaRPr>
          </a:p>
          <a:p>
            <a:r>
              <a:rPr lang="en-US"/>
              <a:t>As Needed:</a:t>
            </a:r>
            <a:endParaRPr lang="en-US">
              <a:cs typeface="Calibri"/>
            </a:endParaRPr>
          </a:p>
          <a:p>
            <a:r>
              <a:rPr lang="en-US"/>
              <a:t>Sylvia White Taylor; </a:t>
            </a:r>
            <a:r>
              <a:rPr lang="en-US" err="1"/>
              <a:t>Shafornia</a:t>
            </a:r>
            <a:r>
              <a:rPr lang="en-US"/>
              <a:t> Frank, Heather Lewis – WF; Charlene </a:t>
            </a:r>
            <a:r>
              <a:rPr lang="en-US" err="1"/>
              <a:t>Trusclair</a:t>
            </a:r>
            <a:r>
              <a:rPr lang="en-US"/>
              <a:t> – WF; Armenda Sims – WF; Britney Davis – WF; Keyandra Griffin – WF</a:t>
            </a:r>
            <a:endParaRPr lang="en-US">
              <a:cs typeface="Calibri"/>
            </a:endParaRPr>
          </a:p>
          <a:p>
            <a:r>
              <a:rPr lang="en-US"/>
              <a:t>State Plan Page 2.1 was originally due on 2/21/2017.  We finally reached compliance in 2023 after passage.</a:t>
            </a:r>
            <a:endParaRPr lang="en-US">
              <a:cs typeface="Calibri" panose="020F0502020204030204"/>
            </a:endParaRPr>
          </a:p>
        </p:txBody>
      </p:sp>
    </p:spTree>
    <p:extLst>
      <p:ext uri="{BB962C8B-B14F-4D97-AF65-F5344CB8AC3E}">
        <p14:creationId xmlns:p14="http://schemas.microsoft.com/office/powerpoint/2010/main" val="2759341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C4F19F-488C-7AEC-8F12-6A502AAD092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66446A-634B-BC4E-4B41-96C0A6B8921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290E50F-3296-AB50-12EA-0F36A4DE0BD8}"/>
              </a:ext>
            </a:extLst>
          </p:cNvPr>
          <p:cNvSpPr>
            <a:spLocks noGrp="1"/>
          </p:cNvSpPr>
          <p:nvPr>
            <p:ph type="body" idx="1"/>
          </p:nvPr>
        </p:nvSpPr>
        <p:spPr/>
        <p:txBody>
          <a:bodyPr/>
          <a:lstStyle/>
          <a:p>
            <a:endParaRPr lang="en-US" b="1">
              <a:cs typeface="Calibri"/>
            </a:endParaRPr>
          </a:p>
        </p:txBody>
      </p:sp>
    </p:spTree>
    <p:extLst>
      <p:ext uri="{BB962C8B-B14F-4D97-AF65-F5344CB8AC3E}">
        <p14:creationId xmlns:p14="http://schemas.microsoft.com/office/powerpoint/2010/main" val="21618478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5258B0-2781-556C-87F0-8FC127A919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535343-6593-09CD-42BC-B0862CDA1F5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769A894-5D51-CAC5-DC9C-B26BE0700459}"/>
              </a:ext>
            </a:extLst>
          </p:cNvPr>
          <p:cNvSpPr>
            <a:spLocks noGrp="1"/>
          </p:cNvSpPr>
          <p:nvPr>
            <p:ph type="body" idx="1"/>
          </p:nvPr>
        </p:nvSpPr>
        <p:spPr/>
        <p:txBody>
          <a:bodyPr/>
          <a:lstStyle/>
          <a:p>
            <a:endParaRPr lang="en-US" b="1">
              <a:cs typeface="Calibri"/>
            </a:endParaRPr>
          </a:p>
        </p:txBody>
      </p:sp>
    </p:spTree>
    <p:extLst>
      <p:ext uri="{BB962C8B-B14F-4D97-AF65-F5344CB8AC3E}">
        <p14:creationId xmlns:p14="http://schemas.microsoft.com/office/powerpoint/2010/main" val="405854810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5258B0-2781-556C-87F0-8FC127A919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535343-6593-09CD-42BC-B0862CDA1F5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769A894-5D51-CAC5-DC9C-B26BE0700459}"/>
              </a:ext>
            </a:extLst>
          </p:cNvPr>
          <p:cNvSpPr>
            <a:spLocks noGrp="1"/>
          </p:cNvSpPr>
          <p:nvPr>
            <p:ph type="body" idx="1"/>
          </p:nvPr>
        </p:nvSpPr>
        <p:spPr/>
        <p:txBody>
          <a:bodyPr/>
          <a:lstStyle/>
          <a:p>
            <a:endParaRPr lang="en-US" b="1">
              <a:cs typeface="Calibri"/>
            </a:endParaRPr>
          </a:p>
        </p:txBody>
      </p:sp>
    </p:spTree>
    <p:extLst>
      <p:ext uri="{BB962C8B-B14F-4D97-AF65-F5344CB8AC3E}">
        <p14:creationId xmlns:p14="http://schemas.microsoft.com/office/powerpoint/2010/main" val="76211488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5258B0-2781-556C-87F0-8FC127A919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535343-6593-09CD-42BC-B0862CDA1F5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769A894-5D51-CAC5-DC9C-B26BE0700459}"/>
              </a:ext>
            </a:extLst>
          </p:cNvPr>
          <p:cNvSpPr>
            <a:spLocks noGrp="1"/>
          </p:cNvSpPr>
          <p:nvPr>
            <p:ph type="body" idx="1"/>
          </p:nvPr>
        </p:nvSpPr>
        <p:spPr/>
        <p:txBody>
          <a:bodyPr/>
          <a:lstStyle/>
          <a:p>
            <a:endParaRPr lang="en-US" b="1">
              <a:cs typeface="Calibri"/>
            </a:endParaRPr>
          </a:p>
        </p:txBody>
      </p:sp>
    </p:spTree>
    <p:extLst>
      <p:ext uri="{BB962C8B-B14F-4D97-AF65-F5344CB8AC3E}">
        <p14:creationId xmlns:p14="http://schemas.microsoft.com/office/powerpoint/2010/main" val="16004885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a:buChar char="•"/>
            </a:pPr>
            <a:r>
              <a:rPr lang="en-US"/>
              <a:t>State Office Representatives:  </a:t>
            </a:r>
            <a:r>
              <a:rPr lang="en-US" b="1" i="1"/>
              <a:t>Gloria Garner</a:t>
            </a:r>
            <a:r>
              <a:rPr lang="en-US" b="1"/>
              <a:t>, </a:t>
            </a:r>
            <a:r>
              <a:rPr lang="en-US"/>
              <a:t>Program Consultant</a:t>
            </a:r>
            <a:r>
              <a:rPr lang="en-US" i="1"/>
              <a:t>;</a:t>
            </a:r>
            <a:r>
              <a:rPr lang="en-US" b="1" i="1"/>
              <a:t> </a:t>
            </a:r>
            <a:r>
              <a:rPr lang="en-US" b="1" i="1" err="1"/>
              <a:t>Konitra</a:t>
            </a:r>
            <a:r>
              <a:rPr lang="en-US" b="1" i="1"/>
              <a:t> Jack</a:t>
            </a:r>
            <a:r>
              <a:rPr lang="en-US"/>
              <a:t>, CSE Director</a:t>
            </a:r>
          </a:p>
          <a:p>
            <a:pPr>
              <a:buFont typeface="Arial"/>
              <a:buChar char="•"/>
            </a:pPr>
            <a:r>
              <a:rPr lang="en-US"/>
              <a:t>Executive Management Officer: </a:t>
            </a:r>
            <a:r>
              <a:rPr lang="en-US" b="1" i="1"/>
              <a:t>Bradley </a:t>
            </a:r>
            <a:r>
              <a:rPr lang="en-US" b="1" i="1" err="1"/>
              <a:t>DeRouen</a:t>
            </a:r>
            <a:endParaRPr lang="en-US"/>
          </a:p>
          <a:p>
            <a:pPr>
              <a:buFont typeface="Arial"/>
              <a:buChar char="•"/>
            </a:pPr>
            <a:r>
              <a:rPr lang="en-US"/>
              <a:t>Area Directors:  </a:t>
            </a:r>
            <a:r>
              <a:rPr lang="en-US" b="1" i="1"/>
              <a:t>Tabatha Coleman, </a:t>
            </a:r>
            <a:r>
              <a:rPr lang="en-US" b="1" i="1" err="1"/>
              <a:t>Wendalynn</a:t>
            </a:r>
            <a:r>
              <a:rPr lang="en-US" b="1" i="1"/>
              <a:t> Daigle, Ashley Ledbetter, Anjanette Perkins</a:t>
            </a:r>
            <a:endParaRPr lang="en-US"/>
          </a:p>
          <a:p>
            <a:pPr>
              <a:buFont typeface="Arial"/>
              <a:buChar char="•"/>
            </a:pPr>
            <a:r>
              <a:rPr lang="en-US"/>
              <a:t>Program Manager:  </a:t>
            </a:r>
            <a:r>
              <a:rPr lang="en-US" b="1" i="1"/>
              <a:t>Donna Clayton – Collections/Financial</a:t>
            </a:r>
            <a:endParaRPr lang="en-US"/>
          </a:p>
          <a:p>
            <a:pPr>
              <a:buFont typeface="Arial"/>
              <a:buChar char="•"/>
            </a:pPr>
            <a:r>
              <a:rPr lang="en-US"/>
              <a:t>CSE Managers:  </a:t>
            </a:r>
            <a:r>
              <a:rPr lang="en-US" b="1" i="1"/>
              <a:t>Zelda Thomas</a:t>
            </a:r>
            <a:r>
              <a:rPr lang="en-US" i="1"/>
              <a:t> – </a:t>
            </a:r>
            <a:r>
              <a:rPr lang="en-US"/>
              <a:t>Policy</a:t>
            </a:r>
            <a:r>
              <a:rPr lang="en-US" i="1"/>
              <a:t>; </a:t>
            </a:r>
            <a:r>
              <a:rPr lang="en-US" b="1" i="1"/>
              <a:t>Rennetta Wells</a:t>
            </a:r>
            <a:r>
              <a:rPr lang="en-US" i="1"/>
              <a:t> – </a:t>
            </a:r>
            <a:r>
              <a:rPr lang="en-US"/>
              <a:t>Program Integration</a:t>
            </a:r>
            <a:endParaRPr lang="en-US">
              <a:cs typeface="Calibri"/>
            </a:endParaRPr>
          </a:p>
          <a:p>
            <a:pPr>
              <a:buFont typeface="Arial"/>
              <a:buChar char="•"/>
            </a:pPr>
            <a:r>
              <a:rPr lang="en-US"/>
              <a:t>LDAA </a:t>
            </a:r>
            <a:r>
              <a:rPr lang="en-US" err="1"/>
              <a:t>Liasion</a:t>
            </a:r>
            <a:r>
              <a:rPr lang="en-US" i="1"/>
              <a:t>:  </a:t>
            </a:r>
            <a:r>
              <a:rPr lang="en-US" b="1" i="1"/>
              <a:t>Toni Menard</a:t>
            </a:r>
            <a:r>
              <a:rPr lang="en-US"/>
              <a:t>, Attorney</a:t>
            </a:r>
            <a:endParaRPr lang="en-US">
              <a:cs typeface="Calibri"/>
            </a:endParaRPr>
          </a:p>
          <a:p>
            <a:pPr>
              <a:buFont typeface="Arial"/>
              <a:buChar char="•"/>
            </a:pPr>
            <a:r>
              <a:rPr lang="en-US"/>
              <a:t>Bureau of General Counsel:  </a:t>
            </a:r>
            <a:r>
              <a:rPr lang="en-US" b="1" i="1"/>
              <a:t>Rachele Wilkison, Gary Franklin, Michael Brown, Michael Tate, Tracey Burton, Kathy Alford, Maria Treffinger</a:t>
            </a:r>
            <a:endParaRPr lang="en-US"/>
          </a:p>
          <a:p>
            <a:pPr>
              <a:buFont typeface="Arial"/>
              <a:buChar char="•"/>
            </a:pPr>
            <a:r>
              <a:rPr lang="en-US"/>
              <a:t>CSE Modernization:  </a:t>
            </a:r>
            <a:r>
              <a:rPr lang="en-US" b="1" i="1"/>
              <a:t>Jeffrey Baker</a:t>
            </a:r>
            <a:r>
              <a:rPr lang="en-US" b="1"/>
              <a:t>,</a:t>
            </a:r>
            <a:r>
              <a:rPr lang="en-US"/>
              <a:t> Project Coordinator</a:t>
            </a:r>
            <a:endParaRPr lang="en-US">
              <a:cs typeface="Calibri"/>
            </a:endParaRPr>
          </a:p>
          <a:p>
            <a:pPr>
              <a:buFont typeface="Arial"/>
              <a:buChar char="•"/>
            </a:pPr>
            <a:r>
              <a:rPr lang="en-US"/>
              <a:t>CSE E&amp;T Workforce:  Katreena Moses, Brandy Williams, Heather Phillips, Lori Webb</a:t>
            </a:r>
            <a:endParaRPr lang="en-US">
              <a:cs typeface="Calibri"/>
            </a:endParaRPr>
          </a:p>
          <a:p>
            <a:pPr>
              <a:buFont typeface="Arial"/>
              <a:buChar char="•"/>
            </a:pPr>
            <a:r>
              <a:rPr lang="en-US"/>
              <a:t>Pilot for 22nd JDC:  </a:t>
            </a:r>
            <a:r>
              <a:rPr lang="en-US" b="1" i="1"/>
              <a:t>Amanda Trosclair,</a:t>
            </a:r>
            <a:r>
              <a:rPr lang="en-US"/>
              <a:t> Hearing Officer; </a:t>
            </a:r>
            <a:r>
              <a:rPr lang="en-US" b="1" i="1"/>
              <a:t>Judge Patrice Oppenheim</a:t>
            </a:r>
            <a:r>
              <a:rPr lang="en-US" b="1"/>
              <a:t>; </a:t>
            </a:r>
            <a:r>
              <a:rPr lang="en-US" b="1" i="1"/>
              <a:t>Amber Mitchell,</a:t>
            </a:r>
            <a:r>
              <a:rPr lang="en-US"/>
              <a:t> Court Administrator</a:t>
            </a:r>
            <a:endParaRPr lang="en-US">
              <a:cs typeface="Calibri"/>
            </a:endParaRPr>
          </a:p>
          <a:p>
            <a:pPr>
              <a:buFont typeface="Arial"/>
              <a:buChar char="•"/>
            </a:pPr>
            <a:r>
              <a:rPr lang="en-US"/>
              <a:t>As Needed:</a:t>
            </a:r>
            <a:endParaRPr lang="en-US">
              <a:cs typeface="Calibri"/>
            </a:endParaRPr>
          </a:p>
          <a:p>
            <a:pPr>
              <a:buFont typeface="Arial"/>
              <a:buChar char="•"/>
            </a:pPr>
            <a:r>
              <a:rPr lang="en-US"/>
              <a:t>Sylvia White Taylor; </a:t>
            </a:r>
            <a:r>
              <a:rPr lang="en-US" err="1"/>
              <a:t>Shafornia</a:t>
            </a:r>
            <a:r>
              <a:rPr lang="en-US"/>
              <a:t> Frank, Heather Lewis – WF; Charlene </a:t>
            </a:r>
            <a:r>
              <a:rPr lang="en-US" err="1"/>
              <a:t>Trusclair</a:t>
            </a:r>
            <a:r>
              <a:rPr lang="en-US"/>
              <a:t> – WF; Armenda Sims – WF; Britney Davis – WF; Keyandra Griffin – WF</a:t>
            </a:r>
          </a:p>
        </p:txBody>
      </p:sp>
    </p:spTree>
    <p:extLst>
      <p:ext uri="{BB962C8B-B14F-4D97-AF65-F5344CB8AC3E}">
        <p14:creationId xmlns:p14="http://schemas.microsoft.com/office/powerpoint/2010/main" val="7678873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1000"/>
              </a:spcBef>
            </a:pPr>
            <a:endParaRPr lang="en-US" b="1">
              <a:cs typeface="Calibri"/>
            </a:endParaRPr>
          </a:p>
        </p:txBody>
      </p:sp>
    </p:spTree>
    <p:extLst>
      <p:ext uri="{BB962C8B-B14F-4D97-AF65-F5344CB8AC3E}">
        <p14:creationId xmlns:p14="http://schemas.microsoft.com/office/powerpoint/2010/main" val="37601621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nSpc>
                <a:spcPct val="90000"/>
              </a:lnSpc>
              <a:spcBef>
                <a:spcPts val="1000"/>
              </a:spcBef>
              <a:buFont typeface="Arial"/>
              <a:buChar char="•"/>
            </a:pPr>
            <a:r>
              <a:rPr lang="en-US" b="1"/>
              <a:t>Discussion…</a:t>
            </a:r>
            <a:endParaRPr lang="en-US"/>
          </a:p>
          <a:p>
            <a:pPr marL="285750" indent="-285750">
              <a:lnSpc>
                <a:spcPct val="90000"/>
              </a:lnSpc>
              <a:spcBef>
                <a:spcPts val="1000"/>
              </a:spcBef>
              <a:buFont typeface="Arial"/>
              <a:buChar char="•"/>
            </a:pPr>
            <a:r>
              <a:rPr lang="en-US"/>
              <a:t>Considering DCFS policies, engage in a discussion with your tablemates to identify next step actions.  Considerations should include caseworker actions and communication strategies that need to be taken with the NCP, and provision of available resources to support the CP and minor child(ren). Participants are encouraged to share their insights and explore various approaches to address this scenario within the policy framework.</a:t>
            </a:r>
            <a:endParaRPr lang="en-US">
              <a:cs typeface="Calibri"/>
            </a:endParaRPr>
          </a:p>
          <a:p>
            <a:endParaRPr lang="en-US">
              <a:cs typeface="Calibri"/>
            </a:endParaRPr>
          </a:p>
        </p:txBody>
      </p:sp>
    </p:spTree>
    <p:extLst>
      <p:ext uri="{BB962C8B-B14F-4D97-AF65-F5344CB8AC3E}">
        <p14:creationId xmlns:p14="http://schemas.microsoft.com/office/powerpoint/2010/main" val="2351029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(Jana) G-150: 20 calendar days receipt of application, staff must open a case by establish a case record in LASES. Within the same 20 days, solicit necessary and relevant information from CP and other resources. Interview CP if needed. Refer to parent locate service if inadequate info to proceed in no more than 30 calendar days from receipt of application. </a:t>
            </a:r>
          </a:p>
          <a:p>
            <a:endParaRPr lang="en-US" dirty="0">
              <a:cs typeface="Calibri"/>
            </a:endParaRPr>
          </a:p>
          <a:p>
            <a:endParaRPr lang="en-US" dirty="0">
              <a:cs typeface="Calibri"/>
            </a:endParaRPr>
          </a:p>
        </p:txBody>
      </p:sp>
    </p:spTree>
    <p:extLst>
      <p:ext uri="{BB962C8B-B14F-4D97-AF65-F5344CB8AC3E}">
        <p14:creationId xmlns:p14="http://schemas.microsoft.com/office/powerpoint/2010/main" val="28029361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G-160: </a:t>
            </a:r>
            <a:r>
              <a:rPr lang="en-US" dirty="0"/>
              <a:t>Interview the NCP. An effort should always be made to interview the alleged NCP before referring the case for paternity determination. If the NCP is not going to be interviewed, the staff person responsible for intake should document the reason in LASES that no interview was conducted. </a:t>
            </a:r>
            <a:endParaRPr lang="en-US" dirty="0">
              <a:cs typeface="Calibri" panose="020F0502020204030204"/>
            </a:endParaRPr>
          </a:p>
          <a:p>
            <a:endParaRPr lang="en-US" dirty="0">
              <a:cs typeface="Calibri" panose="020F0502020204030204"/>
            </a:endParaRPr>
          </a:p>
          <a:p>
            <a:r>
              <a:rPr lang="en-US" dirty="0">
                <a:cs typeface="Calibri" panose="020F0502020204030204"/>
              </a:rPr>
              <a:t>G-168: </a:t>
            </a:r>
            <a:r>
              <a:rPr lang="en-US" dirty="0"/>
              <a:t>BIRTH CERTIFICATES CSE must attempt to obtain a birth record when the record is not in the Paternity Acknowledgement Portal, in On BASE, or the CP is unable to provide a copy. </a:t>
            </a:r>
          </a:p>
          <a:p>
            <a:r>
              <a:rPr lang="en-US" dirty="0"/>
              <a:t>INCOME VERIFICATION: Staff will use information from LWC, FPLS, INSE, and the Work Number to calculate income for initial filing. When staff refers the case to court, the parties must bring income verification with them to court. The attorney in court will complete the obligation worksheet based on the most recent data available at the time of the hearing.</a:t>
            </a:r>
            <a:endParaRPr lang="en-US" dirty="0">
              <a:cs typeface="Calibri"/>
            </a:endParaRPr>
          </a:p>
        </p:txBody>
      </p:sp>
    </p:spTree>
    <p:extLst>
      <p:ext uri="{BB962C8B-B14F-4D97-AF65-F5344CB8AC3E}">
        <p14:creationId xmlns:p14="http://schemas.microsoft.com/office/powerpoint/2010/main" val="31084073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Question 1: What resources should the caseworker provide to Carl and Cathy?</a:t>
            </a:r>
          </a:p>
          <a:p>
            <a:r>
              <a:rPr lang="en-US"/>
              <a:t>Question 2: What income will the caseworker use for Carl on the obligation worksheet?</a:t>
            </a:r>
          </a:p>
          <a:p>
            <a:endParaRPr lang="en-US">
              <a:cs typeface="Calibri"/>
            </a:endParaRPr>
          </a:p>
        </p:txBody>
      </p:sp>
    </p:spTree>
    <p:extLst>
      <p:ext uri="{BB962C8B-B14F-4D97-AF65-F5344CB8AC3E}">
        <p14:creationId xmlns:p14="http://schemas.microsoft.com/office/powerpoint/2010/main" val="18759569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alphaModFix amt="99000"/>
            <a:lum/>
          </a:blip>
          <a:srcRect/>
          <a:stretch>
            <a:fillRect t="-35000" b="-2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2590800" y="4746171"/>
            <a:ext cx="6473372" cy="671285"/>
          </a:xfrm>
        </p:spPr>
        <p:txBody>
          <a:bodyPr>
            <a:normAutofit/>
          </a:bodyPr>
          <a:lstStyle>
            <a:lvl1pPr marL="0" indent="0" algn="ctr">
              <a:buNone/>
              <a:defRPr sz="2800" b="1" baseline="0">
                <a:solidFill>
                  <a:srgbClr val="00B050"/>
                </a:solidFill>
                <a:latin typeface="Lucida Handwriting" panose="03010101010101010101" pitchFamily="66"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Presenter: Name</a:t>
            </a:r>
          </a:p>
        </p:txBody>
      </p:sp>
      <p:sp>
        <p:nvSpPr>
          <p:cNvPr id="10" name="TextBox 9"/>
          <p:cNvSpPr txBox="1"/>
          <p:nvPr userDrawn="1"/>
        </p:nvSpPr>
        <p:spPr>
          <a:xfrm>
            <a:off x="1513840" y="1788160"/>
            <a:ext cx="9692640" cy="2585323"/>
          </a:xfrm>
          <a:prstGeom prst="rect">
            <a:avLst/>
          </a:prstGeom>
          <a:noFill/>
        </p:spPr>
        <p:txBody>
          <a:bodyPr wrap="square" rtlCol="0">
            <a:spAutoFit/>
          </a:bodyPr>
          <a:lstStyle/>
          <a:p>
            <a:pPr algn="ctr"/>
            <a:r>
              <a:rPr lang="en-US" sz="5400">
                <a:solidFill>
                  <a:srgbClr val="C00000"/>
                </a:solidFill>
                <a:latin typeface="Lucida Handwriting" panose="03010101010101010101" pitchFamily="66" charset="0"/>
              </a:rPr>
              <a:t>2024</a:t>
            </a:r>
          </a:p>
          <a:p>
            <a:pPr algn="ctr"/>
            <a:r>
              <a:rPr lang="en-US" sz="5400">
                <a:solidFill>
                  <a:srgbClr val="0070C0"/>
                </a:solidFill>
                <a:latin typeface="Lucida Handwriting" panose="03010101010101010101" pitchFamily="66" charset="0"/>
              </a:rPr>
              <a:t>LSEA</a:t>
            </a:r>
            <a:r>
              <a:rPr lang="en-US" sz="5400" baseline="0">
                <a:solidFill>
                  <a:srgbClr val="0070C0"/>
                </a:solidFill>
                <a:latin typeface="Lucida Handwriting" panose="03010101010101010101" pitchFamily="66" charset="0"/>
              </a:rPr>
              <a:t> Conference</a:t>
            </a:r>
          </a:p>
          <a:p>
            <a:pPr algn="ctr"/>
            <a:r>
              <a:rPr lang="en-US" sz="5400" baseline="0">
                <a:solidFill>
                  <a:srgbClr val="FFC000"/>
                </a:solidFill>
                <a:latin typeface="Lucida Handwriting" panose="03010101010101010101" pitchFamily="66" charset="0"/>
              </a:rPr>
              <a:t>Going for Gold</a:t>
            </a:r>
            <a:endParaRPr lang="en-US" sz="5400">
              <a:solidFill>
                <a:srgbClr val="FFC000"/>
              </a:solidFill>
              <a:latin typeface="Lucida Handwriting" panose="03010101010101010101" pitchFamily="66" charset="0"/>
            </a:endParaRPr>
          </a:p>
        </p:txBody>
      </p:sp>
      <p:sp>
        <p:nvSpPr>
          <p:cNvPr id="12" name="TextBox 11"/>
          <p:cNvSpPr txBox="1"/>
          <p:nvPr userDrawn="1"/>
        </p:nvSpPr>
        <p:spPr>
          <a:xfrm>
            <a:off x="10271760" y="5659120"/>
            <a:ext cx="1920240" cy="1198880"/>
          </a:xfrm>
          <a:prstGeom prst="rect">
            <a:avLst/>
          </a:prstGeom>
          <a:blipFill>
            <a:blip r:embed="rId3"/>
            <a:stretch>
              <a:fillRect/>
            </a:stretch>
          </a:blipFill>
        </p:spPr>
        <p:txBody>
          <a:bodyPr wrap="square" rtlCol="0">
            <a:spAutoFit/>
          </a:bodyPr>
          <a:lstStyle/>
          <a:p>
            <a:endParaRPr lang="en-US"/>
          </a:p>
        </p:txBody>
      </p:sp>
      <p:sp>
        <p:nvSpPr>
          <p:cNvPr id="4" name="TextBox 3"/>
          <p:cNvSpPr txBox="1"/>
          <p:nvPr userDrawn="1"/>
        </p:nvSpPr>
        <p:spPr>
          <a:xfrm>
            <a:off x="0" y="0"/>
            <a:ext cx="12192000" cy="6786473"/>
          </a:xfrm>
          <a:prstGeom prst="rect">
            <a:avLst/>
          </a:prstGeom>
          <a:blipFill dpi="0" rotWithShape="1">
            <a:blip r:embed="rId4">
              <a:alphaModFix amt="10000"/>
            </a:blip>
            <a:srcRect/>
            <a:stretch>
              <a:fillRect/>
            </a:stretch>
          </a:blipFill>
        </p:spPr>
        <p:txBody>
          <a:bodyPr wrap="square" rtlCol="0">
            <a:spAutoFit/>
          </a:bodyPr>
          <a:lstStyle/>
          <a:p>
            <a:endParaRPr lang="en-US" sz="43500"/>
          </a:p>
        </p:txBody>
      </p:sp>
    </p:spTree>
    <p:extLst>
      <p:ext uri="{BB962C8B-B14F-4D97-AF65-F5344CB8AC3E}">
        <p14:creationId xmlns:p14="http://schemas.microsoft.com/office/powerpoint/2010/main" val="25658944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t="-19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blipFill dpi="0" rotWithShape="1">
            <a:blip r:embed="rId3">
              <a:alphaModFix amt="0"/>
            </a:blip>
            <a:srcRect/>
            <a:stretch>
              <a:fillRect t="-1000"/>
            </a:stretch>
          </a:blipFill>
        </p:spPr>
        <p:txBody>
          <a:bodyPr/>
          <a:lstStyle>
            <a:lvl1pPr>
              <a:defRPr/>
            </a:lvl1pPr>
          </a:lstStyle>
          <a:p>
            <a:r>
              <a:rPr lang="en-US"/>
              <a:t>Click to edit Master title style</a:t>
            </a:r>
          </a:p>
        </p:txBody>
      </p:sp>
      <p:sp>
        <p:nvSpPr>
          <p:cNvPr id="3" name="Content Placeholder 2"/>
          <p:cNvSpPr>
            <a:spLocks noGrp="1"/>
          </p:cNvSpPr>
          <p:nvPr>
            <p:ph idx="1"/>
          </p:nvPr>
        </p:nvSpPr>
        <p:spPr>
          <a:xfrm>
            <a:off x="537029" y="1825625"/>
            <a:ext cx="10816771" cy="3544661"/>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Box 6"/>
          <p:cNvSpPr txBox="1"/>
          <p:nvPr userDrawn="1"/>
        </p:nvSpPr>
        <p:spPr>
          <a:xfrm>
            <a:off x="3933371" y="7852229"/>
            <a:ext cx="184731" cy="369332"/>
          </a:xfrm>
          <a:prstGeom prst="rect">
            <a:avLst/>
          </a:prstGeom>
          <a:noFill/>
        </p:spPr>
        <p:txBody>
          <a:bodyPr wrap="none" rtlCol="0">
            <a:spAutoFit/>
          </a:bodyPr>
          <a:lstStyle/>
          <a:p>
            <a:endParaRPr lang="en-US"/>
          </a:p>
        </p:txBody>
      </p:sp>
      <p:pic>
        <p:nvPicPr>
          <p:cNvPr id="9" name="Picture 8"/>
          <p:cNvPicPr>
            <a:picLocks noChangeAspect="1"/>
          </p:cNvPicPr>
          <p:nvPr userDrawn="1"/>
        </p:nvPicPr>
        <p:blipFill>
          <a:blip r:embed="rId4"/>
          <a:stretch>
            <a:fillRect/>
          </a:stretch>
        </p:blipFill>
        <p:spPr>
          <a:xfrm>
            <a:off x="10164997" y="5656984"/>
            <a:ext cx="1920406" cy="1201016"/>
          </a:xfrm>
          <a:prstGeom prst="rect">
            <a:avLst/>
          </a:prstGeom>
        </p:spPr>
      </p:pic>
    </p:spTree>
    <p:extLst>
      <p:ext uri="{BB962C8B-B14F-4D97-AF65-F5344CB8AC3E}">
        <p14:creationId xmlns:p14="http://schemas.microsoft.com/office/powerpoint/2010/main" val="42473264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t="-19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1"/>
          </p:nvPr>
        </p:nvSpPr>
        <p:spPr/>
        <p:txBody>
          <a:bodyPr/>
          <a:lstStyle/>
          <a:p>
            <a:fld id="{7037C214-CD12-4050-8F26-99DC21E3DE46}" type="slidenum">
              <a:rPr lang="en-US" smtClean="0"/>
              <a:t>‹#›</a:t>
            </a:fld>
            <a:endParaRPr lang="en-US"/>
          </a:p>
        </p:txBody>
      </p:sp>
    </p:spTree>
    <p:extLst>
      <p:ext uri="{BB962C8B-B14F-4D97-AF65-F5344CB8AC3E}">
        <p14:creationId xmlns:p14="http://schemas.microsoft.com/office/powerpoint/2010/main" val="19680876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t="-19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lide Number Placeholder 10"/>
          <p:cNvSpPr>
            <a:spLocks noGrp="1"/>
          </p:cNvSpPr>
          <p:nvPr>
            <p:ph type="sldNum" sz="quarter" idx="11"/>
          </p:nvPr>
        </p:nvSpPr>
        <p:spPr/>
        <p:txBody>
          <a:bodyPr/>
          <a:lstStyle/>
          <a:p>
            <a:endParaRPr lang="en-US"/>
          </a:p>
        </p:txBody>
      </p:sp>
    </p:spTree>
    <p:extLst>
      <p:ext uri="{BB962C8B-B14F-4D97-AF65-F5344CB8AC3E}">
        <p14:creationId xmlns:p14="http://schemas.microsoft.com/office/powerpoint/2010/main" val="20752152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4/17/2024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8174823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t="-4000" b="-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845800" cy="29786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0580914" y="5927497"/>
            <a:ext cx="1611086" cy="930503"/>
          </a:xfrm>
          <a:prstGeom prst="rect">
            <a:avLst/>
          </a:prstGeom>
          <a:blipFill>
            <a:blip r:embed="rId8"/>
            <a:stretch>
              <a:fillRect/>
            </a:stretch>
          </a:blipFill>
        </p:spPr>
        <p:txBody>
          <a:bodyPr vert="horz" lIns="91440" tIns="45720" rIns="91440" bIns="45720" rtlCol="0" anchor="ctr"/>
          <a:lstStyle>
            <a:lvl1pPr algn="r">
              <a:defRPr sz="1200">
                <a:solidFill>
                  <a:schemeClr val="tx1">
                    <a:tint val="75000"/>
                  </a:schemeClr>
                </a:solidFill>
              </a:defRPr>
            </a:lvl1pPr>
          </a:lstStyle>
          <a:p>
            <a:endParaRPr lang="en-US"/>
          </a:p>
        </p:txBody>
      </p:sp>
    </p:spTree>
    <p:extLst>
      <p:ext uri="{BB962C8B-B14F-4D97-AF65-F5344CB8AC3E}">
        <p14:creationId xmlns:p14="http://schemas.microsoft.com/office/powerpoint/2010/main" val="5229119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hyperlink" Target="http://theiveyleague.com/2011/07/20/pimpin/"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hyperlink" Target="http://theiveyleague.com/2011/07/20/pimpin/"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hyperlink" Target="http://theiveyleague.com/2011/07/20/pimpin/"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hyperlink" Target="https://pngimg.com/download/49047" TargetMode="External"/></Relationships>
</file>

<file path=ppt/slides/_rels/slide3.xml.rels><?xml version="1.0" encoding="UTF-8" standalone="yes"?>
<Relationships xmlns="http://schemas.openxmlformats.org/package/2006/relationships"><Relationship Id="rId2" Type="http://schemas.openxmlformats.org/officeDocument/2006/relationships/hyperlink" Target="https://1.next.westlaw.com/Document/IA5AF89B0C68A11E6A7CB9F33A154EC7E/View/FullText.html?transitionType=Default&amp;contextData=(sc.Default)"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hyperlink" Target="http://theiveyleague.com/2011/07/20/pimpin/" TargetMode="Externa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1.next.westlaw.com/Document/IA5AF89B0C68A11E6A7CB9F33A154EC7E/View/FullText.html?transitionType=Default&amp;contextData=(sc.Default)"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2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487993" y="5594203"/>
            <a:ext cx="6731468" cy="1101446"/>
          </a:xfrm>
        </p:spPr>
        <p:txBody>
          <a:bodyPr vert="horz" lIns="91440" tIns="45720" rIns="91440" bIns="45720" rtlCol="0" anchor="t">
            <a:normAutofit/>
          </a:bodyPr>
          <a:lstStyle/>
          <a:p>
            <a:r>
              <a:rPr lang="en-US">
                <a:latin typeface="Sitka Text"/>
              </a:rPr>
              <a:t>CSE Director, </a:t>
            </a:r>
            <a:r>
              <a:rPr lang="en-US" err="1">
                <a:latin typeface="Sitka Text"/>
              </a:rPr>
              <a:t>Konitra</a:t>
            </a:r>
            <a:r>
              <a:rPr lang="en-US">
                <a:latin typeface="Sitka Text"/>
              </a:rPr>
              <a:t> Jack</a:t>
            </a:r>
          </a:p>
          <a:p>
            <a:r>
              <a:rPr lang="en-US">
                <a:latin typeface="Sitka Text"/>
              </a:rPr>
              <a:t>Program Integration Unit</a:t>
            </a:r>
          </a:p>
          <a:p>
            <a:endParaRPr lang="en-US">
              <a:latin typeface="Sitka Text"/>
            </a:endParaRPr>
          </a:p>
        </p:txBody>
      </p:sp>
      <p:sp>
        <p:nvSpPr>
          <p:cNvPr id="2" name="Title 1"/>
          <p:cNvSpPr>
            <a:spLocks noGrp="1"/>
          </p:cNvSpPr>
          <p:nvPr>
            <p:ph type="title" idx="4294967295"/>
          </p:nvPr>
        </p:nvSpPr>
        <p:spPr>
          <a:xfrm>
            <a:off x="12291" y="681352"/>
            <a:ext cx="12155127" cy="885372"/>
          </a:xfrm>
        </p:spPr>
        <p:txBody>
          <a:bodyPr>
            <a:normAutofit fontScale="90000"/>
          </a:bodyPr>
          <a:lstStyle/>
          <a:p>
            <a:pPr algn="ctr"/>
            <a:r>
              <a:rPr lang="en-US" b="1">
                <a:latin typeface="Sitka Heading"/>
                <a:ea typeface="+mj-lt"/>
                <a:cs typeface="+mj-lt"/>
              </a:rPr>
              <a:t>Being Better than Bronze: </a:t>
            </a:r>
            <a:br>
              <a:rPr lang="en-US" b="1">
                <a:latin typeface="Sitka Heading"/>
                <a:ea typeface="+mj-lt"/>
                <a:cs typeface="+mj-lt"/>
              </a:rPr>
            </a:br>
            <a:r>
              <a:rPr lang="en-US" b="1">
                <a:latin typeface="Sitka Heading"/>
                <a:ea typeface="+mj-lt"/>
                <a:cs typeface="+mj-lt"/>
              </a:rPr>
              <a:t>A Family Centered Approach to Child Support</a:t>
            </a:r>
            <a:endParaRPr lang="en-US" b="1">
              <a:latin typeface="Sitka Heading"/>
              <a:cs typeface="Calibri Light" panose="020F0302020204030204"/>
            </a:endParaRPr>
          </a:p>
        </p:txBody>
      </p:sp>
    </p:spTree>
    <p:extLst>
      <p:ext uri="{BB962C8B-B14F-4D97-AF65-F5344CB8AC3E}">
        <p14:creationId xmlns:p14="http://schemas.microsoft.com/office/powerpoint/2010/main" val="1408219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B4422-20F0-9D99-0D47-F7D3E138FFFB}"/>
              </a:ext>
            </a:extLst>
          </p:cNvPr>
          <p:cNvSpPr>
            <a:spLocks noGrp="1"/>
          </p:cNvSpPr>
          <p:nvPr>
            <p:ph type="title"/>
          </p:nvPr>
        </p:nvSpPr>
        <p:spPr>
          <a:xfrm>
            <a:off x="-3544" y="365125"/>
            <a:ext cx="12199087" cy="1325563"/>
          </a:xfrm>
        </p:spPr>
        <p:txBody>
          <a:bodyPr>
            <a:normAutofit/>
          </a:bodyPr>
          <a:lstStyle/>
          <a:p>
            <a:pPr algn="ctr"/>
            <a:r>
              <a:rPr lang="en-US" sz="4500" b="1">
                <a:latin typeface="Sitka Text"/>
                <a:cs typeface="Calibri Light"/>
              </a:rPr>
              <a:t>Family Centered-Establishment</a:t>
            </a:r>
            <a:endParaRPr lang="en-US" sz="4500" b="1">
              <a:latin typeface="Sitka Text"/>
            </a:endParaRPr>
          </a:p>
        </p:txBody>
      </p:sp>
      <p:sp>
        <p:nvSpPr>
          <p:cNvPr id="3" name="Content Placeholder 2">
            <a:extLst>
              <a:ext uri="{FF2B5EF4-FFF2-40B4-BE49-F238E27FC236}">
                <a16:creationId xmlns:a16="http://schemas.microsoft.com/office/drawing/2014/main" id="{17796F47-A7BD-3318-8FCA-57868238E0A9}"/>
              </a:ext>
            </a:extLst>
          </p:cNvPr>
          <p:cNvSpPr>
            <a:spLocks noGrp="1"/>
          </p:cNvSpPr>
          <p:nvPr>
            <p:ph sz="half" idx="1"/>
          </p:nvPr>
        </p:nvSpPr>
        <p:spPr>
          <a:xfrm>
            <a:off x="838200" y="1825625"/>
            <a:ext cx="3148947" cy="2910880"/>
          </a:xfrm>
          <a:ln>
            <a:solidFill>
              <a:srgbClr val="FFC000"/>
            </a:solidFill>
          </a:ln>
        </p:spPr>
        <p:txBody>
          <a:bodyPr vert="horz" lIns="91440" tIns="45720" rIns="91440" bIns="45720" rtlCol="0" anchor="t">
            <a:normAutofit/>
          </a:bodyPr>
          <a:lstStyle/>
          <a:p>
            <a:pPr marL="0" indent="0">
              <a:buNone/>
            </a:pPr>
            <a:r>
              <a:rPr lang="en-US" sz="1600" b="1">
                <a:latin typeface="Sitka Text"/>
                <a:cs typeface="Calibri"/>
              </a:rPr>
              <a:t>Case Members:</a:t>
            </a:r>
          </a:p>
          <a:p>
            <a:pPr>
              <a:buFont typeface="Wingdings,Sans-Serif" panose="020B0604020202020204" pitchFamily="34" charset="0"/>
              <a:buChar char="ü"/>
            </a:pPr>
            <a:r>
              <a:rPr lang="en-US" sz="1600">
                <a:latin typeface="Sitka Text"/>
                <a:cs typeface="Calibri"/>
              </a:rPr>
              <a:t>Noncustodial Parent: </a:t>
            </a:r>
            <a:r>
              <a:rPr lang="en-US" sz="1600">
                <a:solidFill>
                  <a:srgbClr val="002060"/>
                </a:solidFill>
                <a:latin typeface="Sitka Text"/>
                <a:cs typeface="Calibri"/>
              </a:rPr>
              <a:t>Carl Lewis</a:t>
            </a:r>
          </a:p>
          <a:p>
            <a:pPr>
              <a:buFont typeface="Wingdings,Sans-Serif" panose="020B0604020202020204" pitchFamily="34" charset="0"/>
              <a:buChar char="ü"/>
            </a:pPr>
            <a:r>
              <a:rPr lang="en-US" sz="1600">
                <a:latin typeface="Sitka Text"/>
                <a:cs typeface="Calibri"/>
              </a:rPr>
              <a:t>Custodial Parent: </a:t>
            </a:r>
            <a:r>
              <a:rPr lang="en-US" sz="1600">
                <a:solidFill>
                  <a:srgbClr val="002060"/>
                </a:solidFill>
                <a:latin typeface="Sitka Text"/>
                <a:cs typeface="Calibri"/>
              </a:rPr>
              <a:t>Cathy Freeman</a:t>
            </a:r>
          </a:p>
          <a:p>
            <a:pPr>
              <a:buFont typeface="Wingdings,Sans-Serif" panose="020B0604020202020204" pitchFamily="34" charset="0"/>
              <a:buChar char="ü"/>
            </a:pPr>
            <a:r>
              <a:rPr lang="en-US" sz="1600">
                <a:latin typeface="Sitka Text"/>
                <a:cs typeface="Calibri"/>
              </a:rPr>
              <a:t>Child: </a:t>
            </a:r>
            <a:r>
              <a:rPr lang="en-US" sz="1600">
                <a:solidFill>
                  <a:srgbClr val="002060"/>
                </a:solidFill>
                <a:latin typeface="Sitka Text"/>
                <a:cs typeface="Calibri"/>
              </a:rPr>
              <a:t>Chloe Lewis</a:t>
            </a:r>
          </a:p>
          <a:p>
            <a:pPr marL="971550" lvl="1" indent="-285750">
              <a:buFont typeface="Wingdings,Sans-Serif" panose="020B0604020202020204" pitchFamily="34" charset="0"/>
              <a:buChar char="Ø"/>
            </a:pPr>
            <a:r>
              <a:rPr lang="en-US" sz="1600">
                <a:solidFill>
                  <a:srgbClr val="002060"/>
                </a:solidFill>
                <a:latin typeface="Sitka Text"/>
                <a:cs typeface="Calibri"/>
              </a:rPr>
              <a:t>Two years old</a:t>
            </a:r>
          </a:p>
        </p:txBody>
      </p:sp>
      <p:sp>
        <p:nvSpPr>
          <p:cNvPr id="4" name="Content Placeholder 3">
            <a:extLst>
              <a:ext uri="{FF2B5EF4-FFF2-40B4-BE49-F238E27FC236}">
                <a16:creationId xmlns:a16="http://schemas.microsoft.com/office/drawing/2014/main" id="{42EFEC32-9F2D-651D-DAC0-A3A72D3A04A6}"/>
              </a:ext>
            </a:extLst>
          </p:cNvPr>
          <p:cNvSpPr>
            <a:spLocks noGrp="1"/>
          </p:cNvSpPr>
          <p:nvPr>
            <p:ph sz="half" idx="2"/>
          </p:nvPr>
        </p:nvSpPr>
        <p:spPr>
          <a:xfrm>
            <a:off x="4153167" y="1825625"/>
            <a:ext cx="7216675" cy="4509336"/>
          </a:xfrm>
        </p:spPr>
        <p:txBody>
          <a:bodyPr vert="horz" lIns="91440" tIns="45720" rIns="91440" bIns="45720" rtlCol="0" anchor="t">
            <a:normAutofit/>
          </a:bodyPr>
          <a:lstStyle/>
          <a:p>
            <a:pPr>
              <a:buNone/>
            </a:pPr>
            <a:r>
              <a:rPr lang="en-US" sz="2500" b="1">
                <a:latin typeface="Sitka Text"/>
                <a:cs typeface="Calibri"/>
              </a:rPr>
              <a:t>Background:</a:t>
            </a:r>
          </a:p>
          <a:p>
            <a:pPr>
              <a:buNone/>
            </a:pPr>
            <a:r>
              <a:rPr lang="en-US" sz="2300">
                <a:latin typeface="Sitka Text"/>
                <a:cs typeface="Calibri"/>
              </a:rPr>
              <a:t>   Cathy and Carl met through mutual friends and quickly decided to move in together with Carl’s mother. Cathy, becoming pregnant, gave birth to Chloe in January of 2022. Carl was present at the birth and signed an acknowledgment. However, the relationship turned turbulent, leading Cathy to move out and officially ended it on February 14th. Cathy applied for child support services on February 15</a:t>
            </a:r>
            <a:r>
              <a:rPr lang="en-US" sz="2300" baseline="30000">
                <a:latin typeface="Sitka Text"/>
                <a:cs typeface="Calibri"/>
              </a:rPr>
              <a:t>th</a:t>
            </a:r>
            <a:r>
              <a:rPr lang="en-US" sz="2300">
                <a:latin typeface="Sitka Text"/>
                <a:cs typeface="Calibri"/>
              </a:rPr>
              <a:t> through the Café portal. She is employed as a greeter at Walmart and faces daycare challenges, limiting her to a 20-hour workweek at $10.00 per hour.</a:t>
            </a:r>
          </a:p>
          <a:p>
            <a:pPr marL="0" indent="0">
              <a:buNone/>
            </a:pPr>
            <a:endParaRPr lang="en-US" sz="1900" b="1">
              <a:cs typeface="Calibri" panose="020F0502020204030204"/>
            </a:endParaRPr>
          </a:p>
        </p:txBody>
      </p:sp>
      <p:pic>
        <p:nvPicPr>
          <p:cNvPr id="5" name="Picture 4">
            <a:extLst>
              <a:ext uri="{FF2B5EF4-FFF2-40B4-BE49-F238E27FC236}">
                <a16:creationId xmlns:a16="http://schemas.microsoft.com/office/drawing/2014/main" id="{4FCC3537-D17A-7246-146E-C47672F6C969}"/>
              </a:ext>
            </a:extLst>
          </p:cNvPr>
          <p:cNvPicPr>
            <a:picLocks noChangeAspect="1"/>
          </p:cNvPicPr>
          <p:nvPr/>
        </p:nvPicPr>
        <p:blipFill>
          <a:blip r:embed="rId3">
            <a:extLst>
              <a:ext uri="{837473B0-CC2E-450A-ABE3-18F120FF3D39}">
                <a1611:picAttrSrcUrl xmlns:a1611="http://schemas.microsoft.com/office/drawing/2016/11/main" xmlns="" r:id="rId4"/>
              </a:ext>
            </a:extLst>
          </a:blip>
          <a:stretch>
            <a:fillRect/>
          </a:stretch>
        </p:blipFill>
        <p:spPr>
          <a:xfrm>
            <a:off x="2782506" y="3923239"/>
            <a:ext cx="1130102" cy="805743"/>
          </a:xfrm>
          <a:prstGeom prst="rect">
            <a:avLst/>
          </a:prstGeom>
        </p:spPr>
      </p:pic>
    </p:spTree>
    <p:extLst>
      <p:ext uri="{BB962C8B-B14F-4D97-AF65-F5344CB8AC3E}">
        <p14:creationId xmlns:p14="http://schemas.microsoft.com/office/powerpoint/2010/main" val="19614328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BA3353-9355-F4F1-02C9-D14B654EDEC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9EEFB8C-B0D0-3F27-E518-B7682C35931D}"/>
              </a:ext>
            </a:extLst>
          </p:cNvPr>
          <p:cNvSpPr>
            <a:spLocks noGrp="1"/>
          </p:cNvSpPr>
          <p:nvPr>
            <p:ph type="title"/>
          </p:nvPr>
        </p:nvSpPr>
        <p:spPr>
          <a:xfrm>
            <a:off x="-3544" y="356265"/>
            <a:ext cx="12181367" cy="1325563"/>
          </a:xfrm>
        </p:spPr>
        <p:txBody>
          <a:bodyPr>
            <a:normAutofit/>
          </a:bodyPr>
          <a:lstStyle/>
          <a:p>
            <a:pPr algn="ctr"/>
            <a:r>
              <a:rPr lang="en-US" sz="4500" b="1">
                <a:latin typeface="Sitka Text"/>
                <a:cs typeface="Calibri Light"/>
              </a:rPr>
              <a:t>Family Centered-Establishment</a:t>
            </a:r>
          </a:p>
        </p:txBody>
      </p:sp>
      <p:sp>
        <p:nvSpPr>
          <p:cNvPr id="3" name="Content Placeholder 2">
            <a:extLst>
              <a:ext uri="{FF2B5EF4-FFF2-40B4-BE49-F238E27FC236}">
                <a16:creationId xmlns:a16="http://schemas.microsoft.com/office/drawing/2014/main" id="{DE20F3A3-3ABB-30F7-2DDC-F3CB742D0E04}"/>
              </a:ext>
            </a:extLst>
          </p:cNvPr>
          <p:cNvSpPr>
            <a:spLocks noGrp="1"/>
          </p:cNvSpPr>
          <p:nvPr>
            <p:ph idx="1"/>
          </p:nvPr>
        </p:nvSpPr>
        <p:spPr>
          <a:xfrm>
            <a:off x="1275268" y="1709995"/>
            <a:ext cx="9518875" cy="3764662"/>
          </a:xfrm>
        </p:spPr>
        <p:txBody>
          <a:bodyPr vert="horz" lIns="91440" tIns="45720" rIns="91440" bIns="45720" rtlCol="0" anchor="t">
            <a:noAutofit/>
          </a:bodyPr>
          <a:lstStyle/>
          <a:p>
            <a:pPr>
              <a:buNone/>
            </a:pPr>
            <a:r>
              <a:rPr lang="en-US" sz="2300" b="1">
                <a:latin typeface="Sitka Text"/>
                <a:cs typeface="Calibri"/>
              </a:rPr>
              <a:t>Scenario:</a:t>
            </a:r>
          </a:p>
          <a:p>
            <a:pPr>
              <a:buNone/>
            </a:pPr>
            <a:r>
              <a:rPr lang="en-US" sz="1900">
                <a:latin typeface="Sitka Text"/>
                <a:cs typeface="Calibri"/>
              </a:rPr>
              <a:t>   Child Support Enforcement (CSE) receives Cathy’s application in the Café Portal. Within 20 days, the application is cleared, and a case is created in LASES.  Within the same 20 days, the caseworker completes the case initiation and assessment and determines no appointment is required for the CP. The AOP is in OnBase, and Cathy's wages are obtained through Work#.  </a:t>
            </a:r>
            <a:r>
              <a:rPr lang="en-US" sz="2000">
                <a:latin typeface="Sitka Text"/>
                <a:cs typeface="Calibri"/>
              </a:rPr>
              <a:t>  </a:t>
            </a:r>
          </a:p>
          <a:p>
            <a:pPr>
              <a:buNone/>
            </a:pPr>
            <a:r>
              <a:rPr lang="en-US" sz="1900">
                <a:latin typeface="Sitka Text"/>
                <a:cs typeface="Calibri"/>
              </a:rPr>
              <a:t>   Caseworker schedules an appointment for Carl and, during the interview, learns that Carl has a 10</a:t>
            </a:r>
            <a:r>
              <a:rPr lang="en-US" sz="1900" baseline="30000">
                <a:latin typeface="Sitka Text"/>
                <a:cs typeface="Calibri"/>
              </a:rPr>
              <a:t>th-</a:t>
            </a:r>
            <a:r>
              <a:rPr lang="en-US" sz="1900">
                <a:latin typeface="Sitka Text"/>
                <a:cs typeface="Calibri"/>
              </a:rPr>
              <a:t>grade education. Carl’s only employment history involves lawn care for his cousin, where he received cash payments.  Unfortunately, Carl and his cousin had a falling out. Presently, Carl is unemployed.  While employed, Carl received $100 in cash for each lawn he completed, which was typically five lawns a week</a:t>
            </a:r>
            <a:r>
              <a:rPr lang="en-US" sz="1800">
                <a:latin typeface="Sitka Text"/>
                <a:cs typeface="Calibri"/>
              </a:rPr>
              <a:t>.</a:t>
            </a:r>
          </a:p>
        </p:txBody>
      </p:sp>
    </p:spTree>
    <p:extLst>
      <p:ext uri="{BB962C8B-B14F-4D97-AF65-F5344CB8AC3E}">
        <p14:creationId xmlns:p14="http://schemas.microsoft.com/office/powerpoint/2010/main" val="20767976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73F5C2-5C46-BAE7-47B4-2AC86E28094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D03DA89-082C-3794-C4E1-CE38BA7E6B87}"/>
              </a:ext>
            </a:extLst>
          </p:cNvPr>
          <p:cNvSpPr>
            <a:spLocks noGrp="1"/>
          </p:cNvSpPr>
          <p:nvPr>
            <p:ph type="title"/>
          </p:nvPr>
        </p:nvSpPr>
        <p:spPr>
          <a:xfrm>
            <a:off x="-3544" y="365125"/>
            <a:ext cx="12199088" cy="1325563"/>
          </a:xfrm>
        </p:spPr>
        <p:txBody>
          <a:bodyPr>
            <a:normAutofit/>
          </a:bodyPr>
          <a:lstStyle/>
          <a:p>
            <a:pPr algn="ctr"/>
            <a:r>
              <a:rPr lang="en-US" sz="4500" b="1">
                <a:latin typeface="Sitka Text"/>
                <a:cs typeface="Calibri Light"/>
              </a:rPr>
              <a:t>Family Centered-Establishment</a:t>
            </a:r>
          </a:p>
        </p:txBody>
      </p:sp>
      <p:sp>
        <p:nvSpPr>
          <p:cNvPr id="3" name="Content Placeholder 2">
            <a:extLst>
              <a:ext uri="{FF2B5EF4-FFF2-40B4-BE49-F238E27FC236}">
                <a16:creationId xmlns:a16="http://schemas.microsoft.com/office/drawing/2014/main" id="{3CB0A20E-0F2F-2BDC-03BB-C34F840A2A63}"/>
              </a:ext>
            </a:extLst>
          </p:cNvPr>
          <p:cNvSpPr>
            <a:spLocks noGrp="1"/>
          </p:cNvSpPr>
          <p:nvPr>
            <p:ph idx="1"/>
          </p:nvPr>
        </p:nvSpPr>
        <p:spPr>
          <a:xfrm>
            <a:off x="1347155" y="1849688"/>
            <a:ext cx="9518875" cy="3215798"/>
          </a:xfrm>
        </p:spPr>
        <p:txBody>
          <a:bodyPr vert="horz" lIns="91440" tIns="45720" rIns="91440" bIns="45720" rtlCol="0" anchor="t">
            <a:normAutofit fontScale="92500" lnSpcReduction="10000"/>
          </a:bodyPr>
          <a:lstStyle/>
          <a:p>
            <a:pPr>
              <a:buNone/>
            </a:pPr>
            <a:r>
              <a:rPr lang="en-US" sz="2600" b="1">
                <a:latin typeface="Sitka Text"/>
                <a:cs typeface="Calibri"/>
              </a:rPr>
              <a:t>Discussion:</a:t>
            </a:r>
            <a:endParaRPr lang="en-US" b="1">
              <a:latin typeface="Sitka Text"/>
            </a:endParaRPr>
          </a:p>
          <a:p>
            <a:pPr>
              <a:buNone/>
            </a:pPr>
            <a:r>
              <a:rPr lang="en-US">
                <a:cs typeface="Calibri"/>
              </a:rPr>
              <a:t>  </a:t>
            </a:r>
            <a:r>
              <a:rPr lang="en-US">
                <a:latin typeface="Sitka Text"/>
                <a:cs typeface="Calibri"/>
              </a:rPr>
              <a:t> In your tabletop discussion, navigate the process of calculating Carl’s income, considering his current and potential income sources while taking into account state and federal regulations and policies. Explore the resources available to assist Carl with gainful employment and any additional assistance he may need. While reviewing resources for Cathy to assist with her daycare challenges as well as other available resources that my assist her. </a:t>
            </a:r>
            <a:endParaRPr lang="en-US">
              <a:latin typeface="Sitka Text"/>
            </a:endParaRPr>
          </a:p>
          <a:p>
            <a:pPr>
              <a:buNone/>
            </a:pPr>
            <a:endParaRPr lang="en-US" sz="2400">
              <a:cs typeface="Calibri"/>
            </a:endParaRPr>
          </a:p>
          <a:p>
            <a:pPr>
              <a:buNone/>
            </a:pPr>
            <a:endParaRPr lang="en-US" sz="2100" b="1">
              <a:cs typeface="Calibri"/>
            </a:endParaRPr>
          </a:p>
        </p:txBody>
      </p:sp>
    </p:spTree>
    <p:extLst>
      <p:ext uri="{BB962C8B-B14F-4D97-AF65-F5344CB8AC3E}">
        <p14:creationId xmlns:p14="http://schemas.microsoft.com/office/powerpoint/2010/main" val="13749884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A99F88-192A-E014-0C99-0E199C3BACA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ECDD6BF-ECF9-9D07-7ED6-4C69B6A86A07}"/>
              </a:ext>
            </a:extLst>
          </p:cNvPr>
          <p:cNvSpPr>
            <a:spLocks noGrp="1"/>
          </p:cNvSpPr>
          <p:nvPr>
            <p:ph type="title"/>
          </p:nvPr>
        </p:nvSpPr>
        <p:spPr>
          <a:xfrm>
            <a:off x="5317" y="365125"/>
            <a:ext cx="12190895" cy="1348800"/>
          </a:xfrm>
        </p:spPr>
        <p:txBody>
          <a:bodyPr>
            <a:normAutofit/>
          </a:bodyPr>
          <a:lstStyle/>
          <a:p>
            <a:pPr algn="ctr"/>
            <a:r>
              <a:rPr lang="en-US" sz="4500" b="1">
                <a:latin typeface="Sitka Text"/>
                <a:cs typeface="Calibri Light"/>
              </a:rPr>
              <a:t>Family Centered-Establishment</a:t>
            </a:r>
          </a:p>
        </p:txBody>
      </p:sp>
      <p:sp>
        <p:nvSpPr>
          <p:cNvPr id="3" name="Content Placeholder 2">
            <a:extLst>
              <a:ext uri="{FF2B5EF4-FFF2-40B4-BE49-F238E27FC236}">
                <a16:creationId xmlns:a16="http://schemas.microsoft.com/office/drawing/2014/main" id="{40F93B0E-3A51-204D-FFA7-56898C8A51B7}"/>
              </a:ext>
            </a:extLst>
          </p:cNvPr>
          <p:cNvSpPr>
            <a:spLocks noGrp="1"/>
          </p:cNvSpPr>
          <p:nvPr>
            <p:ph idx="1"/>
          </p:nvPr>
        </p:nvSpPr>
        <p:spPr>
          <a:xfrm>
            <a:off x="1276271" y="1991455"/>
            <a:ext cx="10050837" cy="3215798"/>
          </a:xfrm>
        </p:spPr>
        <p:txBody>
          <a:bodyPr vert="horz" lIns="91440" tIns="45720" rIns="91440" bIns="45720" rtlCol="0" anchor="t">
            <a:normAutofit/>
          </a:bodyPr>
          <a:lstStyle/>
          <a:p>
            <a:pPr>
              <a:buNone/>
            </a:pPr>
            <a:r>
              <a:rPr lang="en-US" sz="3000" b="1">
                <a:latin typeface="Sitka Text"/>
                <a:cs typeface="Calibri"/>
              </a:rPr>
              <a:t>Caseworker actions: </a:t>
            </a:r>
            <a:endParaRPr lang="en-US" sz="3000" b="1">
              <a:solidFill>
                <a:srgbClr val="FF0000"/>
              </a:solidFill>
              <a:latin typeface="Sitka Text"/>
              <a:cs typeface="Calibri"/>
            </a:endParaRPr>
          </a:p>
          <a:p>
            <a:r>
              <a:rPr lang="en-US" sz="2600">
                <a:latin typeface="Sitka Text"/>
                <a:cs typeface="Calibri"/>
              </a:rPr>
              <a:t>Discuss resources with Cathy and Carl</a:t>
            </a:r>
            <a:endParaRPr lang="en-US" sz="2600">
              <a:solidFill>
                <a:srgbClr val="FF0000"/>
              </a:solidFill>
              <a:latin typeface="Sitka Text"/>
              <a:cs typeface="Calibri"/>
            </a:endParaRPr>
          </a:p>
          <a:p>
            <a:pPr lvl="1"/>
            <a:r>
              <a:rPr lang="en-US" sz="2600">
                <a:latin typeface="Sitka Text"/>
                <a:cs typeface="Calibri"/>
              </a:rPr>
              <a:t>Employment and Training</a:t>
            </a:r>
          </a:p>
          <a:p>
            <a:pPr lvl="2"/>
            <a:r>
              <a:rPr lang="en-US" sz="2600">
                <a:latin typeface="Sitka Text"/>
                <a:cs typeface="Calibri"/>
              </a:rPr>
              <a:t>CSE E&amp;T Criteria form</a:t>
            </a:r>
          </a:p>
          <a:p>
            <a:pPr lvl="1"/>
            <a:r>
              <a:rPr lang="en-US" sz="2600">
                <a:latin typeface="Sitka Text"/>
                <a:cs typeface="Calibri"/>
              </a:rPr>
              <a:t>Unite Us</a:t>
            </a:r>
          </a:p>
          <a:p>
            <a:pPr lvl="2" indent="-285750"/>
            <a:r>
              <a:rPr lang="en-US" sz="2600">
                <a:latin typeface="Sitka Text"/>
                <a:cs typeface="Calibri"/>
              </a:rPr>
              <a:t>Community based programs</a:t>
            </a:r>
          </a:p>
          <a:p>
            <a:pPr>
              <a:buNone/>
            </a:pPr>
            <a:endParaRPr lang="en-US" sz="3300">
              <a:cs typeface="Calibri"/>
            </a:endParaRPr>
          </a:p>
          <a:p>
            <a:pPr>
              <a:buNone/>
            </a:pPr>
            <a:endParaRPr lang="en-US" sz="2400">
              <a:cs typeface="Calibri"/>
            </a:endParaRPr>
          </a:p>
          <a:p>
            <a:pPr>
              <a:buNone/>
            </a:pPr>
            <a:endParaRPr lang="en-US" sz="2600" i="1">
              <a:cs typeface="Calibri"/>
            </a:endParaRPr>
          </a:p>
          <a:p>
            <a:pPr>
              <a:buNone/>
            </a:pPr>
            <a:endParaRPr lang="en-US" sz="2400">
              <a:cs typeface="Calibri"/>
            </a:endParaRPr>
          </a:p>
          <a:p>
            <a:pPr>
              <a:buNone/>
            </a:pPr>
            <a:endParaRPr lang="en-US" sz="2100" b="1">
              <a:cs typeface="Calibri"/>
            </a:endParaRPr>
          </a:p>
        </p:txBody>
      </p:sp>
    </p:spTree>
    <p:extLst>
      <p:ext uri="{BB962C8B-B14F-4D97-AF65-F5344CB8AC3E}">
        <p14:creationId xmlns:p14="http://schemas.microsoft.com/office/powerpoint/2010/main" val="16725257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D4E380-2E97-D75F-773D-1273D18E666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08F946C-CADA-638A-242D-2FD3233DE785}"/>
              </a:ext>
            </a:extLst>
          </p:cNvPr>
          <p:cNvSpPr>
            <a:spLocks noGrp="1"/>
          </p:cNvSpPr>
          <p:nvPr>
            <p:ph type="title"/>
          </p:nvPr>
        </p:nvSpPr>
        <p:spPr/>
        <p:txBody>
          <a:bodyPr>
            <a:normAutofit/>
          </a:bodyPr>
          <a:lstStyle/>
          <a:p>
            <a:pPr algn="ctr"/>
            <a:r>
              <a:rPr lang="en-US" sz="4500" b="1">
                <a:latin typeface="Sitka Text"/>
                <a:cs typeface="Calibri Light"/>
              </a:rPr>
              <a:t>Family Centered-Establishment</a:t>
            </a:r>
          </a:p>
        </p:txBody>
      </p:sp>
      <p:sp>
        <p:nvSpPr>
          <p:cNvPr id="3" name="Content Placeholder 2">
            <a:extLst>
              <a:ext uri="{FF2B5EF4-FFF2-40B4-BE49-F238E27FC236}">
                <a16:creationId xmlns:a16="http://schemas.microsoft.com/office/drawing/2014/main" id="{6F714BE6-9F31-0DE9-0031-836C00B59B4C}"/>
              </a:ext>
            </a:extLst>
          </p:cNvPr>
          <p:cNvSpPr>
            <a:spLocks noGrp="1"/>
          </p:cNvSpPr>
          <p:nvPr>
            <p:ph idx="1"/>
          </p:nvPr>
        </p:nvSpPr>
        <p:spPr>
          <a:xfrm>
            <a:off x="1347155" y="1720292"/>
            <a:ext cx="9763290" cy="4020928"/>
          </a:xfrm>
        </p:spPr>
        <p:txBody>
          <a:bodyPr vert="horz" lIns="91440" tIns="45720" rIns="91440" bIns="45720" rtlCol="0" anchor="t">
            <a:normAutofit/>
          </a:bodyPr>
          <a:lstStyle/>
          <a:p>
            <a:pPr>
              <a:buNone/>
            </a:pPr>
            <a:r>
              <a:rPr lang="en-US" sz="2200" b="1" dirty="0">
                <a:latin typeface="Sitka Text"/>
                <a:cs typeface="Calibri"/>
              </a:rPr>
              <a:t>Caseworker actions:</a:t>
            </a:r>
            <a:endParaRPr lang="en-US" dirty="0">
              <a:latin typeface="Calibri" panose="020F0502020204030204"/>
              <a:cs typeface="Calibri"/>
            </a:endParaRPr>
          </a:p>
          <a:p>
            <a:r>
              <a:rPr lang="en-US" sz="2200" dirty="0">
                <a:latin typeface="Sitka Text"/>
                <a:cs typeface="Calibri"/>
              </a:rPr>
              <a:t>Utilize CSE 116: NCP's Ability to Pay Determination</a:t>
            </a:r>
            <a:endParaRPr lang="en-US" dirty="0">
              <a:cs typeface="Calibri"/>
            </a:endParaRPr>
          </a:p>
          <a:p>
            <a:pPr lvl="1" indent="-285750"/>
            <a:r>
              <a:rPr lang="en-US" sz="2200" dirty="0">
                <a:latin typeface="Sitka Text"/>
                <a:cs typeface="Calibri"/>
              </a:rPr>
              <a:t> Assist intake with establishing NCP’s ability to pay</a:t>
            </a:r>
          </a:p>
          <a:p>
            <a:r>
              <a:rPr lang="en-US" sz="2200" dirty="0">
                <a:latin typeface="Sitka Text"/>
                <a:cs typeface="Calibri"/>
              </a:rPr>
              <a:t>Obligation Worksheet</a:t>
            </a:r>
          </a:p>
          <a:p>
            <a:pPr lvl="1" indent="-285750"/>
            <a:r>
              <a:rPr lang="en-US" sz="2200" dirty="0">
                <a:latin typeface="Sitka Text"/>
                <a:cs typeface="Calibri"/>
              </a:rPr>
              <a:t>Court will determine wages assessed to NCP</a:t>
            </a:r>
          </a:p>
          <a:p>
            <a:pPr lvl="2"/>
            <a:r>
              <a:rPr lang="en-US" sz="2200" dirty="0">
                <a:latin typeface="Sitka Text"/>
                <a:cs typeface="Calibri"/>
              </a:rPr>
              <a:t>See G-430 and LA RS 9:315.11 (A)(1)</a:t>
            </a:r>
          </a:p>
          <a:p>
            <a:r>
              <a:rPr lang="en-US" sz="2200" dirty="0">
                <a:latin typeface="Sitka Text"/>
                <a:cs typeface="Calibri"/>
              </a:rPr>
              <a:t>File for hearing to establish child support and cash medical support</a:t>
            </a:r>
          </a:p>
          <a:p>
            <a:pPr lvl="1" indent="-285750"/>
            <a:r>
              <a:rPr lang="en-US" sz="2200" dirty="0">
                <a:latin typeface="Sitka Text"/>
                <a:cs typeface="Calibri"/>
              </a:rPr>
              <a:t> Court determines the earning potential for NCP  </a:t>
            </a:r>
          </a:p>
          <a:p>
            <a:pPr lvl="2"/>
            <a:r>
              <a:rPr lang="en-US" sz="2200" dirty="0">
                <a:latin typeface="Sitka Text"/>
                <a:cs typeface="Calibri"/>
              </a:rPr>
              <a:t>Caseworker will provide evidence for the Court to make a proper determination</a:t>
            </a:r>
          </a:p>
          <a:p>
            <a:pPr>
              <a:buNone/>
            </a:pPr>
            <a:endParaRPr lang="en-US" sz="2400" dirty="0">
              <a:cs typeface="Calibri"/>
            </a:endParaRPr>
          </a:p>
          <a:p>
            <a:pPr>
              <a:buNone/>
            </a:pPr>
            <a:endParaRPr lang="en-US" sz="2100" b="1" dirty="0">
              <a:cs typeface="Calibri"/>
            </a:endParaRPr>
          </a:p>
        </p:txBody>
      </p:sp>
    </p:spTree>
    <p:extLst>
      <p:ext uri="{BB962C8B-B14F-4D97-AF65-F5344CB8AC3E}">
        <p14:creationId xmlns:p14="http://schemas.microsoft.com/office/powerpoint/2010/main" val="39048003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68A7C-BE34-4C84-0595-A7D776981DF8}"/>
              </a:ext>
            </a:extLst>
          </p:cNvPr>
          <p:cNvSpPr>
            <a:spLocks noGrp="1"/>
          </p:cNvSpPr>
          <p:nvPr>
            <p:ph type="title"/>
          </p:nvPr>
        </p:nvSpPr>
        <p:spPr>
          <a:xfrm>
            <a:off x="-3544" y="365125"/>
            <a:ext cx="12199088" cy="1325563"/>
          </a:xfrm>
        </p:spPr>
        <p:txBody>
          <a:bodyPr/>
          <a:lstStyle/>
          <a:p>
            <a:pPr algn="ctr"/>
            <a:r>
              <a:rPr lang="en-US" b="1">
                <a:latin typeface="Sitka Text"/>
                <a:cs typeface="Calibri Light"/>
              </a:rPr>
              <a:t>K-1130 Family Centered Quadrants</a:t>
            </a:r>
          </a:p>
        </p:txBody>
      </p:sp>
      <p:pic>
        <p:nvPicPr>
          <p:cNvPr id="4" name="Content Placeholder 3">
            <a:extLst>
              <a:ext uri="{FF2B5EF4-FFF2-40B4-BE49-F238E27FC236}">
                <a16:creationId xmlns:a16="http://schemas.microsoft.com/office/drawing/2014/main" id="{BAE49F78-CA5D-DF07-C370-BBA38E6721EC}"/>
              </a:ext>
            </a:extLst>
          </p:cNvPr>
          <p:cNvPicPr>
            <a:picLocks noGrp="1" noChangeAspect="1"/>
          </p:cNvPicPr>
          <p:nvPr>
            <p:ph idx="1"/>
          </p:nvPr>
        </p:nvPicPr>
        <p:blipFill>
          <a:blip r:embed="rId3"/>
          <a:stretch>
            <a:fillRect/>
          </a:stretch>
        </p:blipFill>
        <p:spPr>
          <a:xfrm>
            <a:off x="2333450" y="1825625"/>
            <a:ext cx="7223929" cy="3544661"/>
          </a:xfrm>
        </p:spPr>
      </p:pic>
    </p:spTree>
    <p:extLst>
      <p:ext uri="{BB962C8B-B14F-4D97-AF65-F5344CB8AC3E}">
        <p14:creationId xmlns:p14="http://schemas.microsoft.com/office/powerpoint/2010/main" val="31510028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8DF56C-6608-2E75-CD1A-A99063DE494B}"/>
              </a:ext>
            </a:extLst>
          </p:cNvPr>
          <p:cNvSpPr>
            <a:spLocks noGrp="1"/>
          </p:cNvSpPr>
          <p:nvPr>
            <p:ph type="title"/>
          </p:nvPr>
        </p:nvSpPr>
        <p:spPr>
          <a:xfrm>
            <a:off x="838200" y="365125"/>
            <a:ext cx="10515600" cy="4808991"/>
          </a:xfrm>
        </p:spPr>
        <p:txBody>
          <a:bodyPr>
            <a:normAutofit/>
          </a:bodyPr>
          <a:lstStyle/>
          <a:p>
            <a:pPr algn="ctr"/>
            <a:r>
              <a:rPr lang="en-US" sz="6600" b="1">
                <a:latin typeface="Sitka Text"/>
                <a:cs typeface="Calibri Light"/>
              </a:rPr>
              <a:t>SCENARIO #2</a:t>
            </a:r>
          </a:p>
        </p:txBody>
      </p:sp>
    </p:spTree>
    <p:extLst>
      <p:ext uri="{BB962C8B-B14F-4D97-AF65-F5344CB8AC3E}">
        <p14:creationId xmlns:p14="http://schemas.microsoft.com/office/powerpoint/2010/main" val="20837859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595EDF-598D-D10F-2E27-E18C095AA42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19FA272-2551-6B54-FCF6-E501E3A961EF}"/>
              </a:ext>
            </a:extLst>
          </p:cNvPr>
          <p:cNvSpPr>
            <a:spLocks noGrp="1"/>
          </p:cNvSpPr>
          <p:nvPr>
            <p:ph type="title"/>
          </p:nvPr>
        </p:nvSpPr>
        <p:spPr>
          <a:xfrm>
            <a:off x="-3544" y="365125"/>
            <a:ext cx="12199088" cy="1325563"/>
          </a:xfrm>
        </p:spPr>
        <p:txBody>
          <a:bodyPr>
            <a:normAutofit/>
          </a:bodyPr>
          <a:lstStyle/>
          <a:p>
            <a:pPr algn="ctr"/>
            <a:r>
              <a:rPr lang="en-US" sz="4800" b="1">
                <a:latin typeface="Sitka Text"/>
                <a:cs typeface="Calibri Light"/>
              </a:rPr>
              <a:t>Quadrant</a:t>
            </a:r>
            <a:r>
              <a:rPr lang="en-US" sz="4800">
                <a:latin typeface="Sitka Text"/>
                <a:cs typeface="Calibri Light"/>
              </a:rPr>
              <a:t> </a:t>
            </a:r>
            <a:r>
              <a:rPr lang="en-US" sz="4800" b="1">
                <a:latin typeface="Sitka Text"/>
                <a:cs typeface="Calibri Light"/>
              </a:rPr>
              <a:t>1: Unable but Willing - Help</a:t>
            </a:r>
          </a:p>
        </p:txBody>
      </p:sp>
      <p:sp>
        <p:nvSpPr>
          <p:cNvPr id="3" name="Content Placeholder 2">
            <a:extLst>
              <a:ext uri="{FF2B5EF4-FFF2-40B4-BE49-F238E27FC236}">
                <a16:creationId xmlns:a16="http://schemas.microsoft.com/office/drawing/2014/main" id="{2142C3B7-99F8-0D98-5DE9-892B2D1A72F5}"/>
              </a:ext>
            </a:extLst>
          </p:cNvPr>
          <p:cNvSpPr>
            <a:spLocks noGrp="1"/>
          </p:cNvSpPr>
          <p:nvPr>
            <p:ph sz="half" idx="1"/>
          </p:nvPr>
        </p:nvSpPr>
        <p:spPr>
          <a:xfrm>
            <a:off x="423897" y="1643784"/>
            <a:ext cx="3368592" cy="3423981"/>
          </a:xfrm>
          <a:ln>
            <a:solidFill>
              <a:srgbClr val="FFC000"/>
            </a:solidFill>
          </a:ln>
        </p:spPr>
        <p:txBody>
          <a:bodyPr vert="horz" lIns="91440" tIns="45720" rIns="91440" bIns="45720" rtlCol="0" anchor="t">
            <a:normAutofit lnSpcReduction="10000"/>
          </a:bodyPr>
          <a:lstStyle/>
          <a:p>
            <a:pPr marL="0" indent="0">
              <a:buNone/>
            </a:pPr>
            <a:r>
              <a:rPr lang="en-US" sz="1600" b="1">
                <a:latin typeface="Sitka Text"/>
                <a:cs typeface="Calibri"/>
              </a:rPr>
              <a:t>Case Members</a:t>
            </a:r>
            <a:r>
              <a:rPr lang="en-US" sz="1600">
                <a:latin typeface="Sitka Text"/>
                <a:cs typeface="Calibri"/>
              </a:rPr>
              <a:t>:</a:t>
            </a:r>
          </a:p>
          <a:p>
            <a:pPr marL="285750" indent="-285750">
              <a:buFont typeface="Wingdings" panose="020B0604020202020204" pitchFamily="34" charset="0"/>
              <a:buChar char="ü"/>
            </a:pPr>
            <a:r>
              <a:rPr lang="en-US" sz="1500" b="1">
                <a:latin typeface="Sitka Text"/>
                <a:cs typeface="Calibri"/>
              </a:rPr>
              <a:t>Noncustodial Parent</a:t>
            </a:r>
            <a:r>
              <a:rPr lang="en-US" sz="1500">
                <a:latin typeface="Sitka Text"/>
                <a:cs typeface="Calibri"/>
              </a:rPr>
              <a:t>: </a:t>
            </a:r>
            <a:r>
              <a:rPr lang="en-US" sz="1500">
                <a:solidFill>
                  <a:srgbClr val="0070C0"/>
                </a:solidFill>
                <a:latin typeface="Sitka Text"/>
                <a:cs typeface="Calibri"/>
              </a:rPr>
              <a:t>Kenneth Felix</a:t>
            </a:r>
          </a:p>
          <a:p>
            <a:pPr marL="285750" indent="-285750">
              <a:buFont typeface="Wingdings" panose="020B0604020202020204" pitchFamily="34" charset="0"/>
              <a:buChar char="ü"/>
            </a:pPr>
            <a:r>
              <a:rPr lang="en-US" sz="1500" b="1">
                <a:latin typeface="Sitka Text"/>
                <a:cs typeface="Calibri"/>
              </a:rPr>
              <a:t>Custodial Parent</a:t>
            </a:r>
            <a:r>
              <a:rPr lang="en-US" sz="1500">
                <a:latin typeface="Sitka Text"/>
                <a:cs typeface="Calibri"/>
              </a:rPr>
              <a:t>: </a:t>
            </a:r>
            <a:r>
              <a:rPr lang="en-US" sz="1500">
                <a:solidFill>
                  <a:srgbClr val="0070C0"/>
                </a:solidFill>
                <a:latin typeface="Sitka Text"/>
                <a:cs typeface="Calibri"/>
              </a:rPr>
              <a:t>Allison Felix  </a:t>
            </a:r>
          </a:p>
          <a:p>
            <a:pPr marL="285750" indent="-285750">
              <a:buFont typeface="Wingdings" panose="020B0604020202020204" pitchFamily="34" charset="0"/>
              <a:buChar char="ü"/>
            </a:pPr>
            <a:r>
              <a:rPr lang="en-US" sz="1500" b="1">
                <a:latin typeface="Sitka Text"/>
                <a:cs typeface="Calibri"/>
              </a:rPr>
              <a:t>Child</a:t>
            </a:r>
            <a:r>
              <a:rPr lang="en-US" sz="1500">
                <a:latin typeface="Sitka Text"/>
                <a:cs typeface="Calibri"/>
              </a:rPr>
              <a:t>: </a:t>
            </a:r>
            <a:r>
              <a:rPr lang="en-US" sz="1500">
                <a:solidFill>
                  <a:srgbClr val="0070C0"/>
                </a:solidFill>
                <a:latin typeface="Sitka Text"/>
                <a:cs typeface="Calibri"/>
              </a:rPr>
              <a:t>Amanda Felix</a:t>
            </a:r>
          </a:p>
          <a:p>
            <a:pPr lvl="1">
              <a:buFont typeface="Wingdings" panose="020B0604020202020204" pitchFamily="34" charset="0"/>
              <a:buChar char="Ø"/>
            </a:pPr>
            <a:r>
              <a:rPr lang="en-US" sz="1500" b="1">
                <a:solidFill>
                  <a:srgbClr val="000000"/>
                </a:solidFill>
                <a:latin typeface="Sitka Text"/>
                <a:cs typeface="Calibri"/>
              </a:rPr>
              <a:t>10 years old</a:t>
            </a:r>
            <a:endParaRPr lang="en-US" sz="1500">
              <a:solidFill>
                <a:srgbClr val="1F4E79"/>
              </a:solidFill>
              <a:latin typeface="Sitka Text"/>
              <a:cs typeface="Calibri"/>
            </a:endParaRPr>
          </a:p>
          <a:p>
            <a:pPr marL="285750" indent="-285750">
              <a:buFont typeface="Wingdings" panose="020B0604020202020204" pitchFamily="34" charset="0"/>
              <a:buChar char="ü"/>
            </a:pPr>
            <a:r>
              <a:rPr lang="en-US" sz="1500" b="1">
                <a:solidFill>
                  <a:srgbClr val="000000"/>
                </a:solidFill>
                <a:latin typeface="Sitka Text"/>
                <a:cs typeface="Calibri"/>
              </a:rPr>
              <a:t>Child</a:t>
            </a:r>
            <a:r>
              <a:rPr lang="en-US" sz="1500">
                <a:solidFill>
                  <a:srgbClr val="000000"/>
                </a:solidFill>
                <a:latin typeface="Sitka Text"/>
                <a:cs typeface="Calibri"/>
              </a:rPr>
              <a:t>: </a:t>
            </a:r>
            <a:r>
              <a:rPr lang="en-US" sz="1500">
                <a:solidFill>
                  <a:srgbClr val="0070C0"/>
                </a:solidFill>
                <a:latin typeface="Sitka Text"/>
                <a:cs typeface="Calibri"/>
              </a:rPr>
              <a:t>Carter Felix</a:t>
            </a:r>
          </a:p>
          <a:p>
            <a:pPr marL="742950" lvl="1">
              <a:buFont typeface="Wingdings" panose="020B0604020202020204" pitchFamily="34" charset="0"/>
              <a:buChar char="Ø"/>
            </a:pPr>
            <a:r>
              <a:rPr lang="en-US" sz="1500" b="1">
                <a:solidFill>
                  <a:srgbClr val="000000"/>
                </a:solidFill>
                <a:latin typeface="Sitka Text"/>
                <a:cs typeface="Calibri"/>
              </a:rPr>
              <a:t>2</a:t>
            </a:r>
            <a:r>
              <a:rPr lang="en-US" sz="1500" b="1">
                <a:latin typeface="Sitka Text"/>
                <a:cs typeface="Calibri"/>
              </a:rPr>
              <a:t>  years old</a:t>
            </a:r>
            <a:endParaRPr lang="en-US" sz="1500">
              <a:latin typeface="Sitka Text"/>
              <a:cs typeface="Calibri"/>
            </a:endParaRPr>
          </a:p>
        </p:txBody>
      </p:sp>
      <p:sp>
        <p:nvSpPr>
          <p:cNvPr id="4" name="Content Placeholder 3">
            <a:extLst>
              <a:ext uri="{FF2B5EF4-FFF2-40B4-BE49-F238E27FC236}">
                <a16:creationId xmlns:a16="http://schemas.microsoft.com/office/drawing/2014/main" id="{AAF23021-D735-64D8-B1F7-1384CDA26EC8}"/>
              </a:ext>
            </a:extLst>
          </p:cNvPr>
          <p:cNvSpPr>
            <a:spLocks noGrp="1"/>
          </p:cNvSpPr>
          <p:nvPr>
            <p:ph sz="half" idx="2"/>
          </p:nvPr>
        </p:nvSpPr>
        <p:spPr>
          <a:xfrm>
            <a:off x="4013102" y="1642074"/>
            <a:ext cx="7429757" cy="3787703"/>
          </a:xfrm>
        </p:spPr>
        <p:txBody>
          <a:bodyPr vert="horz" lIns="91440" tIns="45720" rIns="91440" bIns="45720" rtlCol="0" anchor="t">
            <a:normAutofit lnSpcReduction="10000"/>
          </a:bodyPr>
          <a:lstStyle/>
          <a:p>
            <a:pPr marL="0" indent="0">
              <a:buNone/>
            </a:pPr>
            <a:r>
              <a:rPr lang="en-US" sz="1900" b="1">
                <a:latin typeface="Sitka Text"/>
                <a:cs typeface="Calibri"/>
              </a:rPr>
              <a:t>Background:</a:t>
            </a:r>
            <a:endParaRPr lang="en-US" sz="1900">
              <a:latin typeface="Sitka Text"/>
              <a:cs typeface="Calibri"/>
            </a:endParaRPr>
          </a:p>
          <a:p>
            <a:r>
              <a:rPr lang="en-US" sz="1600">
                <a:latin typeface="Sitka Text"/>
                <a:cs typeface="Calibri"/>
              </a:rPr>
              <a:t>Kenneth and Allison divorced a year ago, and they share custody of their two children. Allison is the custodial parent, and Kenneth is the noncustodial parent. They currently have a $500.00 per month child support order that’s enforced through CSE. Kenneth is currently $2000.00 in arrears. Due to unforeseen circumstances, Kenneth lost his job three months ago, is currently unemployed and under </a:t>
            </a:r>
            <a:r>
              <a:rPr lang="en-US" sz="1600">
                <a:latin typeface="Sitka Text"/>
                <a:ea typeface="+mn-lt"/>
                <a:cs typeface="+mn-lt"/>
              </a:rPr>
              <a:t>the doctor’s care for his back pain. Despite his financial challenges, Kenneth is committed to supporting his children and is actively seeking employment. Kenneth is working odd jobs for cash and his pay varies. </a:t>
            </a:r>
            <a:endParaRPr lang="en-US" sz="1600">
              <a:solidFill>
                <a:srgbClr val="808080"/>
              </a:solidFill>
              <a:latin typeface="Sitka Text"/>
              <a:ea typeface="+mn-lt"/>
              <a:cs typeface="+mn-lt"/>
            </a:endParaRPr>
          </a:p>
          <a:p>
            <a:r>
              <a:rPr lang="en-US" sz="1600">
                <a:latin typeface="Sitka Text"/>
                <a:ea typeface="+mn-lt"/>
                <a:cs typeface="+mn-lt"/>
              </a:rPr>
              <a:t>Kenneth approaches Allison to discuss their child support arrangement, which did not turn out so good.</a:t>
            </a:r>
            <a:r>
              <a:rPr lang="en-US" sz="1600">
                <a:latin typeface="Sitka Text"/>
                <a:cs typeface="Calibri"/>
              </a:rPr>
              <a:t> He expresses his willingness to contribute financially to the children's well-being but explains his current inability to make the full child support payments due to his job loss. Kenneth suggests a temporary reduction in the child support amount until he secures stable employment</a:t>
            </a:r>
            <a:r>
              <a:rPr lang="en-US" sz="1600">
                <a:latin typeface="Sitka Text"/>
                <a:ea typeface="+mn-lt"/>
                <a:cs typeface="+mn-lt"/>
              </a:rPr>
              <a:t>. </a:t>
            </a:r>
            <a:endParaRPr lang="en-US" sz="1600">
              <a:solidFill>
                <a:srgbClr val="808080"/>
              </a:solidFill>
              <a:latin typeface="Sitka Text"/>
              <a:cs typeface="Calibri"/>
            </a:endParaRPr>
          </a:p>
          <a:p>
            <a:endParaRPr lang="en-US" sz="1600">
              <a:cs typeface="Calibri" panose="020F0502020204030204"/>
            </a:endParaRPr>
          </a:p>
          <a:p>
            <a:pPr>
              <a:buNone/>
            </a:pPr>
            <a:endParaRPr lang="en-US" sz="1400">
              <a:cs typeface="Arial"/>
            </a:endParaRPr>
          </a:p>
          <a:p>
            <a:pPr marL="0" indent="0">
              <a:buNone/>
            </a:pPr>
            <a:endParaRPr lang="en-US" sz="1900">
              <a:latin typeface="Calibri"/>
              <a:cs typeface="Calibri" panose="020F0502020204030204"/>
            </a:endParaRPr>
          </a:p>
        </p:txBody>
      </p:sp>
      <p:pic>
        <p:nvPicPr>
          <p:cNvPr id="5" name="Picture 4">
            <a:extLst>
              <a:ext uri="{FF2B5EF4-FFF2-40B4-BE49-F238E27FC236}">
                <a16:creationId xmlns:a16="http://schemas.microsoft.com/office/drawing/2014/main" id="{08538FFE-37C7-B195-44DC-44E454CDA976}"/>
              </a:ext>
            </a:extLst>
          </p:cNvPr>
          <p:cNvPicPr>
            <a:picLocks noChangeAspect="1"/>
          </p:cNvPicPr>
          <p:nvPr/>
        </p:nvPicPr>
        <p:blipFill>
          <a:blip r:embed="rId3">
            <a:extLst>
              <a:ext uri="{837473B0-CC2E-450A-ABE3-18F120FF3D39}">
                <a1611:picAttrSrcUrl xmlns:a1611="http://schemas.microsoft.com/office/drawing/2016/11/main" xmlns="" r:id="rId4"/>
              </a:ext>
            </a:extLst>
          </a:blip>
          <a:stretch>
            <a:fillRect/>
          </a:stretch>
        </p:blipFill>
        <p:spPr>
          <a:xfrm>
            <a:off x="2342403" y="4093250"/>
            <a:ext cx="1315453" cy="939607"/>
          </a:xfrm>
          <a:prstGeom prst="rect">
            <a:avLst/>
          </a:prstGeom>
        </p:spPr>
      </p:pic>
    </p:spTree>
    <p:extLst>
      <p:ext uri="{BB962C8B-B14F-4D97-AF65-F5344CB8AC3E}">
        <p14:creationId xmlns:p14="http://schemas.microsoft.com/office/powerpoint/2010/main" val="19958731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266BC-CA8A-67C9-808B-69D5C576580D}"/>
              </a:ext>
            </a:extLst>
          </p:cNvPr>
          <p:cNvSpPr>
            <a:spLocks noGrp="1"/>
          </p:cNvSpPr>
          <p:nvPr>
            <p:ph type="title"/>
          </p:nvPr>
        </p:nvSpPr>
        <p:spPr>
          <a:xfrm>
            <a:off x="23037" y="382846"/>
            <a:ext cx="12181367" cy="1325563"/>
          </a:xfrm>
        </p:spPr>
        <p:txBody>
          <a:bodyPr>
            <a:normAutofit/>
          </a:bodyPr>
          <a:lstStyle/>
          <a:p>
            <a:pPr algn="ctr"/>
            <a:r>
              <a:rPr lang="en-US" sz="5100" b="1">
                <a:latin typeface="Sitka Text"/>
                <a:cs typeface="Calibri Light"/>
              </a:rPr>
              <a:t>Unable but Willing </a:t>
            </a:r>
            <a:endParaRPr lang="en-US" sz="5100" b="1">
              <a:solidFill>
                <a:srgbClr val="808080"/>
              </a:solidFill>
              <a:latin typeface="Sitka Text"/>
              <a:cs typeface="Calibri Light"/>
            </a:endParaRPr>
          </a:p>
        </p:txBody>
      </p:sp>
      <p:sp>
        <p:nvSpPr>
          <p:cNvPr id="3" name="Content Placeholder 2">
            <a:extLst>
              <a:ext uri="{FF2B5EF4-FFF2-40B4-BE49-F238E27FC236}">
                <a16:creationId xmlns:a16="http://schemas.microsoft.com/office/drawing/2014/main" id="{25B5A2EB-098B-B918-950C-2BDB33B0F9BD}"/>
              </a:ext>
            </a:extLst>
          </p:cNvPr>
          <p:cNvSpPr>
            <a:spLocks noGrp="1"/>
          </p:cNvSpPr>
          <p:nvPr>
            <p:ph idx="1"/>
          </p:nvPr>
        </p:nvSpPr>
        <p:spPr>
          <a:xfrm>
            <a:off x="1221692" y="1659142"/>
            <a:ext cx="9394287" cy="3614109"/>
          </a:xfrm>
        </p:spPr>
        <p:txBody>
          <a:bodyPr vert="horz" lIns="91440" tIns="45720" rIns="91440" bIns="45720" rtlCol="0" anchor="t">
            <a:normAutofit/>
          </a:bodyPr>
          <a:lstStyle/>
          <a:p>
            <a:pPr marL="0" indent="0">
              <a:spcAft>
                <a:spcPts val="700"/>
              </a:spcAft>
              <a:buNone/>
            </a:pPr>
            <a:r>
              <a:rPr lang="en-US" sz="2400" b="1">
                <a:latin typeface="Sitka Text"/>
                <a:cs typeface="Calibri"/>
              </a:rPr>
              <a:t>Scenario</a:t>
            </a:r>
          </a:p>
          <a:p>
            <a:pPr>
              <a:spcAft>
                <a:spcPts val="800"/>
              </a:spcAft>
            </a:pPr>
            <a:r>
              <a:rPr lang="en-US" sz="1800">
                <a:latin typeface="Sitka Text"/>
                <a:cs typeface="Calibri"/>
              </a:rPr>
              <a:t>Allison contacts her worker to ask when will something be done regarding nonpayment, Kenneth is behind and she needs her money every month. Allison adds that Kenneth can work, he chooses not to.</a:t>
            </a:r>
            <a:endParaRPr lang="en-US" sz="1800">
              <a:solidFill>
                <a:srgbClr val="808080"/>
              </a:solidFill>
              <a:latin typeface="Sitka Text"/>
              <a:cs typeface="Calibri"/>
            </a:endParaRPr>
          </a:p>
          <a:p>
            <a:r>
              <a:rPr lang="en-US" sz="1800">
                <a:latin typeface="Sitka Text"/>
                <a:cs typeface="Calibri"/>
              </a:rPr>
              <a:t>Kenneth contacts his worker the same day and explains that he’s currently unemployed but seeking employment. He reports to the worker that he pays when he can and that he has to keep a roof over his head, gas in the car, and feed his other children. He expresses he doesn’t want to go to jail. Kenneth states he’s willing to pay something and asks how to get his payments decreased until he finds a job. </a:t>
            </a:r>
          </a:p>
        </p:txBody>
      </p:sp>
    </p:spTree>
    <p:extLst>
      <p:ext uri="{BB962C8B-B14F-4D97-AF65-F5344CB8AC3E}">
        <p14:creationId xmlns:p14="http://schemas.microsoft.com/office/powerpoint/2010/main" val="501411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266BC-CA8A-67C9-808B-69D5C576580D}"/>
              </a:ext>
            </a:extLst>
          </p:cNvPr>
          <p:cNvSpPr>
            <a:spLocks noGrp="1"/>
          </p:cNvSpPr>
          <p:nvPr>
            <p:ph type="title"/>
          </p:nvPr>
        </p:nvSpPr>
        <p:spPr>
          <a:xfrm>
            <a:off x="-1953" y="62278"/>
            <a:ext cx="12195906" cy="1306025"/>
          </a:xfrm>
        </p:spPr>
        <p:txBody>
          <a:bodyPr>
            <a:normAutofit/>
          </a:bodyPr>
          <a:lstStyle/>
          <a:p>
            <a:pPr algn="ctr"/>
            <a:r>
              <a:rPr lang="en-US" sz="4800" b="1">
                <a:latin typeface="Sitka Text"/>
                <a:cs typeface="Calibri Light"/>
              </a:rPr>
              <a:t>Unable</a:t>
            </a:r>
            <a:r>
              <a:rPr lang="en-US" b="1">
                <a:latin typeface="Sitka Text"/>
                <a:cs typeface="Calibri Light"/>
              </a:rPr>
              <a:t> but Willing </a:t>
            </a:r>
          </a:p>
        </p:txBody>
      </p:sp>
      <p:sp>
        <p:nvSpPr>
          <p:cNvPr id="3" name="Content Placeholder 2">
            <a:extLst>
              <a:ext uri="{FF2B5EF4-FFF2-40B4-BE49-F238E27FC236}">
                <a16:creationId xmlns:a16="http://schemas.microsoft.com/office/drawing/2014/main" id="{25B5A2EB-098B-B918-950C-2BDB33B0F9BD}"/>
              </a:ext>
            </a:extLst>
          </p:cNvPr>
          <p:cNvSpPr>
            <a:spLocks noGrp="1"/>
          </p:cNvSpPr>
          <p:nvPr>
            <p:ph idx="1"/>
          </p:nvPr>
        </p:nvSpPr>
        <p:spPr>
          <a:xfrm>
            <a:off x="268176" y="1536699"/>
            <a:ext cx="11480674" cy="4970565"/>
          </a:xfrm>
        </p:spPr>
        <p:txBody>
          <a:bodyPr vert="horz" lIns="91440" tIns="45720" rIns="91440" bIns="45720" rtlCol="0" anchor="t">
            <a:normAutofit/>
          </a:bodyPr>
          <a:lstStyle/>
          <a:p>
            <a:pPr marL="0" indent="0">
              <a:lnSpc>
                <a:spcPct val="100000"/>
              </a:lnSpc>
              <a:spcAft>
                <a:spcPts val="800"/>
              </a:spcAft>
              <a:buNone/>
            </a:pPr>
            <a:r>
              <a:rPr lang="en-US" sz="2600" b="1">
                <a:latin typeface="Sitka Text"/>
              </a:rPr>
              <a:t>Caseworker actions:</a:t>
            </a:r>
            <a:endParaRPr lang="en-US" sz="2600" b="1">
              <a:latin typeface="Sitka Text"/>
              <a:cs typeface="Calibri"/>
            </a:endParaRPr>
          </a:p>
          <a:p>
            <a:pPr lvl="1">
              <a:lnSpc>
                <a:spcPct val="100000"/>
              </a:lnSpc>
              <a:spcAft>
                <a:spcPts val="800"/>
              </a:spcAft>
            </a:pPr>
            <a:r>
              <a:rPr lang="en-US" sz="2000">
                <a:latin typeface="Sitka Text"/>
                <a:cs typeface="Calibri"/>
              </a:rPr>
              <a:t>While on phone with Kenneth</a:t>
            </a:r>
          </a:p>
          <a:p>
            <a:pPr lvl="2">
              <a:lnSpc>
                <a:spcPct val="100000"/>
              </a:lnSpc>
              <a:spcBef>
                <a:spcPts val="0"/>
              </a:spcBef>
            </a:pPr>
            <a:r>
              <a:rPr lang="en-US">
                <a:latin typeface="Sitka Text"/>
                <a:cs typeface="Calibri"/>
              </a:rPr>
              <a:t> Complete the CSE 116 Assess NCP’s ability to pay</a:t>
            </a:r>
          </a:p>
          <a:p>
            <a:pPr marL="1257300" lvl="3" indent="-342900">
              <a:lnSpc>
                <a:spcPct val="100000"/>
              </a:lnSpc>
              <a:spcBef>
                <a:spcPts val="0"/>
              </a:spcBef>
            </a:pPr>
            <a:r>
              <a:rPr lang="en-US" sz="2000">
                <a:latin typeface="Sitka Text"/>
                <a:cs typeface="Calibri"/>
              </a:rPr>
              <a:t>Ask Kenneth to provide verification that he is under the doctor’s care</a:t>
            </a:r>
          </a:p>
          <a:p>
            <a:pPr marL="1257300" lvl="3" indent="-342900">
              <a:lnSpc>
                <a:spcPct val="100000"/>
              </a:lnSpc>
              <a:spcBef>
                <a:spcPts val="0"/>
              </a:spcBef>
            </a:pPr>
            <a:r>
              <a:rPr lang="en-US" sz="2000">
                <a:latin typeface="Sitka Text"/>
                <a:cs typeface="Calibri"/>
              </a:rPr>
              <a:t>Explain Unite Us with Kenneth to provide employment assistance</a:t>
            </a:r>
            <a:endParaRPr lang="en-US">
              <a:latin typeface="Calibri" panose="020F0502020204030204"/>
              <a:cs typeface="Calibri"/>
            </a:endParaRPr>
          </a:p>
          <a:p>
            <a:pPr marL="1714500" lvl="4">
              <a:lnSpc>
                <a:spcPct val="100000"/>
              </a:lnSpc>
              <a:spcBef>
                <a:spcPts val="0"/>
              </a:spcBef>
            </a:pPr>
            <a:r>
              <a:rPr lang="en-US" sz="2000">
                <a:latin typeface="Sitka Text"/>
                <a:cs typeface="Calibri"/>
              </a:rPr>
              <a:t>Complete Unite Us Forms(CSE E&amp;T 1,2,3, Unite Us Consent and email to </a:t>
            </a:r>
            <a:endParaRPr lang="en-US">
              <a:latin typeface="Calibri" panose="020F0502020204030204"/>
              <a:cs typeface="Calibri"/>
            </a:endParaRPr>
          </a:p>
          <a:p>
            <a:pPr marL="1485900" lvl="4" indent="0">
              <a:lnSpc>
                <a:spcPct val="100000"/>
              </a:lnSpc>
              <a:spcBef>
                <a:spcPts val="0"/>
              </a:spcBef>
              <a:buNone/>
            </a:pPr>
            <a:r>
              <a:rPr lang="en-US" sz="2000">
                <a:latin typeface="Sitka Text"/>
                <a:cs typeface="Calibri"/>
              </a:rPr>
              <a:t>    CSE E&amp;T)</a:t>
            </a:r>
            <a:endParaRPr lang="en-US">
              <a:cs typeface="Calibri" panose="020F0502020204030204"/>
            </a:endParaRPr>
          </a:p>
          <a:p>
            <a:pPr marL="1257300" lvl="3" indent="-342900">
              <a:lnSpc>
                <a:spcPct val="100000"/>
              </a:lnSpc>
              <a:spcBef>
                <a:spcPts val="0"/>
              </a:spcBef>
              <a:buFont typeface="Arial,Sans-Serif" panose="020B0604020202020204" pitchFamily="34" charset="0"/>
            </a:pPr>
            <a:r>
              <a:rPr lang="en-US" sz="2000">
                <a:latin typeface="Sitka Text"/>
                <a:cs typeface="Calibri"/>
              </a:rPr>
              <a:t>Update CORA due to Kenneth’s request for modification</a:t>
            </a:r>
          </a:p>
          <a:p>
            <a:pPr marL="1257300" lvl="3" indent="-342900">
              <a:lnSpc>
                <a:spcPct val="100000"/>
              </a:lnSpc>
              <a:spcBef>
                <a:spcPts val="0"/>
              </a:spcBef>
              <a:buFont typeface="Arial,Sans-Serif" panose="020B0604020202020204" pitchFamily="34" charset="0"/>
            </a:pPr>
            <a:r>
              <a:rPr lang="en-US" sz="2000">
                <a:latin typeface="Sitka Text"/>
                <a:cs typeface="Calibri"/>
              </a:rPr>
              <a:t>Work with Kenneth to see how much he can afford to pay every month until the order is modified or until he finds employment. </a:t>
            </a:r>
          </a:p>
          <a:p>
            <a:pPr marL="1714500" lvl="4" indent="-342900">
              <a:lnSpc>
                <a:spcPct val="100000"/>
              </a:lnSpc>
              <a:spcBef>
                <a:spcPts val="0"/>
              </a:spcBef>
              <a:buFont typeface="Arial,Sans-Serif" panose="020B0604020202020204" pitchFamily="34" charset="0"/>
            </a:pPr>
            <a:r>
              <a:rPr lang="en-US" sz="2000">
                <a:latin typeface="Sitka Text"/>
                <a:cs typeface="Calibri"/>
              </a:rPr>
              <a:t>Kenneth to pay within ten days</a:t>
            </a:r>
          </a:p>
          <a:p>
            <a:pPr marL="1714500" lvl="4" indent="-342900">
              <a:lnSpc>
                <a:spcPct val="100000"/>
              </a:lnSpc>
              <a:spcBef>
                <a:spcPts val="0"/>
              </a:spcBef>
              <a:buFont typeface="Arial,Sans-Serif" panose="020B0604020202020204" pitchFamily="34" charset="0"/>
            </a:pPr>
            <a:r>
              <a:rPr lang="en-US" sz="2000">
                <a:latin typeface="Sitka Text"/>
                <a:cs typeface="Calibri"/>
              </a:rPr>
              <a:t>Review case for payment after 10 days</a:t>
            </a:r>
          </a:p>
        </p:txBody>
      </p:sp>
    </p:spTree>
    <p:extLst>
      <p:ext uri="{BB962C8B-B14F-4D97-AF65-F5344CB8AC3E}">
        <p14:creationId xmlns:p14="http://schemas.microsoft.com/office/powerpoint/2010/main" val="2055855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99663-9EBF-3BB7-D636-B7D3AFE63079}"/>
              </a:ext>
            </a:extLst>
          </p:cNvPr>
          <p:cNvSpPr>
            <a:spLocks noGrp="1"/>
          </p:cNvSpPr>
          <p:nvPr>
            <p:ph type="title"/>
          </p:nvPr>
        </p:nvSpPr>
        <p:spPr>
          <a:xfrm>
            <a:off x="4764" y="365125"/>
            <a:ext cx="12182472" cy="1349375"/>
          </a:xfrm>
        </p:spPr>
        <p:txBody>
          <a:bodyPr/>
          <a:lstStyle/>
          <a:p>
            <a:pPr algn="ctr"/>
            <a:r>
              <a:rPr lang="en-US" b="1">
                <a:latin typeface="Sitka Text"/>
                <a:cs typeface="Calibri Light"/>
              </a:rPr>
              <a:t>Federal Changes From Turner to Today</a:t>
            </a:r>
          </a:p>
        </p:txBody>
      </p:sp>
      <p:pic>
        <p:nvPicPr>
          <p:cNvPr id="4" name="Content Placeholder 3">
            <a:extLst>
              <a:ext uri="{FF2B5EF4-FFF2-40B4-BE49-F238E27FC236}">
                <a16:creationId xmlns:a16="http://schemas.microsoft.com/office/drawing/2014/main" id="{CFE636E7-E46D-3E0A-46E2-C8B0DFE7A081}"/>
              </a:ext>
            </a:extLst>
          </p:cNvPr>
          <p:cNvPicPr>
            <a:picLocks noGrp="1" noChangeAspect="1"/>
          </p:cNvPicPr>
          <p:nvPr>
            <p:ph idx="1"/>
          </p:nvPr>
        </p:nvPicPr>
        <p:blipFill>
          <a:blip r:embed="rId3"/>
          <a:stretch>
            <a:fillRect/>
          </a:stretch>
        </p:blipFill>
        <p:spPr>
          <a:xfrm>
            <a:off x="1250391" y="1434856"/>
            <a:ext cx="8949918" cy="3984276"/>
          </a:xfrm>
        </p:spPr>
      </p:pic>
    </p:spTree>
    <p:extLst>
      <p:ext uri="{BB962C8B-B14F-4D97-AF65-F5344CB8AC3E}">
        <p14:creationId xmlns:p14="http://schemas.microsoft.com/office/powerpoint/2010/main" val="9510431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06D34-1E27-C165-A7EF-A8A4D04AC5AE}"/>
              </a:ext>
            </a:extLst>
          </p:cNvPr>
          <p:cNvSpPr>
            <a:spLocks noGrp="1"/>
          </p:cNvSpPr>
          <p:nvPr>
            <p:ph type="title"/>
          </p:nvPr>
        </p:nvSpPr>
        <p:spPr>
          <a:xfrm>
            <a:off x="-1065" y="444389"/>
            <a:ext cx="12195907" cy="1325563"/>
          </a:xfrm>
        </p:spPr>
        <p:txBody>
          <a:bodyPr/>
          <a:lstStyle/>
          <a:p>
            <a:pPr algn="ctr"/>
            <a:r>
              <a:rPr lang="en-US" b="1" i="0" u="none" strike="noStrike" baseline="0">
                <a:solidFill>
                  <a:srgbClr val="000000"/>
                </a:solidFill>
                <a:latin typeface="Sitka Text"/>
                <a:ea typeface="Sitka Text"/>
                <a:cs typeface="Sitka Text"/>
              </a:rPr>
              <a:t>Unable but Willing</a:t>
            </a:r>
            <a:r>
              <a:rPr lang="en-US" b="1">
                <a:solidFill>
                  <a:srgbClr val="000000"/>
                </a:solidFill>
                <a:latin typeface="Sitka Text"/>
                <a:ea typeface="Sitka Text"/>
                <a:cs typeface="Sitka Text"/>
              </a:rPr>
              <a:t> </a:t>
            </a:r>
            <a:endParaRPr lang="en-US"/>
          </a:p>
        </p:txBody>
      </p:sp>
      <p:sp>
        <p:nvSpPr>
          <p:cNvPr id="3" name="Content Placeholder 2">
            <a:extLst>
              <a:ext uri="{FF2B5EF4-FFF2-40B4-BE49-F238E27FC236}">
                <a16:creationId xmlns:a16="http://schemas.microsoft.com/office/drawing/2014/main" id="{6ACEAFF1-B3C8-6B91-80A0-8EA0C29972BC}"/>
              </a:ext>
            </a:extLst>
          </p:cNvPr>
          <p:cNvSpPr>
            <a:spLocks noGrp="1"/>
          </p:cNvSpPr>
          <p:nvPr>
            <p:ph idx="1"/>
          </p:nvPr>
        </p:nvSpPr>
        <p:spPr>
          <a:xfrm>
            <a:off x="1284546" y="2113835"/>
            <a:ext cx="10715194" cy="2848647"/>
          </a:xfrm>
        </p:spPr>
        <p:txBody>
          <a:bodyPr vert="horz" lIns="91440" tIns="45720" rIns="91440" bIns="45720" rtlCol="0" anchor="t">
            <a:noAutofit/>
          </a:bodyPr>
          <a:lstStyle/>
          <a:p>
            <a:pPr lvl="1"/>
            <a:r>
              <a:rPr lang="en-US" sz="2800">
                <a:latin typeface="Sitka Text"/>
                <a:cs typeface="Calibri"/>
              </a:rPr>
              <a:t>Addressing Allison’s</a:t>
            </a:r>
            <a:r>
              <a:rPr lang="en-US" sz="2800" kern="1200">
                <a:latin typeface="Sitka Text"/>
                <a:cs typeface="Calibri"/>
              </a:rPr>
              <a:t> Concerns:</a:t>
            </a:r>
            <a:r>
              <a:rPr lang="en-US" sz="2800">
                <a:latin typeface="Sitka Text"/>
                <a:cs typeface="Calibri"/>
              </a:rPr>
              <a:t> </a:t>
            </a:r>
          </a:p>
          <a:p>
            <a:pPr lvl="2"/>
            <a:r>
              <a:rPr lang="en-US" sz="2800">
                <a:latin typeface="Sitka Text"/>
                <a:cs typeface="Calibri"/>
              </a:rPr>
              <a:t>Explain</a:t>
            </a:r>
            <a:r>
              <a:rPr lang="en-US" sz="2800" kern="1200">
                <a:latin typeface="Sitka Text"/>
                <a:cs typeface="Calibri"/>
              </a:rPr>
              <a:t> contact has been with NCP to make payments</a:t>
            </a:r>
          </a:p>
          <a:p>
            <a:pPr lvl="2"/>
            <a:r>
              <a:rPr lang="en-US" sz="2800">
                <a:latin typeface="Sitka Text"/>
                <a:cs typeface="Calibri"/>
              </a:rPr>
              <a:t>Inform modification</a:t>
            </a:r>
            <a:r>
              <a:rPr lang="en-US" sz="2800" kern="1200">
                <a:latin typeface="Sitka Text"/>
                <a:cs typeface="Calibri"/>
              </a:rPr>
              <a:t> request is pending</a:t>
            </a:r>
            <a:endParaRPr lang="en-US" sz="2800">
              <a:latin typeface="Sitka Text"/>
              <a:cs typeface="Calibri"/>
            </a:endParaRPr>
          </a:p>
          <a:p>
            <a:pPr lvl="3"/>
            <a:r>
              <a:rPr lang="en-US" sz="2600">
                <a:latin typeface="Sitka Text"/>
                <a:cs typeface="Calibri"/>
              </a:rPr>
              <a:t>Gather and send documentation for modification</a:t>
            </a:r>
          </a:p>
          <a:p>
            <a:pPr lvl="2"/>
            <a:r>
              <a:rPr lang="en-US" sz="2800" kern="1200">
                <a:latin typeface="Sitka Text"/>
                <a:cs typeface="Calibri"/>
              </a:rPr>
              <a:t>Explain </a:t>
            </a:r>
            <a:r>
              <a:rPr lang="en-US" sz="2800">
                <a:latin typeface="Sitka Text"/>
                <a:cs typeface="Calibri"/>
              </a:rPr>
              <a:t>automated</a:t>
            </a:r>
            <a:r>
              <a:rPr lang="en-US" sz="2800" kern="1200">
                <a:latin typeface="Sitka Text"/>
                <a:cs typeface="Calibri"/>
              </a:rPr>
              <a:t> </a:t>
            </a:r>
            <a:r>
              <a:rPr lang="en-US" sz="2800">
                <a:latin typeface="Sitka Text"/>
                <a:cs typeface="Calibri"/>
              </a:rPr>
              <a:t>enforcement continues </a:t>
            </a:r>
          </a:p>
          <a:p>
            <a:pPr lvl="2"/>
            <a:r>
              <a:rPr lang="en-US" sz="2800">
                <a:latin typeface="Sitka Text"/>
                <a:cs typeface="Calibri"/>
              </a:rPr>
              <a:t>Explain</a:t>
            </a:r>
            <a:r>
              <a:rPr lang="en-US" sz="2800" kern="1200">
                <a:latin typeface="Sitka Text"/>
                <a:cs typeface="Calibri"/>
              </a:rPr>
              <a:t> and refer if applicable, to </a:t>
            </a:r>
            <a:r>
              <a:rPr lang="en-US" sz="2800">
                <a:latin typeface="Sitka Text"/>
                <a:cs typeface="Calibri"/>
              </a:rPr>
              <a:t>Unite Us and CSE E&amp;T</a:t>
            </a:r>
          </a:p>
        </p:txBody>
      </p:sp>
    </p:spTree>
    <p:extLst>
      <p:ext uri="{BB962C8B-B14F-4D97-AF65-F5344CB8AC3E}">
        <p14:creationId xmlns:p14="http://schemas.microsoft.com/office/powerpoint/2010/main" val="13404172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8DF56C-6608-2E75-CD1A-A99063DE494B}"/>
              </a:ext>
            </a:extLst>
          </p:cNvPr>
          <p:cNvSpPr>
            <a:spLocks noGrp="1"/>
          </p:cNvSpPr>
          <p:nvPr>
            <p:ph type="title"/>
          </p:nvPr>
        </p:nvSpPr>
        <p:spPr>
          <a:xfrm>
            <a:off x="838200" y="365125"/>
            <a:ext cx="10515600" cy="4808991"/>
          </a:xfrm>
        </p:spPr>
        <p:txBody>
          <a:bodyPr>
            <a:normAutofit/>
          </a:bodyPr>
          <a:lstStyle/>
          <a:p>
            <a:pPr algn="ctr"/>
            <a:r>
              <a:rPr lang="en-US" sz="6600" b="1">
                <a:latin typeface="Sitka Text"/>
                <a:cs typeface="Calibri Light"/>
              </a:rPr>
              <a:t>SCENARIO #3</a:t>
            </a:r>
          </a:p>
        </p:txBody>
      </p:sp>
    </p:spTree>
    <p:extLst>
      <p:ext uri="{BB962C8B-B14F-4D97-AF65-F5344CB8AC3E}">
        <p14:creationId xmlns:p14="http://schemas.microsoft.com/office/powerpoint/2010/main" val="14874866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595EDF-598D-D10F-2E27-E18C095AA42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19FA272-2551-6B54-FCF6-E501E3A961EF}"/>
              </a:ext>
            </a:extLst>
          </p:cNvPr>
          <p:cNvSpPr>
            <a:spLocks noGrp="1"/>
          </p:cNvSpPr>
          <p:nvPr>
            <p:ph type="title"/>
          </p:nvPr>
        </p:nvSpPr>
        <p:spPr>
          <a:xfrm>
            <a:off x="-3544" y="365125"/>
            <a:ext cx="12199087" cy="1325563"/>
          </a:xfrm>
        </p:spPr>
        <p:txBody>
          <a:bodyPr>
            <a:normAutofit fontScale="90000"/>
          </a:bodyPr>
          <a:lstStyle/>
          <a:p>
            <a:pPr algn="ctr"/>
            <a:r>
              <a:rPr lang="en-US" sz="5200" b="1">
                <a:latin typeface="Sitka Text"/>
                <a:cs typeface="Calibri Light"/>
              </a:rPr>
              <a:t>Quadrant 2: Able and Willing - Respond</a:t>
            </a:r>
          </a:p>
        </p:txBody>
      </p:sp>
      <p:sp>
        <p:nvSpPr>
          <p:cNvPr id="3" name="Content Placeholder 2">
            <a:extLst>
              <a:ext uri="{FF2B5EF4-FFF2-40B4-BE49-F238E27FC236}">
                <a16:creationId xmlns:a16="http://schemas.microsoft.com/office/drawing/2014/main" id="{2142C3B7-99F8-0D98-5DE9-892B2D1A72F5}"/>
              </a:ext>
            </a:extLst>
          </p:cNvPr>
          <p:cNvSpPr>
            <a:spLocks noGrp="1"/>
          </p:cNvSpPr>
          <p:nvPr>
            <p:ph sz="half" idx="1"/>
          </p:nvPr>
        </p:nvSpPr>
        <p:spPr>
          <a:xfrm>
            <a:off x="838200" y="1825625"/>
            <a:ext cx="3882191" cy="2939634"/>
          </a:xfrm>
          <a:ln>
            <a:solidFill>
              <a:srgbClr val="FFC000"/>
            </a:solidFill>
          </a:ln>
        </p:spPr>
        <p:txBody>
          <a:bodyPr vert="horz" lIns="91440" tIns="45720" rIns="91440" bIns="45720" rtlCol="0" anchor="t">
            <a:normAutofit/>
          </a:bodyPr>
          <a:lstStyle/>
          <a:p>
            <a:pPr marL="0" indent="0">
              <a:buNone/>
            </a:pPr>
            <a:r>
              <a:rPr lang="en-US" sz="1600" b="1">
                <a:latin typeface="Sitka Text"/>
                <a:cs typeface="Calibri"/>
              </a:rPr>
              <a:t>Case Members</a:t>
            </a:r>
            <a:r>
              <a:rPr lang="en-US" sz="1600">
                <a:latin typeface="Sitka Text"/>
                <a:cs typeface="Calibri"/>
              </a:rPr>
              <a:t>:</a:t>
            </a:r>
          </a:p>
          <a:p>
            <a:pPr marL="285750" indent="-285750">
              <a:buFont typeface="Wingdings" panose="020B0604020202020204" pitchFamily="34" charset="0"/>
              <a:buChar char="ü"/>
            </a:pPr>
            <a:r>
              <a:rPr lang="en-US" sz="1600" b="1">
                <a:latin typeface="Sitka Text"/>
                <a:cs typeface="Calibri"/>
              </a:rPr>
              <a:t>Noncustodial Parent</a:t>
            </a:r>
            <a:r>
              <a:rPr lang="en-US" sz="1600">
                <a:latin typeface="Sitka Text"/>
                <a:cs typeface="Calibri"/>
              </a:rPr>
              <a:t>: </a:t>
            </a:r>
            <a:r>
              <a:rPr lang="en-US" sz="1600">
                <a:solidFill>
                  <a:srgbClr val="1F4E79"/>
                </a:solidFill>
                <a:latin typeface="Sitka Text"/>
                <a:cs typeface="Calibri"/>
              </a:rPr>
              <a:t>Michael Fontenot</a:t>
            </a:r>
          </a:p>
          <a:p>
            <a:pPr marL="285750" indent="-285750">
              <a:buFont typeface="Wingdings" panose="020B0604020202020204" pitchFamily="34" charset="0"/>
              <a:buChar char="ü"/>
            </a:pPr>
            <a:r>
              <a:rPr lang="en-US" sz="1600" b="1">
                <a:latin typeface="Sitka Text"/>
                <a:cs typeface="Calibri"/>
              </a:rPr>
              <a:t>Custodial Parent</a:t>
            </a:r>
            <a:r>
              <a:rPr lang="en-US" sz="1600">
                <a:latin typeface="Sitka Text"/>
                <a:cs typeface="Calibri"/>
              </a:rPr>
              <a:t>: </a:t>
            </a:r>
            <a:r>
              <a:rPr lang="en-US" sz="1600">
                <a:solidFill>
                  <a:srgbClr val="1F4E79"/>
                </a:solidFill>
                <a:latin typeface="Sitka Text"/>
                <a:cs typeface="Calibri"/>
              </a:rPr>
              <a:t>Jane Stein</a:t>
            </a:r>
          </a:p>
          <a:p>
            <a:pPr marL="285750" indent="-285750">
              <a:buFont typeface="Wingdings" panose="020B0604020202020204" pitchFamily="34" charset="0"/>
              <a:buChar char="ü"/>
            </a:pPr>
            <a:r>
              <a:rPr lang="en-US" sz="1600" b="1">
                <a:latin typeface="Sitka Text"/>
                <a:cs typeface="Calibri"/>
              </a:rPr>
              <a:t>Child</a:t>
            </a:r>
            <a:r>
              <a:rPr lang="en-US" sz="1600">
                <a:latin typeface="Sitka Text"/>
                <a:cs typeface="Calibri"/>
              </a:rPr>
              <a:t>: </a:t>
            </a:r>
            <a:r>
              <a:rPr lang="en-US" sz="1600">
                <a:solidFill>
                  <a:srgbClr val="1F4E79"/>
                </a:solidFill>
                <a:latin typeface="Sitka Text"/>
                <a:cs typeface="Calibri"/>
              </a:rPr>
              <a:t>Josie Fontenot</a:t>
            </a:r>
          </a:p>
          <a:p>
            <a:pPr marL="971550" lvl="1" indent="-285750">
              <a:buFont typeface="Wingdings" panose="020B0604020202020204" pitchFamily="34" charset="0"/>
              <a:buChar char="Ø"/>
            </a:pPr>
            <a:r>
              <a:rPr lang="en-US" sz="1600" b="1">
                <a:latin typeface="Sitka Text"/>
                <a:cs typeface="Calibri"/>
              </a:rPr>
              <a:t>Five years old</a:t>
            </a:r>
            <a:endParaRPr lang="en-US" sz="1600">
              <a:latin typeface="Sitka Text"/>
              <a:cs typeface="Calibri"/>
            </a:endParaRPr>
          </a:p>
        </p:txBody>
      </p:sp>
      <p:sp>
        <p:nvSpPr>
          <p:cNvPr id="4" name="Content Placeholder 3">
            <a:extLst>
              <a:ext uri="{FF2B5EF4-FFF2-40B4-BE49-F238E27FC236}">
                <a16:creationId xmlns:a16="http://schemas.microsoft.com/office/drawing/2014/main" id="{AAF23021-D735-64D8-B1F7-1384CDA26EC8}"/>
              </a:ext>
            </a:extLst>
          </p:cNvPr>
          <p:cNvSpPr>
            <a:spLocks noGrp="1"/>
          </p:cNvSpPr>
          <p:nvPr>
            <p:ph sz="half" idx="2"/>
          </p:nvPr>
        </p:nvSpPr>
        <p:spPr>
          <a:xfrm>
            <a:off x="5064657" y="1825625"/>
            <a:ext cx="6495685" cy="4609651"/>
          </a:xfrm>
        </p:spPr>
        <p:txBody>
          <a:bodyPr vert="horz" lIns="91440" tIns="45720" rIns="91440" bIns="45720" rtlCol="0" anchor="t">
            <a:normAutofit/>
          </a:bodyPr>
          <a:lstStyle/>
          <a:p>
            <a:pPr marL="0" indent="0">
              <a:buNone/>
            </a:pPr>
            <a:r>
              <a:rPr lang="en-US" sz="1900" b="1">
                <a:latin typeface="Sitka Text"/>
                <a:cs typeface="Calibri"/>
              </a:rPr>
              <a:t>Scenario:</a:t>
            </a:r>
            <a:endParaRPr lang="en-US" sz="1900">
              <a:latin typeface="Sitka Text"/>
              <a:cs typeface="Calibri"/>
            </a:endParaRPr>
          </a:p>
          <a:p>
            <a:r>
              <a:rPr lang="en-US" sz="1800">
                <a:latin typeface="Sitka Text"/>
                <a:cs typeface="Calibri"/>
              </a:rPr>
              <a:t>Jane alleges that Michael has been inconsistent in making child support payments, </a:t>
            </a:r>
            <a:r>
              <a:rPr lang="en-US" sz="1800">
                <a:latin typeface="Sitka Text"/>
                <a:ea typeface="+mn-lt"/>
                <a:cs typeface="+mn-lt"/>
              </a:rPr>
              <a:t>sometimes paying less than the agreed-upon amount.  Michael argues that he has faced unexpected financial burdens but is willing to discuss a modified payment plan.</a:t>
            </a:r>
            <a:r>
              <a:rPr lang="en-US" sz="1800">
                <a:latin typeface="Sitka Text"/>
                <a:cs typeface="Calibri"/>
              </a:rPr>
              <a:t> </a:t>
            </a:r>
          </a:p>
          <a:p>
            <a:r>
              <a:rPr lang="en-US" sz="1800">
                <a:latin typeface="Sitka Text"/>
                <a:cs typeface="Calibri"/>
              </a:rPr>
              <a:t>Jane is frustrated with the lack of enforcement measures taken by the child support </a:t>
            </a:r>
            <a:r>
              <a:rPr lang="en-US" sz="1800">
                <a:latin typeface="Sitka Text"/>
                <a:ea typeface="+mn-lt"/>
                <a:cs typeface="+mn-lt"/>
              </a:rPr>
              <a:t>agency.  Michael is concerned about the potential legal consequences and seeks a fair resolution without punitive measures.</a:t>
            </a:r>
            <a:r>
              <a:rPr lang="en-US" sz="1800">
                <a:latin typeface="Sitka Text"/>
                <a:cs typeface="Calibri"/>
              </a:rPr>
              <a:t> </a:t>
            </a:r>
          </a:p>
          <a:p>
            <a:r>
              <a:rPr lang="en-US" sz="1800">
                <a:latin typeface="Sitka Text"/>
                <a:cs typeface="Calibri"/>
              </a:rPr>
              <a:t>Both parties express their commitment to ensuring Josie's well-being.  Jane </a:t>
            </a:r>
            <a:r>
              <a:rPr lang="en-US" sz="1800">
                <a:latin typeface="Sitka Text"/>
                <a:ea typeface="+mn-lt"/>
                <a:cs typeface="+mn-lt"/>
              </a:rPr>
              <a:t>emphasizes that consistent financial support is crucial for Josie's education and extracurricular activities.</a:t>
            </a:r>
            <a:r>
              <a:rPr lang="en-US" sz="1800">
                <a:latin typeface="Sitka Text"/>
                <a:cs typeface="Calibri"/>
              </a:rPr>
              <a:t> </a:t>
            </a:r>
          </a:p>
          <a:p>
            <a:pPr>
              <a:buNone/>
            </a:pPr>
            <a:endParaRPr lang="en-US" sz="1400">
              <a:cs typeface="Arial"/>
            </a:endParaRPr>
          </a:p>
          <a:p>
            <a:pPr marL="0" indent="0">
              <a:buNone/>
            </a:pPr>
            <a:endParaRPr lang="en-US" sz="1900">
              <a:latin typeface="Calibri"/>
              <a:cs typeface="Calibri" panose="020F0502020204030204"/>
            </a:endParaRPr>
          </a:p>
        </p:txBody>
      </p:sp>
      <p:pic>
        <p:nvPicPr>
          <p:cNvPr id="5" name="Picture 4">
            <a:extLst>
              <a:ext uri="{FF2B5EF4-FFF2-40B4-BE49-F238E27FC236}">
                <a16:creationId xmlns:a16="http://schemas.microsoft.com/office/drawing/2014/main" id="{08538FFE-37C7-B195-44DC-44E454CDA976}"/>
              </a:ext>
            </a:extLst>
          </p:cNvPr>
          <p:cNvPicPr>
            <a:picLocks noChangeAspect="1"/>
          </p:cNvPicPr>
          <p:nvPr/>
        </p:nvPicPr>
        <p:blipFill>
          <a:blip r:embed="rId3">
            <a:extLst>
              <a:ext uri="{837473B0-CC2E-450A-ABE3-18F120FF3D39}">
                <a1611:picAttrSrcUrl xmlns:a1611="http://schemas.microsoft.com/office/drawing/2016/11/main" xmlns="" r:id="rId4"/>
              </a:ext>
            </a:extLst>
          </a:blip>
          <a:stretch>
            <a:fillRect/>
          </a:stretch>
        </p:blipFill>
        <p:spPr>
          <a:xfrm>
            <a:off x="3344777" y="3789375"/>
            <a:ext cx="1315453" cy="939607"/>
          </a:xfrm>
          <a:prstGeom prst="rect">
            <a:avLst/>
          </a:prstGeom>
        </p:spPr>
      </p:pic>
    </p:spTree>
    <p:extLst>
      <p:ext uri="{BB962C8B-B14F-4D97-AF65-F5344CB8AC3E}">
        <p14:creationId xmlns:p14="http://schemas.microsoft.com/office/powerpoint/2010/main" val="40377292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12A44F-B171-22D3-68F7-BD40C1AD59C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B41A997-CA81-1D97-3419-C877FC2C3AAC}"/>
              </a:ext>
            </a:extLst>
          </p:cNvPr>
          <p:cNvSpPr>
            <a:spLocks noGrp="1"/>
          </p:cNvSpPr>
          <p:nvPr>
            <p:ph type="title"/>
          </p:nvPr>
        </p:nvSpPr>
        <p:spPr>
          <a:xfrm>
            <a:off x="-3544" y="201637"/>
            <a:ext cx="12199088" cy="1325563"/>
          </a:xfrm>
        </p:spPr>
        <p:txBody>
          <a:bodyPr/>
          <a:lstStyle/>
          <a:p>
            <a:pPr algn="ctr"/>
            <a:r>
              <a:rPr lang="en-US" b="1">
                <a:latin typeface="Sitka Text"/>
                <a:cs typeface="Calibri Light"/>
              </a:rPr>
              <a:t>Able and Willing </a:t>
            </a:r>
            <a:endParaRPr lang="en-US" b="1">
              <a:latin typeface="Sitka Text"/>
            </a:endParaRPr>
          </a:p>
        </p:txBody>
      </p:sp>
      <p:sp>
        <p:nvSpPr>
          <p:cNvPr id="3" name="Content Placeholder 2">
            <a:extLst>
              <a:ext uri="{FF2B5EF4-FFF2-40B4-BE49-F238E27FC236}">
                <a16:creationId xmlns:a16="http://schemas.microsoft.com/office/drawing/2014/main" id="{9D69236C-A1C0-3F81-9279-D886654D557D}"/>
              </a:ext>
            </a:extLst>
          </p:cNvPr>
          <p:cNvSpPr>
            <a:spLocks noGrp="1"/>
          </p:cNvSpPr>
          <p:nvPr>
            <p:ph idx="1"/>
          </p:nvPr>
        </p:nvSpPr>
        <p:spPr>
          <a:xfrm>
            <a:off x="1152891" y="1822638"/>
            <a:ext cx="10086086" cy="4006936"/>
          </a:xfrm>
        </p:spPr>
        <p:txBody>
          <a:bodyPr vert="horz" lIns="91440" tIns="45720" rIns="91440" bIns="45720" rtlCol="0" anchor="t">
            <a:normAutofit/>
          </a:bodyPr>
          <a:lstStyle/>
          <a:p>
            <a:pPr marL="0" indent="0">
              <a:buNone/>
            </a:pPr>
            <a:r>
              <a:rPr lang="en-US" sz="2400" b="1">
                <a:ea typeface="+mn-lt"/>
                <a:cs typeface="+mn-lt"/>
              </a:rPr>
              <a:t>Caseworker Actions:</a:t>
            </a:r>
            <a:endParaRPr lang="en-US"/>
          </a:p>
          <a:p>
            <a:pPr lvl="1"/>
            <a:r>
              <a:rPr lang="en-US">
                <a:latin typeface="Sitka Text"/>
                <a:ea typeface="+mn-lt"/>
                <a:cs typeface="+mn-lt"/>
              </a:rPr>
              <a:t>Respond to all inquiries </a:t>
            </a:r>
            <a:r>
              <a:rPr lang="en-US" sz="1800">
                <a:latin typeface="Sitka Text"/>
                <a:ea typeface="+mn-lt"/>
                <a:cs typeface="+mn-lt"/>
              </a:rPr>
              <a:t>(request to modify, questions, etc.)</a:t>
            </a:r>
            <a:endParaRPr lang="en-US" sz="1800">
              <a:solidFill>
                <a:srgbClr val="808080"/>
              </a:solidFill>
              <a:latin typeface="Sitka Text"/>
              <a:ea typeface="+mn-lt"/>
              <a:cs typeface="+mn-lt"/>
            </a:endParaRPr>
          </a:p>
          <a:p>
            <a:pPr lvl="2"/>
            <a:r>
              <a:rPr lang="en-US">
                <a:latin typeface="Sitka Text"/>
                <a:ea typeface="+mn-lt"/>
                <a:cs typeface="+mn-lt"/>
              </a:rPr>
              <a:t>Advise rights to request modification</a:t>
            </a:r>
          </a:p>
          <a:p>
            <a:pPr lvl="2"/>
            <a:r>
              <a:rPr lang="en-US">
                <a:latin typeface="Sitka Text"/>
                <a:ea typeface="+mn-lt"/>
                <a:cs typeface="+mn-lt"/>
              </a:rPr>
              <a:t>If requested, initiate review (open CORA) </a:t>
            </a:r>
          </a:p>
          <a:p>
            <a:pPr lvl="1"/>
            <a:r>
              <a:rPr lang="en-US">
                <a:latin typeface="Sitka Text"/>
                <a:ea typeface="+mn-lt"/>
                <a:cs typeface="+mn-lt"/>
              </a:rPr>
              <a:t>Communicate with Michael to determine barriers/ how it hinders capability to pay support. </a:t>
            </a:r>
          </a:p>
          <a:p>
            <a:pPr lvl="2"/>
            <a:r>
              <a:rPr lang="en-US">
                <a:latin typeface="Sitka Text"/>
                <a:ea typeface="+mn-lt"/>
                <a:cs typeface="+mn-lt"/>
              </a:rPr>
              <a:t>Offer available resources (Unite Us and CSE E&amp;T)</a:t>
            </a:r>
            <a:endParaRPr lang="en-US">
              <a:latin typeface="Sitka Text"/>
              <a:cs typeface="Calibri"/>
            </a:endParaRPr>
          </a:p>
          <a:p>
            <a:endParaRPr lang="en-US">
              <a:latin typeface="Sitka Text"/>
              <a:cs typeface="Calibri"/>
            </a:endParaRPr>
          </a:p>
          <a:p>
            <a:pPr marL="0" indent="0">
              <a:buNone/>
            </a:pPr>
            <a:endParaRPr lang="en-US">
              <a:latin typeface="Sitka Text"/>
              <a:cs typeface="Calibri"/>
            </a:endParaRPr>
          </a:p>
          <a:p>
            <a:pPr lvl="1"/>
            <a:endParaRPr lang="en-US" sz="2400">
              <a:cs typeface="Calibri"/>
            </a:endParaRPr>
          </a:p>
          <a:p>
            <a:pPr>
              <a:lnSpc>
                <a:spcPct val="100000"/>
              </a:lnSpc>
              <a:spcBef>
                <a:spcPts val="0"/>
              </a:spcBef>
            </a:pPr>
            <a:endParaRPr lang="en-US" sz="2400" b="1">
              <a:cs typeface="Calibri"/>
            </a:endParaRPr>
          </a:p>
        </p:txBody>
      </p:sp>
    </p:spTree>
    <p:extLst>
      <p:ext uri="{BB962C8B-B14F-4D97-AF65-F5344CB8AC3E}">
        <p14:creationId xmlns:p14="http://schemas.microsoft.com/office/powerpoint/2010/main" val="214694402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12A44F-B171-22D3-68F7-BD40C1AD59C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B41A997-CA81-1D97-3419-C877FC2C3AAC}"/>
              </a:ext>
            </a:extLst>
          </p:cNvPr>
          <p:cNvSpPr>
            <a:spLocks noGrp="1"/>
          </p:cNvSpPr>
          <p:nvPr>
            <p:ph type="title"/>
          </p:nvPr>
        </p:nvSpPr>
        <p:spPr>
          <a:xfrm>
            <a:off x="-3544" y="201637"/>
            <a:ext cx="12199088" cy="1325563"/>
          </a:xfrm>
        </p:spPr>
        <p:txBody>
          <a:bodyPr/>
          <a:lstStyle/>
          <a:p>
            <a:pPr algn="ctr"/>
            <a:r>
              <a:rPr lang="en-US" b="1">
                <a:latin typeface="Sitka Text"/>
                <a:cs typeface="Calibri Light"/>
              </a:rPr>
              <a:t>Able and Willing </a:t>
            </a:r>
            <a:endParaRPr lang="en-US" b="1">
              <a:latin typeface="Sitka Text"/>
            </a:endParaRPr>
          </a:p>
        </p:txBody>
      </p:sp>
      <p:sp>
        <p:nvSpPr>
          <p:cNvPr id="3" name="Content Placeholder 2">
            <a:extLst>
              <a:ext uri="{FF2B5EF4-FFF2-40B4-BE49-F238E27FC236}">
                <a16:creationId xmlns:a16="http://schemas.microsoft.com/office/drawing/2014/main" id="{9D69236C-A1C0-3F81-9279-D886654D557D}"/>
              </a:ext>
            </a:extLst>
          </p:cNvPr>
          <p:cNvSpPr>
            <a:spLocks noGrp="1"/>
          </p:cNvSpPr>
          <p:nvPr>
            <p:ph idx="1"/>
          </p:nvPr>
        </p:nvSpPr>
        <p:spPr>
          <a:xfrm>
            <a:off x="1152891" y="1643344"/>
            <a:ext cx="10086086" cy="4186230"/>
          </a:xfrm>
        </p:spPr>
        <p:txBody>
          <a:bodyPr vert="horz" lIns="91440" tIns="45720" rIns="91440" bIns="45720" rtlCol="0" anchor="t">
            <a:normAutofit/>
          </a:bodyPr>
          <a:lstStyle/>
          <a:p>
            <a:pPr marL="0" indent="0">
              <a:buNone/>
            </a:pPr>
            <a:endParaRPr lang="en-US" sz="2400" b="1">
              <a:latin typeface="Calibri"/>
              <a:cs typeface="Calibri"/>
            </a:endParaRPr>
          </a:p>
          <a:p>
            <a:r>
              <a:rPr lang="en-US">
                <a:latin typeface="Sitka Text"/>
                <a:cs typeface="Calibri"/>
              </a:rPr>
              <a:t>Jane's Concerns: </a:t>
            </a:r>
          </a:p>
          <a:p>
            <a:pPr lvl="1"/>
            <a:r>
              <a:rPr lang="en-US">
                <a:latin typeface="Sitka Text"/>
                <a:cs typeface="Calibri"/>
              </a:rPr>
              <a:t>Explain contact made w/Michael</a:t>
            </a:r>
          </a:p>
          <a:p>
            <a:pPr lvl="2"/>
            <a:r>
              <a:rPr lang="en-US">
                <a:latin typeface="Sitka Text"/>
                <a:cs typeface="Calibri"/>
              </a:rPr>
              <a:t>Payment arrangements have been made</a:t>
            </a:r>
          </a:p>
          <a:p>
            <a:pPr lvl="1"/>
            <a:r>
              <a:rPr lang="en-US">
                <a:latin typeface="Sitka Text"/>
                <a:cs typeface="Calibri"/>
              </a:rPr>
              <a:t>Pending review to determine support is set based on current guidelines</a:t>
            </a:r>
          </a:p>
          <a:p>
            <a:pPr lvl="1"/>
            <a:r>
              <a:rPr lang="en-US">
                <a:latin typeface="Sitka Text"/>
                <a:cs typeface="Calibri"/>
              </a:rPr>
              <a:t>Automated Enforcement Continues</a:t>
            </a:r>
          </a:p>
          <a:p>
            <a:pPr lvl="1"/>
            <a:r>
              <a:rPr lang="en-US">
                <a:latin typeface="Sitka Text"/>
                <a:cs typeface="Calibri"/>
              </a:rPr>
              <a:t>Refer to Unite Us and CSE E&amp;T</a:t>
            </a:r>
          </a:p>
          <a:p>
            <a:pPr lvl="1"/>
            <a:endParaRPr lang="en-US" sz="2400">
              <a:cs typeface="Calibri"/>
            </a:endParaRPr>
          </a:p>
          <a:p>
            <a:pPr>
              <a:lnSpc>
                <a:spcPct val="100000"/>
              </a:lnSpc>
              <a:spcBef>
                <a:spcPts val="0"/>
              </a:spcBef>
            </a:pPr>
            <a:endParaRPr lang="en-US" sz="2400" b="1">
              <a:cs typeface="Calibri"/>
            </a:endParaRPr>
          </a:p>
        </p:txBody>
      </p:sp>
    </p:spTree>
    <p:extLst>
      <p:ext uri="{BB962C8B-B14F-4D97-AF65-F5344CB8AC3E}">
        <p14:creationId xmlns:p14="http://schemas.microsoft.com/office/powerpoint/2010/main" val="124230940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8DF56C-6608-2E75-CD1A-A99063DE494B}"/>
              </a:ext>
            </a:extLst>
          </p:cNvPr>
          <p:cNvSpPr>
            <a:spLocks noGrp="1"/>
          </p:cNvSpPr>
          <p:nvPr>
            <p:ph type="title"/>
          </p:nvPr>
        </p:nvSpPr>
        <p:spPr>
          <a:xfrm>
            <a:off x="838200" y="365125"/>
            <a:ext cx="10515600" cy="4808991"/>
          </a:xfrm>
        </p:spPr>
        <p:txBody>
          <a:bodyPr>
            <a:normAutofit/>
          </a:bodyPr>
          <a:lstStyle/>
          <a:p>
            <a:pPr algn="ctr"/>
            <a:r>
              <a:rPr lang="en-US" sz="6600" b="1">
                <a:latin typeface="Sitka Text"/>
                <a:cs typeface="Calibri Light"/>
              </a:rPr>
              <a:t>SCENARIO #4</a:t>
            </a:r>
          </a:p>
        </p:txBody>
      </p:sp>
    </p:spTree>
    <p:extLst>
      <p:ext uri="{BB962C8B-B14F-4D97-AF65-F5344CB8AC3E}">
        <p14:creationId xmlns:p14="http://schemas.microsoft.com/office/powerpoint/2010/main" val="91139214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DB690C-17FD-23B6-EBEE-1224E09CD36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EBBA646-B530-64E7-1CA3-5FEBF4179EE9}"/>
              </a:ext>
            </a:extLst>
          </p:cNvPr>
          <p:cNvSpPr>
            <a:spLocks noGrp="1"/>
          </p:cNvSpPr>
          <p:nvPr>
            <p:ph type="title"/>
          </p:nvPr>
        </p:nvSpPr>
        <p:spPr>
          <a:xfrm>
            <a:off x="-13313" y="466157"/>
            <a:ext cx="12207948" cy="1325563"/>
          </a:xfrm>
        </p:spPr>
        <p:txBody>
          <a:bodyPr>
            <a:noAutofit/>
          </a:bodyPr>
          <a:lstStyle/>
          <a:p>
            <a:pPr algn="ctr"/>
            <a:r>
              <a:rPr lang="en-US" b="1">
                <a:latin typeface="Sitka Text"/>
              </a:rPr>
              <a:t>Quadrant 3: Unable and Unwilling - Engage</a:t>
            </a:r>
            <a:endParaRPr lang="en-US" b="1">
              <a:latin typeface="Sitka Text"/>
              <a:cs typeface="Calibri Light"/>
            </a:endParaRPr>
          </a:p>
        </p:txBody>
      </p:sp>
      <p:sp>
        <p:nvSpPr>
          <p:cNvPr id="8" name="Content Placeholder 3">
            <a:extLst>
              <a:ext uri="{FF2B5EF4-FFF2-40B4-BE49-F238E27FC236}">
                <a16:creationId xmlns:a16="http://schemas.microsoft.com/office/drawing/2014/main" id="{B2FCBBD2-104C-1459-95E8-6B93224832A8}"/>
              </a:ext>
            </a:extLst>
          </p:cNvPr>
          <p:cNvSpPr txBox="1">
            <a:spLocks/>
          </p:cNvSpPr>
          <p:nvPr/>
        </p:nvSpPr>
        <p:spPr>
          <a:xfrm>
            <a:off x="5073316" y="1825625"/>
            <a:ext cx="6267219" cy="3553242"/>
          </a:xfrm>
          <a:prstGeom prst="rect">
            <a:avLst/>
          </a:prstGeom>
        </p:spPr>
        <p:txBody>
          <a:bodyPr vert="horz" lIns="91440" tIns="45720" rIns="91440" bIns="45720" rtlCol="0" anchor="t">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900" b="1">
                <a:latin typeface="Sitka Text"/>
                <a:cs typeface="Calibri"/>
              </a:rPr>
              <a:t>Background:</a:t>
            </a:r>
            <a:endParaRPr lang="en-US" sz="1900">
              <a:latin typeface="Sitka Text"/>
              <a:cs typeface="Calibri"/>
            </a:endParaRPr>
          </a:p>
          <a:p>
            <a:pPr marL="0" indent="0">
              <a:buFont typeface="Arial" panose="020B0604020202020204" pitchFamily="34" charset="0"/>
              <a:buNone/>
            </a:pPr>
            <a:r>
              <a:rPr lang="en-US" sz="1900">
                <a:latin typeface="Sitka Text"/>
                <a:cs typeface="Calibri"/>
              </a:rPr>
              <a:t>When Cheyenne Trippet met Sean Bordeaux, she already had two children from a previous relationship.  After a year and half of dating, Sean and Cheyenne began to live together.  Within two years of living together, they had two children of their own.  As time progressed Sean and Cheyenne grew apart.  Cheyenne with her two older children moved out of the home, leaving Sean to raise the two younger children.</a:t>
            </a:r>
          </a:p>
          <a:p>
            <a:pPr marL="0" indent="0">
              <a:buNone/>
            </a:pPr>
            <a:r>
              <a:rPr lang="en-US" sz="2100">
                <a:latin typeface="Sitka Text"/>
                <a:cs typeface="Calibri" panose="020F0502020204030204"/>
              </a:rPr>
              <a:t>Sean, having to pay daycare for young Carson and after school care for Chelsea, asked Cheyenne to pay 50% the cost of childcare.  Cheyenne agreed, but never began to pay her portion of childcare; therefore, Sean applied for child support services.</a:t>
            </a:r>
            <a:endParaRPr lang="en-US">
              <a:latin typeface="Sitka Text"/>
            </a:endParaRPr>
          </a:p>
        </p:txBody>
      </p:sp>
      <p:pic>
        <p:nvPicPr>
          <p:cNvPr id="3" name="Picture 2">
            <a:extLst>
              <a:ext uri="{FF2B5EF4-FFF2-40B4-BE49-F238E27FC236}">
                <a16:creationId xmlns:a16="http://schemas.microsoft.com/office/drawing/2014/main" id="{1E1013E8-5219-9F56-FF5C-1EA1753A4BEA}"/>
              </a:ext>
            </a:extLst>
          </p:cNvPr>
          <p:cNvPicPr>
            <a:picLocks noChangeAspect="1"/>
          </p:cNvPicPr>
          <p:nvPr/>
        </p:nvPicPr>
        <p:blipFill>
          <a:blip r:embed="rId3"/>
          <a:stretch>
            <a:fillRect/>
          </a:stretch>
        </p:blipFill>
        <p:spPr>
          <a:xfrm>
            <a:off x="845650" y="1908542"/>
            <a:ext cx="3857625" cy="2943225"/>
          </a:xfrm>
          <a:prstGeom prst="rect">
            <a:avLst/>
          </a:prstGeom>
        </p:spPr>
      </p:pic>
    </p:spTree>
    <p:extLst>
      <p:ext uri="{BB962C8B-B14F-4D97-AF65-F5344CB8AC3E}">
        <p14:creationId xmlns:p14="http://schemas.microsoft.com/office/powerpoint/2010/main" val="409943029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02D32B-7790-E324-A46C-DDB7A730026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53862F2-9E44-3412-64BB-C9F969FA7FCA}"/>
              </a:ext>
            </a:extLst>
          </p:cNvPr>
          <p:cNvSpPr>
            <a:spLocks noGrp="1"/>
          </p:cNvSpPr>
          <p:nvPr>
            <p:ph type="title"/>
          </p:nvPr>
        </p:nvSpPr>
        <p:spPr>
          <a:xfrm>
            <a:off x="-1953" y="369005"/>
            <a:ext cx="12195906" cy="1345101"/>
          </a:xfrm>
        </p:spPr>
        <p:txBody>
          <a:bodyPr>
            <a:normAutofit/>
          </a:bodyPr>
          <a:lstStyle/>
          <a:p>
            <a:pPr algn="ctr"/>
            <a:r>
              <a:rPr lang="en-US" b="1">
                <a:latin typeface="Sitka Text"/>
              </a:rPr>
              <a:t>Unable and Unwilling </a:t>
            </a:r>
            <a:endParaRPr lang="en-US" b="1">
              <a:latin typeface="Sitka Text"/>
              <a:cs typeface="Calibri Light"/>
            </a:endParaRPr>
          </a:p>
        </p:txBody>
      </p:sp>
      <p:sp>
        <p:nvSpPr>
          <p:cNvPr id="3" name="Content Placeholder 2">
            <a:extLst>
              <a:ext uri="{FF2B5EF4-FFF2-40B4-BE49-F238E27FC236}">
                <a16:creationId xmlns:a16="http://schemas.microsoft.com/office/drawing/2014/main" id="{415823FD-F1A3-C8F2-416F-37CA26CF403A}"/>
              </a:ext>
            </a:extLst>
          </p:cNvPr>
          <p:cNvSpPr>
            <a:spLocks noGrp="1"/>
          </p:cNvSpPr>
          <p:nvPr>
            <p:ph idx="1"/>
          </p:nvPr>
        </p:nvSpPr>
        <p:spPr>
          <a:xfrm>
            <a:off x="2407298" y="2270133"/>
            <a:ext cx="7374977" cy="2971070"/>
          </a:xfrm>
        </p:spPr>
        <p:txBody>
          <a:bodyPr vert="horz" lIns="91440" tIns="45720" rIns="91440" bIns="45720" rtlCol="0" anchor="t">
            <a:normAutofit fontScale="92500"/>
          </a:bodyPr>
          <a:lstStyle/>
          <a:p>
            <a:pPr marL="0" indent="0">
              <a:buNone/>
            </a:pPr>
            <a:r>
              <a:rPr lang="en-US" sz="1600">
                <a:latin typeface="Sitka Text"/>
                <a:cs typeface="Calibri"/>
              </a:rPr>
              <a:t>Sean and Cheyenne present themselves to the court.  Sean’s income is $3,675.00 per month and has a weekly childcare expense in the amount of $218.00 ($130.00 for Carson and $88.00 for Chelsea).  After taking their testimony and evaluating the situation, the Judge finds it necessary to impute minimum wage as Cheyenne’s income.  Based on basic obligation guidelines, Cheyenne’s obligation amount is $452.25; however, the Judge deviated to $377.25 due to her having two children for whom she provides care in her home.  Cheyenne becomes upset that she’s obligated to pay child support in spite of having two children in her home to care for.</a:t>
            </a:r>
          </a:p>
          <a:p>
            <a:pPr>
              <a:lnSpc>
                <a:spcPct val="110000"/>
              </a:lnSpc>
              <a:spcBef>
                <a:spcPts val="0"/>
              </a:spcBef>
              <a:buNone/>
            </a:pPr>
            <a:endParaRPr lang="en-US" sz="1600">
              <a:latin typeface="Sitka Text"/>
              <a:cs typeface="Calibri"/>
            </a:endParaRPr>
          </a:p>
          <a:p>
            <a:pPr marL="0" indent="0">
              <a:buNone/>
            </a:pPr>
            <a:r>
              <a:rPr lang="en-US" sz="1600">
                <a:latin typeface="Sitka Text"/>
                <a:cs typeface="Calibri"/>
              </a:rPr>
              <a:t>Months go by, she has not consistently worked and is currently still unemployed.  </a:t>
            </a:r>
            <a:r>
              <a:rPr lang="en-US" sz="1600" b="1" i="1">
                <a:solidFill>
                  <a:srgbClr val="1F4E79"/>
                </a:solidFill>
                <a:latin typeface="Sitka Text"/>
                <a:cs typeface="Calibri"/>
              </a:rPr>
              <a:t>She refuses to pay support…</a:t>
            </a:r>
            <a:r>
              <a:rPr lang="en-US" sz="1600">
                <a:solidFill>
                  <a:srgbClr val="1F4E79"/>
                </a:solidFill>
                <a:latin typeface="Sitka Text"/>
                <a:cs typeface="Calibri"/>
              </a:rPr>
              <a:t>  Not only is Cheyenne</a:t>
            </a:r>
            <a:r>
              <a:rPr lang="en-US" sz="1600">
                <a:latin typeface="Sitka Text"/>
                <a:cs typeface="Calibri"/>
              </a:rPr>
              <a:t> unable to pay the obligated child support obligation; she is unwilling to pay child support.</a:t>
            </a:r>
          </a:p>
        </p:txBody>
      </p:sp>
      <p:sp>
        <p:nvSpPr>
          <p:cNvPr id="4" name="TextBox 3">
            <a:extLst>
              <a:ext uri="{FF2B5EF4-FFF2-40B4-BE49-F238E27FC236}">
                <a16:creationId xmlns:a16="http://schemas.microsoft.com/office/drawing/2014/main" id="{C8ADB39D-1726-34A4-4308-0AE77777356E}"/>
              </a:ext>
            </a:extLst>
          </p:cNvPr>
          <p:cNvSpPr txBox="1"/>
          <p:nvPr/>
        </p:nvSpPr>
        <p:spPr>
          <a:xfrm>
            <a:off x="2411259" y="1837150"/>
            <a:ext cx="2743199"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000" b="1">
                <a:latin typeface="Sitka Text"/>
                <a:cs typeface="Calibri"/>
              </a:rPr>
              <a:t>Scenario:</a:t>
            </a:r>
            <a:endParaRPr lang="en-US" sz="2000" b="1">
              <a:latin typeface="Sitka Text"/>
            </a:endParaRPr>
          </a:p>
        </p:txBody>
      </p:sp>
    </p:spTree>
    <p:extLst>
      <p:ext uri="{BB962C8B-B14F-4D97-AF65-F5344CB8AC3E}">
        <p14:creationId xmlns:p14="http://schemas.microsoft.com/office/powerpoint/2010/main" val="245610998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1756D9-C4F2-6AA4-17C8-146BB9CFFB3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8BAC420-E34C-18B3-3FAE-F8741A391898}"/>
              </a:ext>
            </a:extLst>
          </p:cNvPr>
          <p:cNvSpPr>
            <a:spLocks noGrp="1"/>
          </p:cNvSpPr>
          <p:nvPr>
            <p:ph type="title"/>
          </p:nvPr>
        </p:nvSpPr>
        <p:spPr>
          <a:xfrm>
            <a:off x="-3544" y="233307"/>
            <a:ext cx="12199088" cy="1325563"/>
          </a:xfrm>
        </p:spPr>
        <p:txBody>
          <a:bodyPr>
            <a:normAutofit/>
          </a:bodyPr>
          <a:lstStyle/>
          <a:p>
            <a:pPr algn="ctr"/>
            <a:r>
              <a:rPr lang="en-US" b="1">
                <a:latin typeface="Sitka Text"/>
              </a:rPr>
              <a:t>Unable and Unwilling</a:t>
            </a:r>
          </a:p>
        </p:txBody>
      </p:sp>
      <p:sp>
        <p:nvSpPr>
          <p:cNvPr id="3" name="Content Placeholder 2">
            <a:extLst>
              <a:ext uri="{FF2B5EF4-FFF2-40B4-BE49-F238E27FC236}">
                <a16:creationId xmlns:a16="http://schemas.microsoft.com/office/drawing/2014/main" id="{802648D3-A180-B0C8-C018-E46C60BDCA20}"/>
              </a:ext>
            </a:extLst>
          </p:cNvPr>
          <p:cNvSpPr>
            <a:spLocks noGrp="1"/>
          </p:cNvSpPr>
          <p:nvPr>
            <p:ph idx="1"/>
          </p:nvPr>
        </p:nvSpPr>
        <p:spPr>
          <a:xfrm>
            <a:off x="2379894" y="1765797"/>
            <a:ext cx="7742193" cy="3059223"/>
          </a:xfrm>
        </p:spPr>
        <p:txBody>
          <a:bodyPr vert="horz" lIns="91440" tIns="45720" rIns="91440" bIns="45720" rtlCol="0" anchor="t">
            <a:noAutofit/>
          </a:bodyPr>
          <a:lstStyle/>
          <a:p>
            <a:pPr marL="0" indent="0">
              <a:buNone/>
            </a:pPr>
            <a:r>
              <a:rPr lang="en-US" sz="2400" b="1">
                <a:solidFill>
                  <a:srgbClr val="000000"/>
                </a:solidFill>
                <a:latin typeface="Sitka Text"/>
                <a:cs typeface="Calibri"/>
              </a:rPr>
              <a:t>Cheyenne's Current Status:</a:t>
            </a:r>
          </a:p>
          <a:p>
            <a:pPr marL="285750" indent="-285750">
              <a:buFont typeface="Courier New" panose="020B0604020202020204" pitchFamily="34" charset="0"/>
              <a:buChar char="o"/>
            </a:pPr>
            <a:r>
              <a:rPr lang="en-US" sz="2000">
                <a:solidFill>
                  <a:srgbClr val="000000"/>
                </a:solidFill>
                <a:latin typeface="Sitka Text"/>
                <a:cs typeface="Calibri"/>
              </a:rPr>
              <a:t>Receives state assistance (</a:t>
            </a:r>
            <a:r>
              <a:rPr lang="en-US" sz="2000" i="1">
                <a:solidFill>
                  <a:srgbClr val="000000"/>
                </a:solidFill>
                <a:latin typeface="Sitka Text"/>
                <a:cs typeface="Calibri"/>
              </a:rPr>
              <a:t>SNAP, Medicaid, and Housing Assistance</a:t>
            </a:r>
            <a:r>
              <a:rPr lang="en-US" sz="2000">
                <a:solidFill>
                  <a:srgbClr val="000000"/>
                </a:solidFill>
                <a:latin typeface="Sitka Text"/>
                <a:cs typeface="Calibri"/>
              </a:rPr>
              <a:t>)</a:t>
            </a:r>
          </a:p>
          <a:p>
            <a:pPr marL="285750" indent="-285750">
              <a:buFont typeface="Courier New" panose="020B0604020202020204" pitchFamily="34" charset="0"/>
              <a:buChar char="o"/>
            </a:pPr>
            <a:r>
              <a:rPr lang="en-US" sz="2000">
                <a:solidFill>
                  <a:srgbClr val="000000"/>
                </a:solidFill>
                <a:latin typeface="Sitka Text"/>
                <a:cs typeface="Calibri"/>
              </a:rPr>
              <a:t>Is currently unemployed</a:t>
            </a:r>
          </a:p>
          <a:p>
            <a:pPr marL="285750" indent="-285750">
              <a:buFont typeface="Courier New" panose="020B0604020202020204" pitchFamily="34" charset="0"/>
              <a:buChar char="o"/>
            </a:pPr>
            <a:r>
              <a:rPr lang="en-US" sz="2000">
                <a:solidFill>
                  <a:srgbClr val="000000"/>
                </a:solidFill>
                <a:latin typeface="Sitka Text"/>
                <a:cs typeface="Calibri"/>
              </a:rPr>
              <a:t>Has not consistently worked since moving out of the home</a:t>
            </a:r>
            <a:endParaRPr lang="en-US" sz="2000">
              <a:latin typeface="Sitka Text"/>
              <a:cs typeface="Calibri"/>
            </a:endParaRPr>
          </a:p>
          <a:p>
            <a:pPr marL="285750" indent="-285750">
              <a:buFont typeface="Courier New" panose="020B0604020202020204" pitchFamily="34" charset="0"/>
              <a:buChar char="o"/>
            </a:pPr>
            <a:r>
              <a:rPr lang="en-US" sz="2000">
                <a:solidFill>
                  <a:srgbClr val="000000"/>
                </a:solidFill>
                <a:latin typeface="Sitka Text"/>
                <a:cs typeface="Calibri"/>
              </a:rPr>
              <a:t>Is actively participating in the SNAP E&amp;T program </a:t>
            </a:r>
          </a:p>
          <a:p>
            <a:pPr marL="742950" lvl="1">
              <a:buFont typeface="Courier New" panose="020B0604020202020204" pitchFamily="34" charset="0"/>
              <a:buChar char="o"/>
            </a:pPr>
            <a:r>
              <a:rPr lang="en-US" sz="2000">
                <a:solidFill>
                  <a:srgbClr val="000000"/>
                </a:solidFill>
                <a:latin typeface="Sitka Text"/>
                <a:cs typeface="Calibri"/>
              </a:rPr>
              <a:t>To help her gain employment skills</a:t>
            </a:r>
          </a:p>
          <a:p>
            <a:pPr marL="285750">
              <a:buFont typeface="Courier New" panose="020B0604020202020204" pitchFamily="34" charset="0"/>
              <a:buChar char="o"/>
            </a:pPr>
            <a:r>
              <a:rPr lang="en-US" sz="2000">
                <a:solidFill>
                  <a:srgbClr val="000000"/>
                </a:solidFill>
                <a:latin typeface="Sitka Text"/>
                <a:cs typeface="Calibri"/>
              </a:rPr>
              <a:t>Has</a:t>
            </a:r>
            <a:r>
              <a:rPr lang="en-US" sz="2000">
                <a:latin typeface="Sitka Text"/>
                <a:cs typeface="Calibri"/>
              </a:rPr>
              <a:t> no reported disabilities</a:t>
            </a:r>
          </a:p>
        </p:txBody>
      </p:sp>
    </p:spTree>
    <p:extLst>
      <p:ext uri="{BB962C8B-B14F-4D97-AF65-F5344CB8AC3E}">
        <p14:creationId xmlns:p14="http://schemas.microsoft.com/office/powerpoint/2010/main" val="158827435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1EBEAE-A6CF-587C-7B96-844D18A3DA8B}"/>
              </a:ext>
            </a:extLst>
          </p:cNvPr>
          <p:cNvSpPr>
            <a:spLocks noGrp="1"/>
          </p:cNvSpPr>
          <p:nvPr>
            <p:ph type="title"/>
          </p:nvPr>
        </p:nvSpPr>
        <p:spPr>
          <a:xfrm>
            <a:off x="-1953" y="3663"/>
            <a:ext cx="12195906" cy="1345101"/>
          </a:xfrm>
        </p:spPr>
        <p:txBody>
          <a:bodyPr/>
          <a:lstStyle/>
          <a:p>
            <a:pPr algn="ctr"/>
            <a:r>
              <a:rPr lang="en-US" sz="4100" b="1">
                <a:latin typeface="Sitka Text"/>
                <a:cs typeface="Calibri Light"/>
              </a:rPr>
              <a:t>Unable and Unwilling</a:t>
            </a:r>
            <a:endParaRPr lang="en-US" sz="4100">
              <a:latin typeface="Sitka Text"/>
              <a:cs typeface="Calibri Light"/>
            </a:endParaRPr>
          </a:p>
        </p:txBody>
      </p:sp>
      <p:sp>
        <p:nvSpPr>
          <p:cNvPr id="3" name="Content Placeholder 2">
            <a:extLst>
              <a:ext uri="{FF2B5EF4-FFF2-40B4-BE49-F238E27FC236}">
                <a16:creationId xmlns:a16="http://schemas.microsoft.com/office/drawing/2014/main" id="{124AEB98-1C68-FCC0-5BE2-B72CCADAD2A5}"/>
              </a:ext>
            </a:extLst>
          </p:cNvPr>
          <p:cNvSpPr>
            <a:spLocks noGrp="1"/>
          </p:cNvSpPr>
          <p:nvPr>
            <p:ph idx="1"/>
          </p:nvPr>
        </p:nvSpPr>
        <p:spPr>
          <a:xfrm>
            <a:off x="2032181" y="1211304"/>
            <a:ext cx="9115513" cy="4218076"/>
          </a:xfrm>
        </p:spPr>
        <p:txBody>
          <a:bodyPr vert="horz" lIns="91440" tIns="45720" rIns="91440" bIns="45720" rtlCol="0" anchor="t">
            <a:noAutofit/>
          </a:bodyPr>
          <a:lstStyle/>
          <a:p>
            <a:pPr marL="0" indent="0">
              <a:buNone/>
            </a:pPr>
            <a:r>
              <a:rPr lang="en-US" sz="1600" b="1">
                <a:latin typeface="Sitka Text"/>
                <a:cs typeface="Calibri"/>
              </a:rPr>
              <a:t>Caseworker actions:</a:t>
            </a:r>
            <a:endParaRPr lang="en-US" sz="1600" b="1">
              <a:cs typeface="Calibri"/>
            </a:endParaRPr>
          </a:p>
          <a:p>
            <a:r>
              <a:rPr lang="en-US" sz="1600">
                <a:latin typeface="Sitka Text"/>
                <a:ea typeface="+mn-lt"/>
                <a:cs typeface="+mn-lt"/>
              </a:rPr>
              <a:t>Attempt to contact Cheyenne</a:t>
            </a:r>
          </a:p>
          <a:p>
            <a:pPr lvl="1"/>
            <a:r>
              <a:rPr lang="en-US" sz="1600" b="1">
                <a:latin typeface="Sitka Text"/>
                <a:ea typeface="+mn-lt"/>
                <a:cs typeface="+mn-lt"/>
              </a:rPr>
              <a:t>If she responds</a:t>
            </a:r>
            <a:r>
              <a:rPr lang="en-US" sz="1600">
                <a:latin typeface="Sitka Text"/>
                <a:ea typeface="+mn-lt"/>
                <a:cs typeface="+mn-lt"/>
              </a:rPr>
              <a:t>:</a:t>
            </a:r>
            <a:endParaRPr lang="en-US" sz="1600">
              <a:latin typeface="Sitka Text"/>
              <a:cs typeface="Calibri"/>
            </a:endParaRPr>
          </a:p>
          <a:p>
            <a:pPr lvl="2"/>
            <a:r>
              <a:rPr lang="en-US" sz="1600">
                <a:latin typeface="Sitka Text"/>
                <a:ea typeface="+mn-lt"/>
                <a:cs typeface="+mn-lt"/>
              </a:rPr>
              <a:t>Complete a CSE 116 with her</a:t>
            </a:r>
          </a:p>
          <a:p>
            <a:pPr lvl="3"/>
            <a:r>
              <a:rPr lang="en-US" sz="1600">
                <a:latin typeface="Sitka Text"/>
                <a:ea typeface="+mn-lt"/>
                <a:cs typeface="+mn-lt"/>
              </a:rPr>
              <a:t>To determine ability to pay</a:t>
            </a:r>
          </a:p>
          <a:p>
            <a:pPr lvl="3"/>
            <a:r>
              <a:rPr lang="en-US" sz="1600">
                <a:latin typeface="Sitka Text"/>
                <a:ea typeface="+mn-lt"/>
                <a:cs typeface="+mn-lt"/>
              </a:rPr>
              <a:t>Determine next step action</a:t>
            </a:r>
          </a:p>
          <a:p>
            <a:r>
              <a:rPr lang="en-US" sz="1600">
                <a:latin typeface="Sitka Text"/>
                <a:cs typeface="Calibri"/>
              </a:rPr>
              <a:t>Cheyenne's reason for nonpayment is unemployment</a:t>
            </a:r>
          </a:p>
          <a:p>
            <a:pPr lvl="1"/>
            <a:r>
              <a:rPr lang="en-US" sz="1600">
                <a:latin typeface="Sitka Text"/>
                <a:cs typeface="Calibri"/>
              </a:rPr>
              <a:t>She doesn't qualify for </a:t>
            </a:r>
            <a:r>
              <a:rPr lang="en-US" sz="1600" b="1">
                <a:solidFill>
                  <a:srgbClr val="00B050"/>
                </a:solidFill>
                <a:latin typeface="Sitka Text"/>
                <a:cs typeface="Calibri"/>
              </a:rPr>
              <a:t>CSE</a:t>
            </a:r>
            <a:r>
              <a:rPr lang="en-US" sz="1600">
                <a:latin typeface="Sitka Text"/>
                <a:cs typeface="Calibri"/>
              </a:rPr>
              <a:t> E&amp;T</a:t>
            </a:r>
          </a:p>
          <a:p>
            <a:pPr lvl="1"/>
            <a:r>
              <a:rPr lang="en-US" sz="1600">
                <a:latin typeface="Sitka Text"/>
                <a:cs typeface="Calibri"/>
              </a:rPr>
              <a:t>She does qualify for a referral through Unite Us </a:t>
            </a:r>
          </a:p>
          <a:p>
            <a:r>
              <a:rPr lang="en-US" sz="1600">
                <a:latin typeface="Sitka Text"/>
                <a:cs typeface="Calibri"/>
              </a:rPr>
              <a:t>Advise Cheyenne of her right to a review</a:t>
            </a:r>
          </a:p>
          <a:p>
            <a:r>
              <a:rPr lang="en-US" sz="1600">
                <a:latin typeface="Sitka Text"/>
                <a:cs typeface="Calibri"/>
              </a:rPr>
              <a:t>Work with the Cheyenne on an affordable amount to pay until she has obtained employment</a:t>
            </a:r>
          </a:p>
          <a:p>
            <a:r>
              <a:rPr lang="en-US" sz="1600">
                <a:latin typeface="Sitka Text"/>
                <a:cs typeface="Calibri"/>
              </a:rPr>
              <a:t>Explain the obligation remains the same until it has been modified by the court</a:t>
            </a:r>
          </a:p>
          <a:p>
            <a:r>
              <a:rPr lang="en-US" sz="1600">
                <a:latin typeface="Sitka Text"/>
                <a:cs typeface="Calibri"/>
              </a:rPr>
              <a:t>Arrears will continue to accrue</a:t>
            </a:r>
            <a:endParaRPr lang="en-US" sz="1600">
              <a:cs typeface="Calibri"/>
            </a:endParaRPr>
          </a:p>
        </p:txBody>
      </p:sp>
      <p:pic>
        <p:nvPicPr>
          <p:cNvPr id="7" name="Picture 6">
            <a:extLst>
              <a:ext uri="{FF2B5EF4-FFF2-40B4-BE49-F238E27FC236}">
                <a16:creationId xmlns:a16="http://schemas.microsoft.com/office/drawing/2014/main" id="{780C18B4-2235-23EF-5784-3CFC44479A42}"/>
              </a:ext>
            </a:extLst>
          </p:cNvPr>
          <p:cNvPicPr>
            <a:picLocks noChangeAspect="1"/>
          </p:cNvPicPr>
          <p:nvPr/>
        </p:nvPicPr>
        <p:blipFill>
          <a:blip r:embed="rId3">
            <a:extLst>
              <a:ext uri="{837473B0-CC2E-450A-ABE3-18F120FF3D39}">
                <a1611:picAttrSrcUrl xmlns:a1611="http://schemas.microsoft.com/office/drawing/2016/11/main" xmlns="" r:id="rId4"/>
              </a:ext>
            </a:extLst>
          </a:blip>
          <a:stretch>
            <a:fillRect/>
          </a:stretch>
        </p:blipFill>
        <p:spPr>
          <a:xfrm rot="60000">
            <a:off x="2124655" y="1959870"/>
            <a:ext cx="400447" cy="402137"/>
          </a:xfrm>
          <a:prstGeom prst="rect">
            <a:avLst/>
          </a:prstGeom>
        </p:spPr>
      </p:pic>
    </p:spTree>
    <p:extLst>
      <p:ext uri="{BB962C8B-B14F-4D97-AF65-F5344CB8AC3E}">
        <p14:creationId xmlns:p14="http://schemas.microsoft.com/office/powerpoint/2010/main" val="4658083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7ECDCA-E337-3152-1118-16E96A6C2D7C}"/>
              </a:ext>
            </a:extLst>
          </p:cNvPr>
          <p:cNvSpPr>
            <a:spLocks noGrp="1"/>
          </p:cNvSpPr>
          <p:nvPr>
            <p:ph type="title"/>
          </p:nvPr>
        </p:nvSpPr>
        <p:spPr/>
        <p:txBody>
          <a:bodyPr>
            <a:normAutofit fontScale="90000"/>
          </a:bodyPr>
          <a:lstStyle/>
          <a:p>
            <a:pPr algn="ctr"/>
            <a:r>
              <a:rPr lang="en-US" sz="4000" b="1">
                <a:latin typeface="Sitka Text"/>
                <a:cs typeface="Calibri Light"/>
              </a:rPr>
              <a:t>Final Rule: Flexibility, Efficiency, and Modernization (FEM) in Child Support Enforcement Programs</a:t>
            </a:r>
            <a:endParaRPr lang="en-US" b="1">
              <a:latin typeface="Sitka Text"/>
              <a:cs typeface="Calibri"/>
            </a:endParaRPr>
          </a:p>
        </p:txBody>
      </p:sp>
      <p:sp>
        <p:nvSpPr>
          <p:cNvPr id="3" name="Content Placeholder 2">
            <a:extLst>
              <a:ext uri="{FF2B5EF4-FFF2-40B4-BE49-F238E27FC236}">
                <a16:creationId xmlns:a16="http://schemas.microsoft.com/office/drawing/2014/main" id="{C88BFCCA-CB71-9379-5B76-B64F57602C91}"/>
              </a:ext>
            </a:extLst>
          </p:cNvPr>
          <p:cNvSpPr>
            <a:spLocks noGrp="1"/>
          </p:cNvSpPr>
          <p:nvPr>
            <p:ph idx="1"/>
          </p:nvPr>
        </p:nvSpPr>
        <p:spPr/>
        <p:txBody>
          <a:bodyPr vert="horz" lIns="91440" tIns="45720" rIns="91440" bIns="45720" rtlCol="0" anchor="t">
            <a:normAutofit fontScale="85000" lnSpcReduction="20000"/>
          </a:bodyPr>
          <a:lstStyle/>
          <a:p>
            <a:pPr marL="0" indent="0">
              <a:buNone/>
            </a:pPr>
            <a:r>
              <a:rPr lang="en-US" sz="2000">
                <a:latin typeface="Sitka Text"/>
                <a:cs typeface="Calibri"/>
              </a:rPr>
              <a:t>Ability to Pay [</a:t>
            </a:r>
            <a:r>
              <a:rPr lang="en-US" sz="2000">
                <a:latin typeface="Sitka Text"/>
                <a:ea typeface="+mn-lt"/>
                <a:cs typeface="+mn-lt"/>
              </a:rPr>
              <a:t>§ 302.56(c)(1)</a:t>
            </a:r>
            <a:endParaRPr lang="en-US">
              <a:latin typeface="Sitka Text"/>
              <a:cs typeface="Calibri" panose="020F0502020204030204"/>
            </a:endParaRPr>
          </a:p>
          <a:p>
            <a:pPr marL="914400" indent="0" algn="just">
              <a:buNone/>
            </a:pPr>
            <a:r>
              <a:rPr lang="en-US" sz="2000">
                <a:latin typeface="Sitka Text"/>
                <a:cs typeface="Calibri"/>
              </a:rPr>
              <a:t>Over time, we have observed a trend among some States to reduce their case investigation efforts and </a:t>
            </a:r>
            <a:r>
              <a:rPr lang="en-US" sz="2000" b="1" i="1">
                <a:latin typeface="Sitka Text"/>
                <a:cs typeface="Calibri"/>
              </a:rPr>
              <a:t>to impose high standard minimum orders without developing any evidence or factual basis for the child support ordered amount. </a:t>
            </a:r>
            <a:r>
              <a:rPr lang="en-US" sz="2000">
                <a:latin typeface="Sitka Text"/>
                <a:cs typeface="Calibri"/>
              </a:rPr>
              <a:t>Our rule is designed to address the concern that in some jurisdictions, orders for the lowest income noncustodial parents are not set based upon a factual inquiry into the noncustodial parent's income and ability to pay, but instead are routinely set based upon a standardized amount well above the means of those parents to pay it. </a:t>
            </a:r>
          </a:p>
          <a:p>
            <a:pPr marL="914400" indent="0" algn="just">
              <a:buNone/>
            </a:pPr>
            <a:endParaRPr lang="en-US" sz="2000">
              <a:latin typeface="Sitka Text"/>
              <a:cs typeface="Calibri"/>
            </a:endParaRPr>
          </a:p>
          <a:p>
            <a:pPr marL="914400" indent="0" algn="just">
              <a:buNone/>
            </a:pPr>
            <a:r>
              <a:rPr lang="en-US" sz="2000">
                <a:latin typeface="Sitka Text"/>
                <a:cs typeface="Calibri"/>
              </a:rPr>
              <a:t>The Federal child support guidelines statute requires guidelines that result in “appropriate child support award” and is based on the fundamental principle that each child support order should take into consideration the noncustodial parent's ability to pay.</a:t>
            </a:r>
            <a:endParaRPr lang="en-US">
              <a:latin typeface="Sitka Text"/>
              <a:cs typeface="Calibri" panose="020F0502020204030204"/>
            </a:endParaRPr>
          </a:p>
          <a:p>
            <a:pPr marL="0" indent="0">
              <a:buNone/>
            </a:pPr>
            <a:r>
              <a:rPr lang="en-US"/>
              <a:t/>
            </a:r>
            <a:br>
              <a:rPr lang="en-US"/>
            </a:br>
            <a:r>
              <a:rPr lang="en-US" sz="2000">
                <a:latin typeface="Sitka Text"/>
                <a:cs typeface="Calibri"/>
                <a:hlinkClick r:id="rId2"/>
              </a:rPr>
              <a:t>Flexibility, Efficiency, and Modernization in Child Support Enforcement Programs, 81 FR 93492-01</a:t>
            </a:r>
            <a:endParaRPr lang="en-US">
              <a:latin typeface="Sitka Text"/>
              <a:cs typeface="Calibri" panose="020F0502020204030204"/>
            </a:endParaRPr>
          </a:p>
        </p:txBody>
      </p:sp>
    </p:spTree>
    <p:extLst>
      <p:ext uri="{BB962C8B-B14F-4D97-AF65-F5344CB8AC3E}">
        <p14:creationId xmlns:p14="http://schemas.microsoft.com/office/powerpoint/2010/main" val="320272069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1EBEAE-A6CF-587C-7B96-844D18A3DA8B}"/>
              </a:ext>
            </a:extLst>
          </p:cNvPr>
          <p:cNvSpPr>
            <a:spLocks noGrp="1"/>
          </p:cNvSpPr>
          <p:nvPr>
            <p:ph type="title"/>
          </p:nvPr>
        </p:nvSpPr>
        <p:spPr>
          <a:xfrm>
            <a:off x="-1953" y="3663"/>
            <a:ext cx="12195906" cy="1345101"/>
          </a:xfrm>
        </p:spPr>
        <p:txBody>
          <a:bodyPr/>
          <a:lstStyle/>
          <a:p>
            <a:pPr algn="ctr"/>
            <a:r>
              <a:rPr lang="en-US" sz="4100" b="1">
                <a:latin typeface="Sitka Text"/>
                <a:cs typeface="Calibri Light"/>
              </a:rPr>
              <a:t>Unable and Unwilling</a:t>
            </a:r>
            <a:endParaRPr lang="en-US" sz="4100">
              <a:latin typeface="Sitka Text"/>
              <a:cs typeface="Calibri Light"/>
            </a:endParaRPr>
          </a:p>
        </p:txBody>
      </p:sp>
      <p:sp>
        <p:nvSpPr>
          <p:cNvPr id="3" name="Content Placeholder 2">
            <a:extLst>
              <a:ext uri="{FF2B5EF4-FFF2-40B4-BE49-F238E27FC236}">
                <a16:creationId xmlns:a16="http://schemas.microsoft.com/office/drawing/2014/main" id="{124AEB98-1C68-FCC0-5BE2-B72CCADAD2A5}"/>
              </a:ext>
            </a:extLst>
          </p:cNvPr>
          <p:cNvSpPr>
            <a:spLocks noGrp="1"/>
          </p:cNvSpPr>
          <p:nvPr>
            <p:ph idx="1"/>
          </p:nvPr>
        </p:nvSpPr>
        <p:spPr>
          <a:xfrm>
            <a:off x="1787283" y="2261445"/>
            <a:ext cx="9045155" cy="2221052"/>
          </a:xfrm>
        </p:spPr>
        <p:txBody>
          <a:bodyPr vert="horz" lIns="91440" tIns="45720" rIns="91440" bIns="45720" rtlCol="0" anchor="t">
            <a:noAutofit/>
          </a:bodyPr>
          <a:lstStyle/>
          <a:p>
            <a:pPr marL="0" indent="0">
              <a:buNone/>
            </a:pPr>
            <a:r>
              <a:rPr lang="en-US" sz="2000" b="1">
                <a:latin typeface="Sitka Text"/>
                <a:cs typeface="Calibri"/>
              </a:rPr>
              <a:t>Caseworker actions:</a:t>
            </a:r>
            <a:endParaRPr lang="en-US" sz="2000" b="1">
              <a:cs typeface="Calibri"/>
            </a:endParaRPr>
          </a:p>
          <a:p>
            <a:r>
              <a:rPr lang="en-US" sz="2000">
                <a:latin typeface="Sitka Text"/>
                <a:ea typeface="+mn-lt"/>
                <a:cs typeface="+mn-lt"/>
              </a:rPr>
              <a:t>If Cheyenne</a:t>
            </a:r>
            <a:r>
              <a:rPr lang="en-US" sz="2000" b="1">
                <a:latin typeface="Sitka Text"/>
                <a:ea typeface="+mn-lt"/>
                <a:cs typeface="+mn-lt"/>
              </a:rPr>
              <a:t> </a:t>
            </a:r>
            <a:r>
              <a:rPr lang="en-US" sz="2000" b="1" u="sng">
                <a:latin typeface="Sitka Text"/>
                <a:ea typeface="+mn-lt"/>
                <a:cs typeface="+mn-lt"/>
              </a:rPr>
              <a:t>does</a:t>
            </a:r>
            <a:r>
              <a:rPr lang="en-US" sz="2000" b="1" u="sng">
                <a:solidFill>
                  <a:srgbClr val="000000"/>
                </a:solidFill>
                <a:latin typeface="Sitka Text"/>
                <a:ea typeface="+mn-lt"/>
                <a:cs typeface="+mn-lt"/>
              </a:rPr>
              <a:t> not</a:t>
            </a:r>
            <a:r>
              <a:rPr lang="en-US" sz="2000" b="1">
                <a:latin typeface="Sitka Text"/>
                <a:ea typeface="+mn-lt"/>
                <a:cs typeface="+mn-lt"/>
              </a:rPr>
              <a:t> respond:</a:t>
            </a:r>
          </a:p>
          <a:p>
            <a:pPr lvl="1"/>
            <a:r>
              <a:rPr lang="en-US" sz="2000">
                <a:latin typeface="Sitka Text"/>
                <a:ea typeface="+mn-lt"/>
                <a:cs typeface="+mn-lt"/>
              </a:rPr>
              <a:t>Continue with enforcement actions until evidence of inability to pay is obtained</a:t>
            </a:r>
          </a:p>
        </p:txBody>
      </p:sp>
      <p:pic>
        <p:nvPicPr>
          <p:cNvPr id="4" name="Picture 3">
            <a:extLst>
              <a:ext uri="{FF2B5EF4-FFF2-40B4-BE49-F238E27FC236}">
                <a16:creationId xmlns:a16="http://schemas.microsoft.com/office/drawing/2014/main" id="{38128702-0D91-2B53-DE11-72E272E1B236}"/>
              </a:ext>
            </a:extLst>
          </p:cNvPr>
          <p:cNvPicPr>
            <a:picLocks noChangeAspect="1"/>
          </p:cNvPicPr>
          <p:nvPr/>
        </p:nvPicPr>
        <p:blipFill>
          <a:blip r:embed="rId3"/>
          <a:stretch>
            <a:fillRect/>
          </a:stretch>
        </p:blipFill>
        <p:spPr>
          <a:xfrm flipH="1">
            <a:off x="5887315" y="2595562"/>
            <a:ext cx="422030" cy="408843"/>
          </a:xfrm>
          <a:prstGeom prst="rect">
            <a:avLst/>
          </a:prstGeom>
        </p:spPr>
      </p:pic>
    </p:spTree>
    <p:extLst>
      <p:ext uri="{BB962C8B-B14F-4D97-AF65-F5344CB8AC3E}">
        <p14:creationId xmlns:p14="http://schemas.microsoft.com/office/powerpoint/2010/main" val="219556939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1EBEAE-A6CF-587C-7B96-844D18A3DA8B}"/>
              </a:ext>
            </a:extLst>
          </p:cNvPr>
          <p:cNvSpPr>
            <a:spLocks noGrp="1"/>
          </p:cNvSpPr>
          <p:nvPr>
            <p:ph type="title"/>
          </p:nvPr>
        </p:nvSpPr>
        <p:spPr>
          <a:xfrm>
            <a:off x="-4010" y="-3843"/>
            <a:ext cx="12191999" cy="1325563"/>
          </a:xfrm>
        </p:spPr>
        <p:txBody>
          <a:bodyPr/>
          <a:lstStyle/>
          <a:p>
            <a:pPr algn="ctr"/>
            <a:r>
              <a:rPr lang="en-US" sz="4100" b="1">
                <a:latin typeface="Sitka Text"/>
                <a:cs typeface="Calibri Light"/>
              </a:rPr>
              <a:t>Unable and Unwilling</a:t>
            </a:r>
            <a:endParaRPr lang="en-US" sz="4100">
              <a:latin typeface="Sitka Text"/>
              <a:cs typeface="Calibri Light"/>
            </a:endParaRPr>
          </a:p>
        </p:txBody>
      </p:sp>
      <p:sp>
        <p:nvSpPr>
          <p:cNvPr id="3" name="Content Placeholder 2">
            <a:extLst>
              <a:ext uri="{FF2B5EF4-FFF2-40B4-BE49-F238E27FC236}">
                <a16:creationId xmlns:a16="http://schemas.microsoft.com/office/drawing/2014/main" id="{124AEB98-1C68-FCC0-5BE2-B72CCADAD2A5}"/>
              </a:ext>
            </a:extLst>
          </p:cNvPr>
          <p:cNvSpPr>
            <a:spLocks noGrp="1"/>
          </p:cNvSpPr>
          <p:nvPr>
            <p:ph idx="1"/>
          </p:nvPr>
        </p:nvSpPr>
        <p:spPr>
          <a:xfrm>
            <a:off x="1860612" y="1521149"/>
            <a:ext cx="8385850" cy="3822688"/>
          </a:xfrm>
        </p:spPr>
        <p:txBody>
          <a:bodyPr vert="horz" lIns="91440" tIns="45720" rIns="91440" bIns="45720" rtlCol="0" anchor="t">
            <a:noAutofit/>
          </a:bodyPr>
          <a:lstStyle/>
          <a:p>
            <a:pPr marL="0" indent="0">
              <a:buNone/>
            </a:pPr>
            <a:r>
              <a:rPr lang="en-US" sz="2100" b="1">
                <a:latin typeface="Sitka Text"/>
                <a:cs typeface="Calibri"/>
              </a:rPr>
              <a:t>Caseworker actions:</a:t>
            </a:r>
            <a:endParaRPr lang="en-US" sz="2100" b="1" i="1">
              <a:latin typeface="Sitka Text"/>
              <a:cs typeface="Calibri"/>
            </a:endParaRPr>
          </a:p>
          <a:p>
            <a:r>
              <a:rPr lang="en-US" sz="2100">
                <a:latin typeface="Sitka Text"/>
                <a:ea typeface="+mn-lt"/>
                <a:cs typeface="+mn-lt"/>
              </a:rPr>
              <a:t>Contact with Sean</a:t>
            </a:r>
          </a:p>
          <a:p>
            <a:pPr lvl="1"/>
            <a:r>
              <a:rPr lang="en-US" sz="2100">
                <a:latin typeface="Sitka Text"/>
                <a:ea typeface="+mn-lt"/>
                <a:cs typeface="+mn-lt"/>
              </a:rPr>
              <a:t>Explain </a:t>
            </a:r>
          </a:p>
          <a:p>
            <a:pPr lvl="2"/>
            <a:r>
              <a:rPr lang="en-US" sz="2100">
                <a:latin typeface="Sitka Text"/>
                <a:ea typeface="+mn-lt"/>
                <a:cs typeface="+mn-lt"/>
              </a:rPr>
              <a:t>Whether contact was made with Cheyenne</a:t>
            </a:r>
            <a:endParaRPr lang="en-US" sz="2100">
              <a:latin typeface="Sitka Text"/>
              <a:cs typeface="Calibri"/>
            </a:endParaRPr>
          </a:p>
          <a:p>
            <a:pPr lvl="3"/>
            <a:r>
              <a:rPr lang="en-US" sz="2100">
                <a:latin typeface="Sitka Text"/>
                <a:ea typeface="+mn-lt"/>
                <a:cs typeface="+mn-lt"/>
              </a:rPr>
              <a:t>If contact was made, explain payment arrangement</a:t>
            </a:r>
          </a:p>
          <a:p>
            <a:pPr lvl="2"/>
            <a:r>
              <a:rPr lang="en-US" sz="2100">
                <a:latin typeface="Sitka Text"/>
                <a:ea typeface="+mn-lt"/>
                <a:cs typeface="+mn-lt"/>
              </a:rPr>
              <a:t>Automated enforcement action continues</a:t>
            </a:r>
          </a:p>
          <a:p>
            <a:pPr lvl="2"/>
            <a:r>
              <a:rPr lang="en-US" sz="2100">
                <a:latin typeface="Sitka Text"/>
                <a:ea typeface="+mn-lt"/>
                <a:cs typeface="+mn-lt"/>
              </a:rPr>
              <a:t>Enforcement actions taken or what next step action will be taken</a:t>
            </a:r>
          </a:p>
          <a:p>
            <a:pPr lvl="1"/>
            <a:r>
              <a:rPr lang="en-US" sz="2100">
                <a:latin typeface="Sitka Text"/>
                <a:ea typeface="+mn-lt"/>
                <a:cs typeface="+mn-lt"/>
              </a:rPr>
              <a:t>Recommend he apply for Childcare Assistance Program (CCAP) and consider any resources available Unite Us/211</a:t>
            </a:r>
          </a:p>
        </p:txBody>
      </p:sp>
    </p:spTree>
    <p:extLst>
      <p:ext uri="{BB962C8B-B14F-4D97-AF65-F5344CB8AC3E}">
        <p14:creationId xmlns:p14="http://schemas.microsoft.com/office/powerpoint/2010/main" val="227921589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8DF56C-6608-2E75-CD1A-A99063DE494B}"/>
              </a:ext>
            </a:extLst>
          </p:cNvPr>
          <p:cNvSpPr>
            <a:spLocks noGrp="1"/>
          </p:cNvSpPr>
          <p:nvPr>
            <p:ph type="title"/>
          </p:nvPr>
        </p:nvSpPr>
        <p:spPr>
          <a:xfrm>
            <a:off x="838200" y="365125"/>
            <a:ext cx="10515600" cy="4808991"/>
          </a:xfrm>
        </p:spPr>
        <p:txBody>
          <a:bodyPr>
            <a:normAutofit/>
          </a:bodyPr>
          <a:lstStyle/>
          <a:p>
            <a:pPr algn="ctr"/>
            <a:r>
              <a:rPr lang="en-US" sz="6600" b="1">
                <a:latin typeface="Sitka Text"/>
                <a:cs typeface="Calibri Light"/>
              </a:rPr>
              <a:t>SCENARIO #5</a:t>
            </a:r>
          </a:p>
        </p:txBody>
      </p:sp>
    </p:spTree>
    <p:extLst>
      <p:ext uri="{BB962C8B-B14F-4D97-AF65-F5344CB8AC3E}">
        <p14:creationId xmlns:p14="http://schemas.microsoft.com/office/powerpoint/2010/main" val="355485088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88B86-DC2F-7F5B-494A-3D17A894E3E4}"/>
              </a:ext>
            </a:extLst>
          </p:cNvPr>
          <p:cNvSpPr>
            <a:spLocks noGrp="1"/>
          </p:cNvSpPr>
          <p:nvPr>
            <p:ph type="title"/>
          </p:nvPr>
        </p:nvSpPr>
        <p:spPr>
          <a:xfrm>
            <a:off x="883601" y="300986"/>
            <a:ext cx="10529207" cy="695099"/>
          </a:xfrm>
        </p:spPr>
        <p:txBody>
          <a:bodyPr/>
          <a:lstStyle/>
          <a:p>
            <a:r>
              <a:rPr lang="en-US" b="1">
                <a:latin typeface="Sitka Heading"/>
                <a:cs typeface="Calibri Light"/>
              </a:rPr>
              <a:t>Quadrant 4: Able and Unwilling- Compel</a:t>
            </a:r>
          </a:p>
        </p:txBody>
      </p:sp>
      <p:sp>
        <p:nvSpPr>
          <p:cNvPr id="3" name="Content Placeholder 2">
            <a:extLst>
              <a:ext uri="{FF2B5EF4-FFF2-40B4-BE49-F238E27FC236}">
                <a16:creationId xmlns:a16="http://schemas.microsoft.com/office/drawing/2014/main" id="{332321E8-54A6-1C77-EDA5-59B13A2B4C0A}"/>
              </a:ext>
            </a:extLst>
          </p:cNvPr>
          <p:cNvSpPr>
            <a:spLocks noGrp="1"/>
          </p:cNvSpPr>
          <p:nvPr>
            <p:ph idx="1"/>
          </p:nvPr>
        </p:nvSpPr>
        <p:spPr>
          <a:xfrm>
            <a:off x="4820242" y="888037"/>
            <a:ext cx="7096166" cy="5368959"/>
          </a:xfrm>
        </p:spPr>
        <p:txBody>
          <a:bodyPr vert="horz" lIns="91440" tIns="45720" rIns="91440" bIns="45720" rtlCol="0" anchor="t">
            <a:noAutofit/>
          </a:bodyPr>
          <a:lstStyle/>
          <a:p>
            <a:pPr marL="0" indent="0">
              <a:lnSpc>
                <a:spcPct val="150000"/>
              </a:lnSpc>
              <a:spcBef>
                <a:spcPts val="0"/>
              </a:spcBef>
              <a:spcAft>
                <a:spcPts val="800"/>
              </a:spcAft>
              <a:buNone/>
            </a:pPr>
            <a:r>
              <a:rPr lang="en-US" sz="1800" b="1">
                <a:latin typeface="Sitka Text"/>
                <a:cs typeface="Calibri"/>
              </a:rPr>
              <a:t>Background:</a:t>
            </a:r>
            <a:r>
              <a:rPr lang="en-US" sz="1800">
                <a:latin typeface="Sitka Text"/>
                <a:cs typeface="Calibri"/>
              </a:rPr>
              <a:t> </a:t>
            </a:r>
          </a:p>
          <a:p>
            <a:pPr>
              <a:lnSpc>
                <a:spcPct val="100000"/>
              </a:lnSpc>
              <a:spcBef>
                <a:spcPts val="0"/>
              </a:spcBef>
              <a:spcAft>
                <a:spcPts val="800"/>
              </a:spcAft>
            </a:pPr>
            <a:r>
              <a:rPr lang="en-US" sz="1400">
                <a:latin typeface="Sitka Text"/>
                <a:cs typeface="Calibri"/>
              </a:rPr>
              <a:t>Mike and Ashley Felts divorced due to Ashley cheating on Mike with his best friend</a:t>
            </a:r>
          </a:p>
          <a:p>
            <a:pPr>
              <a:lnSpc>
                <a:spcPct val="100000"/>
              </a:lnSpc>
              <a:spcBef>
                <a:spcPts val="0"/>
              </a:spcBef>
              <a:spcAft>
                <a:spcPts val="800"/>
              </a:spcAft>
            </a:pPr>
            <a:r>
              <a:rPr lang="en-US" sz="1400">
                <a:latin typeface="Sitka Text"/>
                <a:cs typeface="Calibri"/>
              </a:rPr>
              <a:t>Mike was ordered to pay Ashley $500 per month in child support for their children, Abby and Josh. Following the divorce, Mike refused to pay Ashley the child support as he blamed her for the divorce and for stealing his best friend.</a:t>
            </a:r>
          </a:p>
          <a:p>
            <a:pPr>
              <a:lnSpc>
                <a:spcPct val="100000"/>
              </a:lnSpc>
              <a:spcBef>
                <a:spcPts val="0"/>
              </a:spcBef>
            </a:pPr>
            <a:r>
              <a:rPr lang="en-US" sz="1400">
                <a:latin typeface="Sitka Text"/>
                <a:cs typeface="Calibri"/>
              </a:rPr>
              <a:t>Ashley knew that Mike was not going to pay her, so she applied with DCFS to enforce her order. Her caseworker is Mary Lou Rett.</a:t>
            </a:r>
          </a:p>
          <a:p>
            <a:pPr>
              <a:lnSpc>
                <a:spcPct val="100000"/>
              </a:lnSpc>
              <a:spcBef>
                <a:spcPts val="0"/>
              </a:spcBef>
            </a:pPr>
            <a:endParaRPr lang="en-US" sz="1400">
              <a:latin typeface="Sitka Text"/>
              <a:cs typeface="Calibri"/>
            </a:endParaRPr>
          </a:p>
          <a:p>
            <a:pPr>
              <a:lnSpc>
                <a:spcPct val="100000"/>
              </a:lnSpc>
              <a:spcBef>
                <a:spcPts val="0"/>
              </a:spcBef>
            </a:pPr>
            <a:r>
              <a:rPr lang="en-US" sz="1400">
                <a:latin typeface="Sitka Text"/>
                <a:cs typeface="Calibri"/>
              </a:rPr>
              <a:t> Ashley informs Mary Lou that Mike builds custom deer stands and did so throughout their 10-year marriage and this was the income that was used to set child support. </a:t>
            </a:r>
            <a:endParaRPr lang="en-US">
              <a:cs typeface="Calibri"/>
            </a:endParaRPr>
          </a:p>
          <a:p>
            <a:pPr>
              <a:lnSpc>
                <a:spcPct val="100000"/>
              </a:lnSpc>
              <a:spcBef>
                <a:spcPts val="0"/>
              </a:spcBef>
            </a:pPr>
            <a:endParaRPr lang="en-US" sz="1400">
              <a:latin typeface="Sitka Text"/>
              <a:cs typeface="Calibri"/>
            </a:endParaRPr>
          </a:p>
          <a:p>
            <a:pPr>
              <a:lnSpc>
                <a:spcPct val="100000"/>
              </a:lnSpc>
              <a:spcBef>
                <a:spcPts val="0"/>
              </a:spcBef>
            </a:pPr>
            <a:r>
              <a:rPr lang="en-US" sz="1400">
                <a:latin typeface="Sitka Text"/>
                <a:cs typeface="Calibri"/>
              </a:rPr>
              <a:t>Mary Lou spoke with Mike and asked about the deer stand business and he said that he stopped doing that, but he refused to answer any more questions regarding his income.</a:t>
            </a:r>
            <a:endParaRPr lang="en-US"/>
          </a:p>
          <a:p>
            <a:pPr>
              <a:lnSpc>
                <a:spcPct val="100000"/>
              </a:lnSpc>
              <a:spcBef>
                <a:spcPts val="0"/>
              </a:spcBef>
            </a:pPr>
            <a:endParaRPr lang="en-US" sz="1400">
              <a:latin typeface="Sitka Text"/>
              <a:cs typeface="Calibri"/>
            </a:endParaRPr>
          </a:p>
          <a:p>
            <a:pPr>
              <a:lnSpc>
                <a:spcPct val="100000"/>
              </a:lnSpc>
              <a:spcBef>
                <a:spcPts val="0"/>
              </a:spcBef>
            </a:pPr>
            <a:r>
              <a:rPr lang="en-US" sz="1400">
                <a:latin typeface="Sitka Text"/>
                <a:cs typeface="Calibri"/>
              </a:rPr>
              <a:t>Ashley was able to provide past Facebook posts showing where Mike was in business and comments from customers who were happy with their "tricked out" deer stands but they are over 6 months old, and Mike is no longer on Facebook. </a:t>
            </a:r>
          </a:p>
        </p:txBody>
      </p:sp>
      <p:sp>
        <p:nvSpPr>
          <p:cNvPr id="6" name="Content Placeholder 2">
            <a:extLst>
              <a:ext uri="{FF2B5EF4-FFF2-40B4-BE49-F238E27FC236}">
                <a16:creationId xmlns:a16="http://schemas.microsoft.com/office/drawing/2014/main" id="{80173370-1D4B-EEBE-C7BD-5712FDE543DE}"/>
              </a:ext>
            </a:extLst>
          </p:cNvPr>
          <p:cNvSpPr txBox="1">
            <a:spLocks/>
          </p:cNvSpPr>
          <p:nvPr/>
        </p:nvSpPr>
        <p:spPr>
          <a:xfrm>
            <a:off x="274632" y="1422016"/>
            <a:ext cx="4520517" cy="3099896"/>
          </a:xfrm>
          <a:prstGeom prst="rect">
            <a:avLst/>
          </a:prstGeom>
          <a:ln>
            <a:solidFill>
              <a:srgbClr val="FFC000"/>
            </a:solidFill>
          </a:ln>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a:latin typeface="Sitka Text"/>
                <a:cs typeface="Calibri"/>
              </a:rPr>
              <a:t>C</a:t>
            </a:r>
            <a:r>
              <a:rPr lang="en-US" sz="1600" b="1">
                <a:solidFill>
                  <a:srgbClr val="000000"/>
                </a:solidFill>
                <a:latin typeface="Sitka Text"/>
                <a:cs typeface="Calibri"/>
              </a:rPr>
              <a:t>ase</a:t>
            </a:r>
            <a:r>
              <a:rPr lang="en-US" sz="1600" b="1">
                <a:latin typeface="Sitka Text"/>
                <a:cs typeface="Calibri"/>
              </a:rPr>
              <a:t> Members:</a:t>
            </a:r>
          </a:p>
          <a:p>
            <a:pPr>
              <a:buFont typeface="Wingdings,Sans-Serif"/>
              <a:buChar char="ü"/>
            </a:pPr>
            <a:r>
              <a:rPr lang="en-US" sz="1600">
                <a:latin typeface="Sitka Text"/>
                <a:cs typeface="Calibri"/>
              </a:rPr>
              <a:t>Noncustodial Parent: Mike Felts</a:t>
            </a:r>
            <a:endParaRPr lang="en-US" sz="1600">
              <a:solidFill>
                <a:srgbClr val="1F4E79"/>
              </a:solidFill>
              <a:latin typeface="Sitka Text"/>
              <a:cs typeface="Calibri"/>
            </a:endParaRPr>
          </a:p>
          <a:p>
            <a:pPr>
              <a:buFont typeface="Wingdings,Sans-Serif"/>
              <a:buChar char="ü"/>
            </a:pPr>
            <a:r>
              <a:rPr lang="en-US" sz="1600">
                <a:latin typeface="Sitka Text"/>
                <a:cs typeface="Calibri"/>
              </a:rPr>
              <a:t>Custodial Parent: Ashley Felts</a:t>
            </a:r>
            <a:endParaRPr lang="en-US" sz="1600">
              <a:solidFill>
                <a:srgbClr val="002060"/>
              </a:solidFill>
              <a:latin typeface="Sitka Text"/>
              <a:cs typeface="Calibri"/>
            </a:endParaRPr>
          </a:p>
          <a:p>
            <a:pPr>
              <a:buFont typeface="Wingdings,Sans-Serif"/>
              <a:buChar char="ü"/>
            </a:pPr>
            <a:r>
              <a:rPr lang="en-US" sz="1600">
                <a:latin typeface="Sitka Text"/>
                <a:cs typeface="Calibri"/>
              </a:rPr>
              <a:t>Children: Abby and Josh</a:t>
            </a:r>
            <a:endParaRPr lang="en-US" sz="1600">
              <a:solidFill>
                <a:srgbClr val="002060"/>
              </a:solidFill>
              <a:latin typeface="Sitka Text"/>
              <a:cs typeface="Calibri"/>
            </a:endParaRPr>
          </a:p>
          <a:p>
            <a:pPr marL="971550" lvl="1" indent="-285750">
              <a:buFont typeface="Wingdings,Sans-Serif"/>
              <a:buChar char="Ø"/>
            </a:pPr>
            <a:r>
              <a:rPr lang="en-US" sz="1600">
                <a:solidFill>
                  <a:srgbClr val="002060"/>
                </a:solidFill>
                <a:latin typeface="Sitka Text"/>
                <a:cs typeface="Calibri"/>
              </a:rPr>
              <a:t>Twelve-year-old twins</a:t>
            </a:r>
            <a:endParaRPr lang="en-US" sz="1100">
              <a:solidFill>
                <a:srgbClr val="002060"/>
              </a:solidFill>
              <a:latin typeface="Sitka Text"/>
              <a:cs typeface="Calibri"/>
            </a:endParaRPr>
          </a:p>
          <a:p>
            <a:pPr marL="0" indent="0">
              <a:buNone/>
            </a:pPr>
            <a:endParaRPr lang="en-US" sz="1600" b="1">
              <a:solidFill>
                <a:srgbClr val="000000"/>
              </a:solidFill>
              <a:latin typeface="Sitka Text"/>
              <a:cs typeface="Calibri"/>
            </a:endParaRPr>
          </a:p>
          <a:p>
            <a:pPr marL="0" indent="0">
              <a:buNone/>
            </a:pPr>
            <a:endParaRPr lang="en-US" sz="1600">
              <a:solidFill>
                <a:srgbClr val="000000"/>
              </a:solidFill>
              <a:cs typeface="Calibri"/>
            </a:endParaRPr>
          </a:p>
        </p:txBody>
      </p:sp>
      <p:pic>
        <p:nvPicPr>
          <p:cNvPr id="8" name="Picture 7">
            <a:extLst>
              <a:ext uri="{FF2B5EF4-FFF2-40B4-BE49-F238E27FC236}">
                <a16:creationId xmlns:a16="http://schemas.microsoft.com/office/drawing/2014/main" id="{08E58C1C-CF87-947E-772D-013611094E26}"/>
              </a:ext>
            </a:extLst>
          </p:cNvPr>
          <p:cNvPicPr>
            <a:picLocks noChangeAspect="1"/>
          </p:cNvPicPr>
          <p:nvPr/>
        </p:nvPicPr>
        <p:blipFill>
          <a:blip r:embed="rId3">
            <a:extLst>
              <a:ext uri="{837473B0-CC2E-450A-ABE3-18F120FF3D39}">
                <a1611:picAttrSrcUrl xmlns:a1611="http://schemas.microsoft.com/office/drawing/2016/11/main" xmlns="" r:id="rId4"/>
              </a:ext>
            </a:extLst>
          </a:blip>
          <a:stretch>
            <a:fillRect/>
          </a:stretch>
        </p:blipFill>
        <p:spPr>
          <a:xfrm>
            <a:off x="3122945" y="3352993"/>
            <a:ext cx="1315453" cy="939607"/>
          </a:xfrm>
          <a:prstGeom prst="rect">
            <a:avLst/>
          </a:prstGeom>
        </p:spPr>
      </p:pic>
    </p:spTree>
    <p:extLst>
      <p:ext uri="{BB962C8B-B14F-4D97-AF65-F5344CB8AC3E}">
        <p14:creationId xmlns:p14="http://schemas.microsoft.com/office/powerpoint/2010/main" val="118904271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CB9A3D-1133-3EB2-6D60-C8F45613EE0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E54406E-AF7E-FB5B-6CAD-97C94D55CADA}"/>
              </a:ext>
            </a:extLst>
          </p:cNvPr>
          <p:cNvSpPr>
            <a:spLocks noGrp="1"/>
          </p:cNvSpPr>
          <p:nvPr>
            <p:ph type="title"/>
          </p:nvPr>
        </p:nvSpPr>
        <p:spPr>
          <a:xfrm>
            <a:off x="838200" y="247747"/>
            <a:ext cx="10515600" cy="912813"/>
          </a:xfrm>
        </p:spPr>
        <p:txBody>
          <a:bodyPr/>
          <a:lstStyle/>
          <a:p>
            <a:pPr algn="ctr"/>
            <a:r>
              <a:rPr lang="en-US" b="1">
                <a:latin typeface="Sitka Heading"/>
                <a:cs typeface="Calibri Light"/>
              </a:rPr>
              <a:t> Able and Unwilling</a:t>
            </a:r>
            <a:endParaRPr lang="en-US"/>
          </a:p>
        </p:txBody>
      </p:sp>
      <p:sp>
        <p:nvSpPr>
          <p:cNvPr id="3" name="Content Placeholder 2">
            <a:extLst>
              <a:ext uri="{FF2B5EF4-FFF2-40B4-BE49-F238E27FC236}">
                <a16:creationId xmlns:a16="http://schemas.microsoft.com/office/drawing/2014/main" id="{0D7D36ED-4C7E-3543-C39B-5FC44CBC39E8}"/>
              </a:ext>
            </a:extLst>
          </p:cNvPr>
          <p:cNvSpPr>
            <a:spLocks noGrp="1"/>
          </p:cNvSpPr>
          <p:nvPr>
            <p:ph idx="1"/>
          </p:nvPr>
        </p:nvSpPr>
        <p:spPr>
          <a:xfrm>
            <a:off x="1110304" y="1425828"/>
            <a:ext cx="10367387" cy="4444243"/>
          </a:xfrm>
        </p:spPr>
        <p:txBody>
          <a:bodyPr vert="horz" lIns="91440" tIns="45720" rIns="91440" bIns="45720" rtlCol="0" anchor="t">
            <a:noAutofit/>
          </a:bodyPr>
          <a:lstStyle/>
          <a:p>
            <a:pPr marL="0" indent="0">
              <a:lnSpc>
                <a:spcPct val="100000"/>
              </a:lnSpc>
              <a:spcBef>
                <a:spcPts val="0"/>
              </a:spcBef>
              <a:spcAft>
                <a:spcPts val="800"/>
              </a:spcAft>
              <a:buNone/>
            </a:pPr>
            <a:r>
              <a:rPr lang="en-US" sz="2400" b="1">
                <a:latin typeface="Sitka Text"/>
                <a:cs typeface="Calibri"/>
              </a:rPr>
              <a:t>Scenario: </a:t>
            </a:r>
            <a:endParaRPr lang="en-US">
              <a:latin typeface="Sitka Text"/>
            </a:endParaRPr>
          </a:p>
          <a:p>
            <a:pPr marL="0" indent="0">
              <a:lnSpc>
                <a:spcPct val="100000"/>
              </a:lnSpc>
              <a:spcBef>
                <a:spcPts val="0"/>
              </a:spcBef>
              <a:buNone/>
            </a:pPr>
            <a:r>
              <a:rPr lang="en-US" sz="2400">
                <a:latin typeface="Sitka Text"/>
                <a:cs typeface="Calibri"/>
              </a:rPr>
              <a:t>Despite repeated attempts by Mary Lou, to reach out to Mike for the last 6 months, he has been unresponsive and non-communicative since the 1st phone call. Phone calls, emails, and letters have gone unanswered, and Mike has not provided any explanation for his failure to pay child support. The caseworker has already suspended Mike's licenses. </a:t>
            </a:r>
          </a:p>
          <a:p>
            <a:pPr marL="0" indent="0">
              <a:lnSpc>
                <a:spcPct val="100000"/>
              </a:lnSpc>
              <a:spcBef>
                <a:spcPts val="0"/>
              </a:spcBef>
              <a:buNone/>
            </a:pPr>
            <a:endParaRPr lang="en-US" sz="2400">
              <a:latin typeface="Sitka Text"/>
              <a:cs typeface="Calibri"/>
            </a:endParaRPr>
          </a:p>
          <a:p>
            <a:pPr marL="0" indent="0">
              <a:lnSpc>
                <a:spcPct val="100000"/>
              </a:lnSpc>
              <a:spcBef>
                <a:spcPts val="0"/>
              </a:spcBef>
              <a:buNone/>
            </a:pPr>
            <a:r>
              <a:rPr lang="en-US" sz="2400">
                <a:latin typeface="Sitka Text"/>
                <a:cs typeface="Calibri"/>
              </a:rPr>
              <a:t>Ashley is adamant that he is still building deer stands but she cannot find the new name that he is using for his business.</a:t>
            </a:r>
            <a:endParaRPr lang="en-US">
              <a:latin typeface="Sitka Text"/>
            </a:endParaRPr>
          </a:p>
        </p:txBody>
      </p:sp>
    </p:spTree>
    <p:extLst>
      <p:ext uri="{BB962C8B-B14F-4D97-AF65-F5344CB8AC3E}">
        <p14:creationId xmlns:p14="http://schemas.microsoft.com/office/powerpoint/2010/main" val="337624966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FC35A085-E370-4137-B492-306A59FD07AB}"/>
              </a:ext>
            </a:extLst>
          </p:cNvPr>
          <p:cNvPicPr>
            <a:picLocks noGrp="1" noChangeAspect="1"/>
          </p:cNvPicPr>
          <p:nvPr>
            <p:ph idx="1"/>
          </p:nvPr>
        </p:nvPicPr>
        <p:blipFill rotWithShape="1">
          <a:blip r:embed="rId3"/>
          <a:srcRect l="3646" t="210" r="-384" b="5053"/>
          <a:stretch/>
        </p:blipFill>
        <p:spPr>
          <a:xfrm>
            <a:off x="292608" y="648937"/>
            <a:ext cx="11018520" cy="4923573"/>
          </a:xfrm>
        </p:spPr>
      </p:pic>
      <p:sp>
        <p:nvSpPr>
          <p:cNvPr id="2" name="Title 1">
            <a:extLst>
              <a:ext uri="{FF2B5EF4-FFF2-40B4-BE49-F238E27FC236}">
                <a16:creationId xmlns:a16="http://schemas.microsoft.com/office/drawing/2014/main" id="{20B83E5C-B933-2DA5-4143-25CCF8FDE73D}"/>
              </a:ext>
            </a:extLst>
          </p:cNvPr>
          <p:cNvSpPr>
            <a:spLocks noGrp="1"/>
          </p:cNvSpPr>
          <p:nvPr>
            <p:ph type="title"/>
          </p:nvPr>
        </p:nvSpPr>
        <p:spPr>
          <a:xfrm>
            <a:off x="3692" y="-3043"/>
            <a:ext cx="12184506" cy="1035763"/>
          </a:xfrm>
        </p:spPr>
        <p:txBody>
          <a:bodyPr/>
          <a:lstStyle/>
          <a:p>
            <a:pPr algn="ctr"/>
            <a:r>
              <a:rPr lang="en-US" sz="3600" b="1">
                <a:latin typeface="Sitka Text"/>
                <a:cs typeface="Calibri Light"/>
              </a:rPr>
              <a:t> Able and Unwilling </a:t>
            </a:r>
            <a:endParaRPr lang="en-US">
              <a:latin typeface="Calibri Light" panose="020F0302020204030204"/>
              <a:cs typeface="Calibri Light"/>
            </a:endParaRPr>
          </a:p>
        </p:txBody>
      </p:sp>
    </p:spTree>
    <p:extLst>
      <p:ext uri="{BB962C8B-B14F-4D97-AF65-F5344CB8AC3E}">
        <p14:creationId xmlns:p14="http://schemas.microsoft.com/office/powerpoint/2010/main" val="306297353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E19AF-8FBF-F45E-0533-D1A828C01463}"/>
              </a:ext>
            </a:extLst>
          </p:cNvPr>
          <p:cNvSpPr>
            <a:spLocks noGrp="1"/>
          </p:cNvSpPr>
          <p:nvPr>
            <p:ph type="title"/>
          </p:nvPr>
        </p:nvSpPr>
        <p:spPr>
          <a:xfrm>
            <a:off x="-53897" y="160686"/>
            <a:ext cx="12188283" cy="1325563"/>
          </a:xfrm>
        </p:spPr>
        <p:txBody>
          <a:bodyPr/>
          <a:lstStyle/>
          <a:p>
            <a:pPr algn="ctr"/>
            <a:r>
              <a:rPr lang="en-US" b="1">
                <a:latin typeface="Sitka Heading"/>
                <a:cs typeface="Calibri Light"/>
              </a:rPr>
              <a:t>Quad 4- Communicating with the CP </a:t>
            </a:r>
            <a:endParaRPr lang="en-US" b="1">
              <a:latin typeface="Sitka Heading"/>
            </a:endParaRPr>
          </a:p>
        </p:txBody>
      </p:sp>
      <p:sp>
        <p:nvSpPr>
          <p:cNvPr id="3" name="Content Placeholder 2">
            <a:extLst>
              <a:ext uri="{FF2B5EF4-FFF2-40B4-BE49-F238E27FC236}">
                <a16:creationId xmlns:a16="http://schemas.microsoft.com/office/drawing/2014/main" id="{AF1900A5-BC9E-060D-6CB4-A4A7989BF472}"/>
              </a:ext>
            </a:extLst>
          </p:cNvPr>
          <p:cNvSpPr>
            <a:spLocks noGrp="1"/>
          </p:cNvSpPr>
          <p:nvPr>
            <p:ph idx="1"/>
          </p:nvPr>
        </p:nvSpPr>
        <p:spPr>
          <a:xfrm>
            <a:off x="509151" y="1593308"/>
            <a:ext cx="11374330" cy="3646880"/>
          </a:xfrm>
        </p:spPr>
        <p:txBody>
          <a:bodyPr vert="horz" lIns="91440" tIns="45720" rIns="91440" bIns="45720" rtlCol="0" anchor="t">
            <a:normAutofit fontScale="85000" lnSpcReduction="20000"/>
          </a:bodyPr>
          <a:lstStyle/>
          <a:p>
            <a:pPr marL="0" indent="0">
              <a:buNone/>
            </a:pPr>
            <a:r>
              <a:rPr lang="en-US" b="1">
                <a:latin typeface="Sitka Text"/>
                <a:cs typeface="Calibri"/>
              </a:rPr>
              <a:t>Addressing Ashley's Concerns</a:t>
            </a:r>
            <a:r>
              <a:rPr lang="en-US">
                <a:latin typeface="Sitka Text"/>
                <a:cs typeface="Calibri"/>
              </a:rPr>
              <a:t>:</a:t>
            </a:r>
          </a:p>
          <a:p>
            <a:pPr marL="0" indent="0">
              <a:lnSpc>
                <a:spcPct val="150000"/>
              </a:lnSpc>
              <a:buNone/>
            </a:pPr>
            <a:r>
              <a:rPr lang="en-US">
                <a:latin typeface="Sitka Text"/>
                <a:cs typeface="Calibri"/>
              </a:rPr>
              <a:t>• inform Ashley about automated enforcement actions</a:t>
            </a:r>
          </a:p>
          <a:p>
            <a:pPr marL="0" indent="0">
              <a:lnSpc>
                <a:spcPct val="120000"/>
              </a:lnSpc>
              <a:spcBef>
                <a:spcPts val="0"/>
              </a:spcBef>
              <a:buNone/>
            </a:pPr>
            <a:endParaRPr lang="en-US">
              <a:latin typeface="Sitka Text"/>
              <a:cs typeface="Calibri"/>
            </a:endParaRPr>
          </a:p>
          <a:p>
            <a:pPr marL="0" indent="0">
              <a:buNone/>
            </a:pPr>
            <a:r>
              <a:rPr lang="en-US">
                <a:latin typeface="Sitka Text"/>
                <a:cs typeface="Calibri"/>
              </a:rPr>
              <a:t>• provide Ashley with updates of actions that are being taken on her      </a:t>
            </a:r>
            <a:endParaRPr lang="en-US">
              <a:latin typeface="Calibri" panose="020F0502020204030204"/>
              <a:cs typeface="Calibri"/>
            </a:endParaRPr>
          </a:p>
          <a:p>
            <a:pPr marL="0" indent="0">
              <a:buNone/>
            </a:pPr>
            <a:r>
              <a:rPr lang="en-US">
                <a:latin typeface="Sitka Text"/>
                <a:cs typeface="Calibri"/>
              </a:rPr>
              <a:t>  case</a:t>
            </a:r>
            <a:endParaRPr lang="en-US">
              <a:latin typeface="Calibri" panose="020F0502020204030204"/>
              <a:cs typeface="Calibri"/>
            </a:endParaRPr>
          </a:p>
          <a:p>
            <a:pPr marL="0" indent="0">
              <a:buNone/>
            </a:pPr>
            <a:endParaRPr lang="en-US">
              <a:latin typeface="Sitka Text"/>
              <a:cs typeface="Calibri"/>
            </a:endParaRPr>
          </a:p>
          <a:p>
            <a:pPr marL="0" indent="0">
              <a:lnSpc>
                <a:spcPct val="110000"/>
              </a:lnSpc>
              <a:spcBef>
                <a:spcPts val="0"/>
              </a:spcBef>
              <a:buNone/>
            </a:pPr>
            <a:r>
              <a:rPr lang="en-US">
                <a:latin typeface="Sitka Text"/>
                <a:cs typeface="Calibri"/>
              </a:rPr>
              <a:t>• explain that we can use civil contempt as an enforcement tool, </a:t>
            </a:r>
            <a:endParaRPr lang="en-US">
              <a:latin typeface="Calibri" panose="020F0502020204030204"/>
              <a:cs typeface="Calibri"/>
            </a:endParaRPr>
          </a:p>
          <a:p>
            <a:pPr marL="0" indent="0">
              <a:lnSpc>
                <a:spcPct val="110000"/>
              </a:lnSpc>
              <a:spcBef>
                <a:spcPts val="0"/>
              </a:spcBef>
              <a:buNone/>
            </a:pPr>
            <a:r>
              <a:rPr lang="en-US">
                <a:latin typeface="Sitka Text"/>
                <a:cs typeface="Calibri"/>
              </a:rPr>
              <a:t>  but we need evidence to support the reason for taking the case</a:t>
            </a:r>
            <a:endParaRPr lang="en-US">
              <a:latin typeface="Calibri" panose="020F0502020204030204"/>
              <a:cs typeface="Calibri"/>
            </a:endParaRPr>
          </a:p>
          <a:p>
            <a:pPr marL="0" indent="0">
              <a:lnSpc>
                <a:spcPct val="110000"/>
              </a:lnSpc>
              <a:spcBef>
                <a:spcPts val="0"/>
              </a:spcBef>
              <a:buNone/>
            </a:pPr>
            <a:r>
              <a:rPr lang="en-US">
                <a:latin typeface="Sitka Text"/>
                <a:cs typeface="Calibri"/>
              </a:rPr>
              <a:t>  to court for contempt</a:t>
            </a:r>
            <a:endParaRPr lang="en-US">
              <a:cs typeface="Calibri"/>
            </a:endParaRPr>
          </a:p>
          <a:p>
            <a:pPr marL="0" indent="0">
              <a:buNone/>
            </a:pPr>
            <a:endParaRPr lang="en-US">
              <a:latin typeface="Sitka Text"/>
              <a:cs typeface="Calibri"/>
            </a:endParaRPr>
          </a:p>
        </p:txBody>
      </p:sp>
    </p:spTree>
    <p:extLst>
      <p:ext uri="{BB962C8B-B14F-4D97-AF65-F5344CB8AC3E}">
        <p14:creationId xmlns:p14="http://schemas.microsoft.com/office/powerpoint/2010/main" val="36359833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F8B309-3A3E-3667-EB3C-3C6C3B622A21}"/>
              </a:ext>
            </a:extLst>
          </p:cNvPr>
          <p:cNvSpPr>
            <a:spLocks noGrp="1"/>
          </p:cNvSpPr>
          <p:nvPr>
            <p:ph type="title"/>
          </p:nvPr>
        </p:nvSpPr>
        <p:spPr>
          <a:xfrm>
            <a:off x="974969" y="3664"/>
            <a:ext cx="10515600" cy="1325563"/>
          </a:xfrm>
        </p:spPr>
        <p:txBody>
          <a:bodyPr>
            <a:normAutofit/>
          </a:bodyPr>
          <a:lstStyle/>
          <a:p>
            <a:pPr algn="ctr"/>
            <a:r>
              <a:rPr lang="en-US" b="1">
                <a:latin typeface="Calibri"/>
                <a:cs typeface="Calibri Light"/>
              </a:rPr>
              <a:t>Reaching for Gold.....</a:t>
            </a:r>
            <a:endParaRPr lang="en-US"/>
          </a:p>
        </p:txBody>
      </p:sp>
      <p:sp>
        <p:nvSpPr>
          <p:cNvPr id="3" name="Content Placeholder 2">
            <a:extLst>
              <a:ext uri="{FF2B5EF4-FFF2-40B4-BE49-F238E27FC236}">
                <a16:creationId xmlns:a16="http://schemas.microsoft.com/office/drawing/2014/main" id="{395B9CA6-9085-C488-F61B-8222556C2DB1}"/>
              </a:ext>
            </a:extLst>
          </p:cNvPr>
          <p:cNvSpPr>
            <a:spLocks noGrp="1"/>
          </p:cNvSpPr>
          <p:nvPr>
            <p:ph idx="1"/>
          </p:nvPr>
        </p:nvSpPr>
        <p:spPr>
          <a:xfrm>
            <a:off x="2231101" y="1343378"/>
            <a:ext cx="9588178" cy="4525138"/>
          </a:xfrm>
        </p:spPr>
        <p:txBody>
          <a:bodyPr vert="horz" lIns="91440" tIns="45720" rIns="91440" bIns="45720" rtlCol="0" anchor="t">
            <a:normAutofit/>
          </a:bodyPr>
          <a:lstStyle/>
          <a:p>
            <a:pPr>
              <a:lnSpc>
                <a:spcPct val="110000"/>
              </a:lnSpc>
            </a:pPr>
            <a:r>
              <a:rPr lang="en-US" sz="2000">
                <a:latin typeface="Sitka Text"/>
                <a:cs typeface="Calibri"/>
              </a:rPr>
              <a:t>ALL nonpaying cases must be evaluated thoroughly to identify whether or not barriers exist which limit an NCP's ability to comply with the support order. </a:t>
            </a:r>
          </a:p>
          <a:p>
            <a:pPr marL="0" indent="0">
              <a:lnSpc>
                <a:spcPct val="100000"/>
              </a:lnSpc>
              <a:spcBef>
                <a:spcPts val="0"/>
              </a:spcBef>
              <a:buNone/>
            </a:pPr>
            <a:endParaRPr lang="en-US" sz="2000">
              <a:latin typeface="Sitka Text"/>
              <a:ea typeface="+mn-lt"/>
              <a:cs typeface="+mn-lt"/>
            </a:endParaRPr>
          </a:p>
          <a:p>
            <a:pPr>
              <a:lnSpc>
                <a:spcPct val="110000"/>
              </a:lnSpc>
            </a:pPr>
            <a:r>
              <a:rPr lang="en-US" sz="2000">
                <a:latin typeface="Sitka Text"/>
                <a:ea typeface="+mn-lt"/>
                <a:cs typeface="+mn-lt"/>
              </a:rPr>
              <a:t>The caseworker must use all resources and tools available to investigate and determine whether or not the NCP has the ability to pay. Action must include contact with NCP and CP. </a:t>
            </a:r>
          </a:p>
          <a:p>
            <a:pPr marL="0">
              <a:lnSpc>
                <a:spcPct val="110000"/>
              </a:lnSpc>
              <a:spcBef>
                <a:spcPts val="0"/>
              </a:spcBef>
            </a:pPr>
            <a:endParaRPr lang="en-US" sz="2000">
              <a:latin typeface="Sitka Text"/>
              <a:cs typeface="Calibri" panose="020F0502020204030204"/>
            </a:endParaRPr>
          </a:p>
          <a:p>
            <a:pPr>
              <a:lnSpc>
                <a:spcPct val="110000"/>
              </a:lnSpc>
            </a:pPr>
            <a:r>
              <a:rPr lang="en-US" sz="2000">
                <a:latin typeface="Sitka Text"/>
                <a:cs typeface="Calibri" panose="020F0502020204030204"/>
              </a:rPr>
              <a:t>If there is sufficient evidence to show that a modification is needed, contact the NCP to ask whether he/she would like to request a review </a:t>
            </a:r>
            <a:r>
              <a:rPr lang="en-US" sz="2000">
                <a:solidFill>
                  <a:srgbClr val="1F4E79"/>
                </a:solidFill>
                <a:latin typeface="Sitka Text"/>
                <a:cs typeface="Calibri" panose="020F0502020204030204"/>
              </a:rPr>
              <a:t>or</a:t>
            </a:r>
            <a:r>
              <a:rPr lang="en-US" sz="2000">
                <a:latin typeface="Sitka Text"/>
                <a:cs typeface="Calibri" panose="020F0502020204030204"/>
              </a:rPr>
              <a:t> Mail the CSE 146. </a:t>
            </a:r>
          </a:p>
          <a:p>
            <a:pPr>
              <a:lnSpc>
                <a:spcPct val="110000"/>
              </a:lnSpc>
            </a:pPr>
            <a:endParaRPr lang="en-US" sz="2000">
              <a:latin typeface="Sitka Text"/>
              <a:cs typeface="Calibri" panose="020F0502020204030204"/>
            </a:endParaRPr>
          </a:p>
        </p:txBody>
      </p:sp>
      <p:pic>
        <p:nvPicPr>
          <p:cNvPr id="6" name="Picture 5" descr="How Can I Remember to Give My Pet Their Heartworm Prevention Each Month?">
            <a:extLst>
              <a:ext uri="{FF2B5EF4-FFF2-40B4-BE49-F238E27FC236}">
                <a16:creationId xmlns:a16="http://schemas.microsoft.com/office/drawing/2014/main" id="{93EA28F7-16D8-0F3F-2891-0F67DC73265C}"/>
              </a:ext>
            </a:extLst>
          </p:cNvPr>
          <p:cNvPicPr>
            <a:picLocks noChangeAspect="1"/>
          </p:cNvPicPr>
          <p:nvPr/>
        </p:nvPicPr>
        <p:blipFill>
          <a:blip r:embed="rId3"/>
          <a:stretch>
            <a:fillRect/>
          </a:stretch>
        </p:blipFill>
        <p:spPr>
          <a:xfrm rot="-600000">
            <a:off x="187242" y="686553"/>
            <a:ext cx="1971675" cy="1895475"/>
          </a:xfrm>
          <a:prstGeom prst="rect">
            <a:avLst/>
          </a:prstGeom>
        </p:spPr>
      </p:pic>
    </p:spTree>
    <p:extLst>
      <p:ext uri="{BB962C8B-B14F-4D97-AF65-F5344CB8AC3E}">
        <p14:creationId xmlns:p14="http://schemas.microsoft.com/office/powerpoint/2010/main" val="46432496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968533-D2A5-7327-C9DC-4098BBE7663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C574950-A961-38F4-EB4C-CC70BB03D7D2}"/>
              </a:ext>
            </a:extLst>
          </p:cNvPr>
          <p:cNvSpPr>
            <a:spLocks noGrp="1"/>
          </p:cNvSpPr>
          <p:nvPr>
            <p:ph type="title"/>
          </p:nvPr>
        </p:nvSpPr>
        <p:spPr>
          <a:xfrm>
            <a:off x="718142" y="420142"/>
            <a:ext cx="10515600" cy="1104985"/>
          </a:xfrm>
        </p:spPr>
        <p:txBody>
          <a:bodyPr/>
          <a:lstStyle/>
          <a:p>
            <a:pPr algn="ctr"/>
            <a:r>
              <a:rPr lang="en-US" sz="4100" b="1">
                <a:latin typeface="Calibri"/>
                <a:cs typeface="Calibri"/>
              </a:rPr>
              <a:t>Reaching for Gold.....</a:t>
            </a:r>
          </a:p>
          <a:p>
            <a:pPr algn="ctr"/>
            <a:endParaRPr lang="en-US" sz="4100" b="1">
              <a:latin typeface="Calibri"/>
              <a:cs typeface="Calibri"/>
            </a:endParaRPr>
          </a:p>
        </p:txBody>
      </p:sp>
      <p:sp>
        <p:nvSpPr>
          <p:cNvPr id="3" name="Content Placeholder 2">
            <a:extLst>
              <a:ext uri="{FF2B5EF4-FFF2-40B4-BE49-F238E27FC236}">
                <a16:creationId xmlns:a16="http://schemas.microsoft.com/office/drawing/2014/main" id="{8DCE616C-1F42-8BAD-EFFE-B04BA32D4511}"/>
              </a:ext>
            </a:extLst>
          </p:cNvPr>
          <p:cNvSpPr>
            <a:spLocks noGrp="1"/>
          </p:cNvSpPr>
          <p:nvPr>
            <p:ph idx="1"/>
          </p:nvPr>
        </p:nvSpPr>
        <p:spPr>
          <a:xfrm>
            <a:off x="720418" y="1253868"/>
            <a:ext cx="11087481" cy="3895582"/>
          </a:xfrm>
        </p:spPr>
        <p:txBody>
          <a:bodyPr vert="horz" lIns="91440" tIns="45720" rIns="91440" bIns="45720" rtlCol="0" anchor="t">
            <a:noAutofit/>
          </a:bodyPr>
          <a:lstStyle/>
          <a:p>
            <a:r>
              <a:rPr lang="en-US" sz="2000">
                <a:latin typeface="Sitka Text"/>
                <a:cs typeface="Calibri"/>
              </a:rPr>
              <a:t>An NCP receiving Medicaid or SNAP benefits does not mean an inability to pay support exists.  However, this may be indicative that a review may be necessary.</a:t>
            </a:r>
            <a:endParaRPr lang="en-US" sz="2000">
              <a:latin typeface="Sitka Text"/>
            </a:endParaRPr>
          </a:p>
          <a:p>
            <a:endParaRPr lang="en-US" sz="2000">
              <a:latin typeface="Sitka Text"/>
              <a:cs typeface="Calibri"/>
            </a:endParaRPr>
          </a:p>
          <a:p>
            <a:r>
              <a:rPr lang="en-US" sz="2000">
                <a:latin typeface="Sitka Text"/>
                <a:cs typeface="Calibri"/>
              </a:rPr>
              <a:t>If at any point during your communication it is found that the NCP or CP needs assistance (i.e. food, clothing, shelter, etc. ), offer a refer to community-based organizations in your area (211 services). </a:t>
            </a:r>
          </a:p>
          <a:p>
            <a:pPr marL="457200" lvl="1" indent="0">
              <a:buNone/>
            </a:pPr>
            <a:endParaRPr lang="en-US" sz="2000">
              <a:latin typeface="Sitka Text"/>
              <a:cs typeface="Calibri"/>
            </a:endParaRPr>
          </a:p>
          <a:p>
            <a:r>
              <a:rPr lang="en-US" sz="2000">
                <a:latin typeface="Sitka Text"/>
                <a:cs typeface="Calibri"/>
              </a:rPr>
              <a:t>It is imperative that the NCP be provided ample opportunity to communicate barriers that may hinder their ability to comply with the support order. </a:t>
            </a:r>
          </a:p>
          <a:p>
            <a:endParaRPr lang="en-US" sz="2000">
              <a:latin typeface="Sitka Text"/>
              <a:cs typeface="Calibri"/>
            </a:endParaRPr>
          </a:p>
          <a:p>
            <a:r>
              <a:rPr lang="en-US" sz="2000">
                <a:latin typeface="Sitka Text"/>
                <a:cs typeface="Calibri"/>
              </a:rPr>
              <a:t>The caseworker must move forward with enforcement if, after the assessment is complete, evidence exists to support the decision to take any enforcement action.</a:t>
            </a:r>
          </a:p>
          <a:p>
            <a:endParaRPr lang="en-US" sz="2000">
              <a:latin typeface="Sitka Text"/>
              <a:cs typeface="Calibri"/>
            </a:endParaRPr>
          </a:p>
        </p:txBody>
      </p:sp>
    </p:spTree>
    <p:extLst>
      <p:ext uri="{BB962C8B-B14F-4D97-AF65-F5344CB8AC3E}">
        <p14:creationId xmlns:p14="http://schemas.microsoft.com/office/powerpoint/2010/main" val="175318501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43F9F0-A72F-6B93-00D1-1635568D546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103041F-A9CA-EACF-085F-D5DF17EABF13}"/>
              </a:ext>
            </a:extLst>
          </p:cNvPr>
          <p:cNvSpPr>
            <a:spLocks noGrp="1"/>
          </p:cNvSpPr>
          <p:nvPr>
            <p:ph type="title"/>
          </p:nvPr>
        </p:nvSpPr>
        <p:spPr>
          <a:xfrm>
            <a:off x="-4058" y="-8677"/>
            <a:ext cx="12172506" cy="1325563"/>
          </a:xfrm>
        </p:spPr>
        <p:txBody>
          <a:bodyPr>
            <a:normAutofit fontScale="90000"/>
          </a:bodyPr>
          <a:lstStyle/>
          <a:p>
            <a:pPr algn="ctr"/>
            <a:r>
              <a:rPr lang="en-US" sz="4000" b="1">
                <a:latin typeface="Calibri"/>
              </a:rPr>
              <a:t/>
            </a:r>
            <a:br>
              <a:rPr lang="en-US" sz="4000" b="1">
                <a:latin typeface="Calibri"/>
              </a:rPr>
            </a:br>
            <a:r>
              <a:rPr lang="en-US" sz="4000" b="1">
                <a:latin typeface="Calibri"/>
              </a:rPr>
              <a:t/>
            </a:r>
            <a:br>
              <a:rPr lang="en-US" sz="4000" b="1">
                <a:latin typeface="Calibri"/>
              </a:rPr>
            </a:br>
            <a:r>
              <a:rPr lang="en-US" sz="4000" b="1">
                <a:latin typeface="Calibri"/>
              </a:rPr>
              <a:t>Reaching for Gold.....</a:t>
            </a:r>
            <a:endParaRPr lang="en-US" sz="4000">
              <a:latin typeface="Calibri"/>
            </a:endParaRPr>
          </a:p>
          <a:p>
            <a:pPr algn="ctr"/>
            <a:endParaRPr lang="en-US" sz="4000">
              <a:latin typeface="Calibri"/>
            </a:endParaRPr>
          </a:p>
          <a:p>
            <a:pPr algn="ctr"/>
            <a:endParaRPr lang="en-US" b="1">
              <a:latin typeface="Calibri"/>
              <a:cs typeface="Calibri"/>
            </a:endParaRPr>
          </a:p>
        </p:txBody>
      </p:sp>
      <p:sp>
        <p:nvSpPr>
          <p:cNvPr id="3" name="Content Placeholder 2">
            <a:extLst>
              <a:ext uri="{FF2B5EF4-FFF2-40B4-BE49-F238E27FC236}">
                <a16:creationId xmlns:a16="http://schemas.microsoft.com/office/drawing/2014/main" id="{D2B89B90-FD1C-75EC-9EAC-160F423EA118}"/>
              </a:ext>
            </a:extLst>
          </p:cNvPr>
          <p:cNvSpPr>
            <a:spLocks noGrp="1"/>
          </p:cNvSpPr>
          <p:nvPr>
            <p:ph idx="1"/>
          </p:nvPr>
        </p:nvSpPr>
        <p:spPr>
          <a:xfrm>
            <a:off x="684590" y="1204909"/>
            <a:ext cx="10393395" cy="4425121"/>
          </a:xfrm>
        </p:spPr>
        <p:txBody>
          <a:bodyPr vert="horz" lIns="91440" tIns="45720" rIns="91440" bIns="45720" rtlCol="0" anchor="t">
            <a:normAutofit fontScale="85000" lnSpcReduction="20000"/>
          </a:bodyPr>
          <a:lstStyle/>
          <a:p>
            <a:pPr marL="0" indent="0">
              <a:buNone/>
            </a:pPr>
            <a:r>
              <a:rPr lang="en-US" sz="2600">
                <a:latin typeface="Sitka Text"/>
                <a:cs typeface="Calibri"/>
              </a:rPr>
              <a:t>When communicating with custodial parent on non-paying cases:</a:t>
            </a:r>
          </a:p>
          <a:p>
            <a:pPr marL="0" indent="0">
              <a:buNone/>
            </a:pPr>
            <a:endParaRPr lang="en-US" sz="2200">
              <a:latin typeface="Sitka Text"/>
              <a:cs typeface="Calibri"/>
            </a:endParaRPr>
          </a:p>
          <a:p>
            <a:r>
              <a:rPr lang="en-US" sz="2200">
                <a:latin typeface="Sitka Text"/>
                <a:cs typeface="Calibri"/>
              </a:rPr>
              <a:t>Explain that all cases receive automated enforcement actions, which include submission for federal and state tax intercept, CSLN, LWC, Casino Gaming, Lottery, Passport Denial, and locate. </a:t>
            </a:r>
            <a:endParaRPr lang="en-US">
              <a:latin typeface="Sitka Text"/>
              <a:cs typeface="Calibri"/>
            </a:endParaRPr>
          </a:p>
          <a:p>
            <a:endParaRPr lang="en-US" sz="2200">
              <a:latin typeface="Sitka Text"/>
              <a:cs typeface="Calibri"/>
            </a:endParaRPr>
          </a:p>
          <a:p>
            <a:r>
              <a:rPr lang="en-US" sz="2200">
                <a:latin typeface="Sitka Text"/>
                <a:cs typeface="Calibri"/>
              </a:rPr>
              <a:t>Provide details of any specific non-automated/administrative actions taken (i.e., license suspension, UIFSA, Lien, Freeze &amp; Seize, etc.) </a:t>
            </a:r>
            <a:endParaRPr lang="en-US">
              <a:latin typeface="Sitka Text"/>
              <a:cs typeface="Calibri"/>
            </a:endParaRPr>
          </a:p>
          <a:p>
            <a:pPr marL="0" indent="0">
              <a:buNone/>
            </a:pPr>
            <a:endParaRPr lang="en-US" sz="2200">
              <a:latin typeface="Sitka Text"/>
              <a:cs typeface="Calibri"/>
            </a:endParaRPr>
          </a:p>
          <a:p>
            <a:r>
              <a:rPr lang="en-US" sz="2200">
                <a:latin typeface="Sitka Text"/>
                <a:cs typeface="Calibri"/>
              </a:rPr>
              <a:t>When appropriate, explain that the case does not qualify for civil contempt. Inform the CP that we are searching for evidence or information that we must provide to the court to bring the contempt action. Remind the parent that they should let us know if they have any information on income/assets that can assist us. </a:t>
            </a:r>
          </a:p>
          <a:p>
            <a:pPr marL="0" indent="0">
              <a:buNone/>
            </a:pPr>
            <a:endParaRPr lang="en-US" sz="2200">
              <a:latin typeface="Sitka Text"/>
              <a:cs typeface="Calibri"/>
            </a:endParaRPr>
          </a:p>
          <a:p>
            <a:r>
              <a:rPr lang="en-US" sz="2200">
                <a:latin typeface="Sitka Text"/>
                <a:cs typeface="Calibri"/>
              </a:rPr>
              <a:t>Explain that we can use civil contempt as an enforcement tool but we need evidence to support the reason for taking the case to court for contempt. </a:t>
            </a:r>
            <a:endParaRPr lang="en-US">
              <a:latin typeface="Sitka Text"/>
              <a:cs typeface="Times New Roman"/>
            </a:endParaRPr>
          </a:p>
          <a:p>
            <a:pPr marL="0" indent="0">
              <a:buNone/>
            </a:pPr>
            <a:endParaRPr lang="en-US" sz="2200">
              <a:latin typeface="Sitka Text"/>
              <a:cs typeface="Calibri"/>
            </a:endParaRPr>
          </a:p>
          <a:p>
            <a:pPr marL="0" indent="0">
              <a:buNone/>
            </a:pPr>
            <a:endParaRPr lang="en-US" sz="2200">
              <a:latin typeface="Sitka Text"/>
              <a:cs typeface="Calibri"/>
            </a:endParaRPr>
          </a:p>
          <a:p>
            <a:pPr marL="0" indent="0">
              <a:buNone/>
            </a:pPr>
            <a:endParaRPr lang="en-US">
              <a:cs typeface="Calibri"/>
            </a:endParaRPr>
          </a:p>
        </p:txBody>
      </p:sp>
    </p:spTree>
    <p:extLst>
      <p:ext uri="{BB962C8B-B14F-4D97-AF65-F5344CB8AC3E}">
        <p14:creationId xmlns:p14="http://schemas.microsoft.com/office/powerpoint/2010/main" val="6194351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99663-9EBF-3BB7-D636-B7D3AFE63079}"/>
              </a:ext>
            </a:extLst>
          </p:cNvPr>
          <p:cNvSpPr>
            <a:spLocks noGrp="1"/>
          </p:cNvSpPr>
          <p:nvPr>
            <p:ph type="title"/>
          </p:nvPr>
        </p:nvSpPr>
        <p:spPr/>
        <p:txBody>
          <a:bodyPr/>
          <a:lstStyle/>
          <a:p>
            <a:pPr algn="ctr"/>
            <a:r>
              <a:rPr lang="en-US" b="1">
                <a:latin typeface="Sitka Text"/>
                <a:cs typeface="Calibri Light"/>
              </a:rPr>
              <a:t>FEM Final Rule: Civil Contempt</a:t>
            </a:r>
            <a:endParaRPr lang="en-US" b="1">
              <a:latin typeface="Sitka Text"/>
              <a:cs typeface="Calibri"/>
            </a:endParaRPr>
          </a:p>
        </p:txBody>
      </p:sp>
      <p:sp>
        <p:nvSpPr>
          <p:cNvPr id="3" name="Content Placeholder 2">
            <a:extLst>
              <a:ext uri="{FF2B5EF4-FFF2-40B4-BE49-F238E27FC236}">
                <a16:creationId xmlns:a16="http://schemas.microsoft.com/office/drawing/2014/main" id="{D7CBFDDF-9A71-9AB1-FAFA-F77A18CC49AE}"/>
              </a:ext>
            </a:extLst>
          </p:cNvPr>
          <p:cNvSpPr>
            <a:spLocks noGrp="1"/>
          </p:cNvSpPr>
          <p:nvPr>
            <p:ph idx="1"/>
          </p:nvPr>
        </p:nvSpPr>
        <p:spPr/>
        <p:txBody>
          <a:bodyPr vert="horz" lIns="91440" tIns="45720" rIns="91440" bIns="45720" rtlCol="0" anchor="t">
            <a:normAutofit fontScale="77500" lnSpcReduction="20000"/>
          </a:bodyPr>
          <a:lstStyle/>
          <a:p>
            <a:r>
              <a:rPr lang="en-US" sz="2200">
                <a:latin typeface="Sitka Text"/>
                <a:cs typeface="Calibri"/>
              </a:rPr>
              <a:t>AT-16-06 Final Rule: Flexibility, Efficiency, and Modernization in Child Support Enforcement Programs</a:t>
            </a:r>
            <a:endParaRPr lang="en-US">
              <a:latin typeface="Sitka Text"/>
              <a:cs typeface="Calibri"/>
            </a:endParaRPr>
          </a:p>
          <a:p>
            <a:r>
              <a:rPr lang="en-US" sz="2200">
                <a:latin typeface="Sitka Text"/>
                <a:cs typeface="Calibri"/>
              </a:rPr>
              <a:t>Comment: Several commenters expressed concerns that the proposed requirements related to civil contempt proceedings would </a:t>
            </a:r>
            <a:r>
              <a:rPr lang="en-US" sz="2200" i="1">
                <a:latin typeface="Sitka Text"/>
                <a:cs typeface="Calibri"/>
              </a:rPr>
              <a:t>reduce the efficiency and flexibility of the enforcement process</a:t>
            </a:r>
            <a:r>
              <a:rPr lang="en-US" sz="2200">
                <a:latin typeface="Sitka Text"/>
                <a:cs typeface="Calibri"/>
              </a:rPr>
              <a:t> through the courts. One commenter thought that the NPRM would </a:t>
            </a:r>
            <a:r>
              <a:rPr lang="en-US" sz="2200" b="1" i="1">
                <a:latin typeface="Sitka Text"/>
                <a:cs typeface="Calibri"/>
              </a:rPr>
              <a:t>weaken the enforcement remedy of contempt</a:t>
            </a:r>
            <a:r>
              <a:rPr lang="en-US" sz="2200" b="1">
                <a:latin typeface="Sitka Text"/>
                <a:cs typeface="Calibri"/>
              </a:rPr>
              <a:t> </a:t>
            </a:r>
            <a:r>
              <a:rPr lang="en-US" sz="2200">
                <a:latin typeface="Sitka Text"/>
                <a:cs typeface="Calibri"/>
              </a:rPr>
              <a:t>when used to enforce the obligation of contemnors who have an ability to arrange payments from assets held by others, even though the IV–D agency had been unable to affirmatively show the existence of income and assets.</a:t>
            </a:r>
            <a:endParaRPr lang="en-US">
              <a:latin typeface="Sitka Text"/>
              <a:cs typeface="Calibri"/>
            </a:endParaRPr>
          </a:p>
          <a:p>
            <a:r>
              <a:rPr lang="en-US" sz="2200">
                <a:latin typeface="Sitka Text"/>
                <a:cs typeface="Calibri"/>
              </a:rPr>
              <a:t>Response: Based on comments, the revisions to § 303.6(c)(4) are designed to </a:t>
            </a:r>
            <a:r>
              <a:rPr lang="en-US" sz="2200" b="1" i="1">
                <a:latin typeface="Sitka Text"/>
                <a:cs typeface="Calibri"/>
              </a:rPr>
              <a:t>reduce the risk of an erroneous deprivation of liberty </a:t>
            </a:r>
            <a:r>
              <a:rPr lang="en-US" sz="2200">
                <a:latin typeface="Sitka Text"/>
                <a:cs typeface="Calibri"/>
              </a:rPr>
              <a:t>without imposing significant fiscal or administrative burden on the State. Research shows that implementing constitutional due process safeguards, such as those delineated in the Turner decision, increases compliance with court orders by increasing litigants’ perception of fair treatment. </a:t>
            </a:r>
            <a:br>
              <a:rPr lang="en-US" sz="2200">
                <a:latin typeface="Sitka Text"/>
                <a:cs typeface="Calibri"/>
              </a:rPr>
            </a:br>
            <a:r>
              <a:rPr lang="en-US" sz="2200">
                <a:latin typeface="Sitka Text"/>
                <a:cs typeface="Calibri"/>
              </a:rPr>
              <a:t/>
            </a:r>
            <a:br>
              <a:rPr lang="en-US" sz="2200">
                <a:latin typeface="Sitka Text"/>
                <a:cs typeface="Calibri"/>
              </a:rPr>
            </a:br>
            <a:r>
              <a:rPr lang="en-US" sz="2200">
                <a:latin typeface="Sitka Text"/>
                <a:cs typeface="Calibri"/>
                <a:hlinkClick r:id="rId3"/>
              </a:rPr>
              <a:t>Flexibility, Efficiency, and Modernization in Child Support Enforcement Programs, 81 FR 93492-01</a:t>
            </a:r>
            <a:endParaRPr lang="en-US">
              <a:latin typeface="Sitka Text"/>
            </a:endParaRPr>
          </a:p>
        </p:txBody>
      </p:sp>
    </p:spTree>
    <p:extLst>
      <p:ext uri="{BB962C8B-B14F-4D97-AF65-F5344CB8AC3E}">
        <p14:creationId xmlns:p14="http://schemas.microsoft.com/office/powerpoint/2010/main" val="84609865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43F9F0-A72F-6B93-00D1-1635568D546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103041F-A9CA-EACF-085F-D5DF17EABF13}"/>
              </a:ext>
            </a:extLst>
          </p:cNvPr>
          <p:cNvSpPr>
            <a:spLocks noGrp="1"/>
          </p:cNvSpPr>
          <p:nvPr>
            <p:ph type="title"/>
          </p:nvPr>
        </p:nvSpPr>
        <p:spPr>
          <a:xfrm>
            <a:off x="-3544" y="52510"/>
            <a:ext cx="12172506" cy="1325563"/>
          </a:xfrm>
        </p:spPr>
        <p:txBody>
          <a:bodyPr/>
          <a:lstStyle/>
          <a:p>
            <a:pPr algn="ctr"/>
            <a:r>
              <a:rPr lang="en-US" sz="4000" b="1">
                <a:latin typeface="Calibri"/>
              </a:rPr>
              <a:t>Reaching for Gold.....</a:t>
            </a:r>
            <a:endParaRPr lang="en-US" sz="4000">
              <a:latin typeface="Calibri"/>
            </a:endParaRPr>
          </a:p>
        </p:txBody>
      </p:sp>
      <p:sp>
        <p:nvSpPr>
          <p:cNvPr id="3" name="Content Placeholder 2">
            <a:extLst>
              <a:ext uri="{FF2B5EF4-FFF2-40B4-BE49-F238E27FC236}">
                <a16:creationId xmlns:a16="http://schemas.microsoft.com/office/drawing/2014/main" id="{D2B89B90-FD1C-75EC-9EAC-160F423EA118}"/>
              </a:ext>
            </a:extLst>
          </p:cNvPr>
          <p:cNvSpPr>
            <a:spLocks noGrp="1"/>
          </p:cNvSpPr>
          <p:nvPr>
            <p:ph idx="1"/>
          </p:nvPr>
        </p:nvSpPr>
        <p:spPr>
          <a:xfrm>
            <a:off x="860949" y="1839137"/>
            <a:ext cx="10340437" cy="2520122"/>
          </a:xfrm>
        </p:spPr>
        <p:txBody>
          <a:bodyPr vert="horz" lIns="91440" tIns="45720" rIns="91440" bIns="45720" rtlCol="0" anchor="t">
            <a:normAutofit/>
          </a:bodyPr>
          <a:lstStyle/>
          <a:p>
            <a:pPr marL="0" indent="0">
              <a:buNone/>
            </a:pPr>
            <a:endParaRPr lang="en-US" sz="1600" b="1" dirty="0">
              <a:latin typeface="Sitka Text"/>
              <a:cs typeface="Calibri"/>
            </a:endParaRPr>
          </a:p>
          <a:p>
            <a:pPr marL="0" indent="0" algn="ctr">
              <a:buNone/>
            </a:pPr>
            <a:r>
              <a:rPr lang="en-US" sz="3600" b="1" dirty="0">
                <a:latin typeface="Sitka Text"/>
                <a:cs typeface="Calibri"/>
              </a:rPr>
              <a:t>Be open, honest and transparent! </a:t>
            </a:r>
          </a:p>
          <a:p>
            <a:pPr marL="0" indent="0">
              <a:buNone/>
            </a:pPr>
            <a:endParaRPr lang="en-US" sz="3200" dirty="0">
              <a:latin typeface="Sitka Text"/>
              <a:cs typeface="Calibri"/>
            </a:endParaRPr>
          </a:p>
          <a:p>
            <a:pPr marL="0" indent="0">
              <a:buNone/>
            </a:pPr>
            <a:r>
              <a:rPr lang="en-US" dirty="0">
                <a:latin typeface="Sitka Text"/>
                <a:cs typeface="Calibri"/>
              </a:rPr>
              <a:t>If by chance a unique situation arise, you may reach out to PI/Policy for guidance. C-1310. </a:t>
            </a:r>
          </a:p>
        </p:txBody>
      </p:sp>
    </p:spTree>
    <p:extLst>
      <p:ext uri="{BB962C8B-B14F-4D97-AF65-F5344CB8AC3E}">
        <p14:creationId xmlns:p14="http://schemas.microsoft.com/office/powerpoint/2010/main" val="103494936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B372C-503D-F859-1771-E2426D1A75C2}"/>
              </a:ext>
            </a:extLst>
          </p:cNvPr>
          <p:cNvSpPr>
            <a:spLocks noGrp="1"/>
          </p:cNvSpPr>
          <p:nvPr>
            <p:ph type="title"/>
          </p:nvPr>
        </p:nvSpPr>
        <p:spPr>
          <a:xfrm>
            <a:off x="-42862" y="448469"/>
            <a:ext cx="12182474" cy="1349375"/>
          </a:xfrm>
        </p:spPr>
        <p:txBody>
          <a:bodyPr/>
          <a:lstStyle/>
          <a:p>
            <a:pPr algn="ctr"/>
            <a:r>
              <a:rPr lang="en-US" b="1">
                <a:latin typeface="Sitka Heading"/>
                <a:cs typeface="Calibri Light"/>
              </a:rPr>
              <a:t>PROGRAM INTEGRATION UNIT</a:t>
            </a:r>
            <a:br>
              <a:rPr lang="en-US" b="1">
                <a:latin typeface="Sitka Heading"/>
                <a:cs typeface="Calibri Light"/>
              </a:rPr>
            </a:br>
            <a:r>
              <a:rPr lang="en-US">
                <a:ea typeface="+mj-lt"/>
                <a:cs typeface="+mj-lt"/>
              </a:rPr>
              <a:t>(_DCFS-CSE-ProgramIntegration@la.gov)</a:t>
            </a:r>
            <a:endParaRPr lang="en-US" b="1">
              <a:latin typeface="Sitka Heading"/>
            </a:endParaRPr>
          </a:p>
        </p:txBody>
      </p:sp>
      <p:sp>
        <p:nvSpPr>
          <p:cNvPr id="3" name="Content Placeholder 2">
            <a:extLst>
              <a:ext uri="{FF2B5EF4-FFF2-40B4-BE49-F238E27FC236}">
                <a16:creationId xmlns:a16="http://schemas.microsoft.com/office/drawing/2014/main" id="{969BF0CA-02C7-256C-7AB2-10BBD82DE40A}"/>
              </a:ext>
            </a:extLst>
          </p:cNvPr>
          <p:cNvSpPr>
            <a:spLocks noGrp="1"/>
          </p:cNvSpPr>
          <p:nvPr>
            <p:ph idx="1"/>
          </p:nvPr>
        </p:nvSpPr>
        <p:spPr>
          <a:xfrm>
            <a:off x="870405" y="1527970"/>
            <a:ext cx="11031081" cy="4366191"/>
          </a:xfrm>
        </p:spPr>
        <p:txBody>
          <a:bodyPr vert="horz" lIns="91440" tIns="45720" rIns="91440" bIns="45720" rtlCol="0" anchor="t">
            <a:normAutofit/>
          </a:bodyPr>
          <a:lstStyle/>
          <a:p>
            <a:pPr marL="0" indent="0">
              <a:buNone/>
            </a:pPr>
            <a:endParaRPr lang="en-US" b="1">
              <a:cs typeface="Calibri"/>
            </a:endParaRPr>
          </a:p>
          <a:p>
            <a:r>
              <a:rPr lang="en-US" sz="2400" b="1">
                <a:solidFill>
                  <a:srgbClr val="00B050"/>
                </a:solidFill>
                <a:latin typeface="Sitka Text"/>
                <a:cs typeface="Calibri"/>
              </a:rPr>
              <a:t>Adrianne Crawford</a:t>
            </a:r>
            <a:r>
              <a:rPr lang="en-US" sz="2400" b="1">
                <a:latin typeface="Sitka Text"/>
                <a:cs typeface="Calibri"/>
              </a:rPr>
              <a:t>- </a:t>
            </a:r>
            <a:r>
              <a:rPr lang="en-US" sz="2400">
                <a:latin typeface="Sitka Text"/>
                <a:cs typeface="Calibri"/>
              </a:rPr>
              <a:t>Baton Rouge/Covington Regions</a:t>
            </a:r>
          </a:p>
          <a:p>
            <a:r>
              <a:rPr lang="en-US" sz="2400" b="1">
                <a:solidFill>
                  <a:srgbClr val="00B050"/>
                </a:solidFill>
                <a:latin typeface="Sitka Text"/>
                <a:cs typeface="Calibri"/>
              </a:rPr>
              <a:t>Jana </a:t>
            </a:r>
            <a:r>
              <a:rPr lang="en-US" sz="2400" b="1" err="1">
                <a:solidFill>
                  <a:srgbClr val="00B050"/>
                </a:solidFill>
                <a:latin typeface="Sitka Text"/>
                <a:cs typeface="Calibri"/>
              </a:rPr>
              <a:t>LeBaron</a:t>
            </a:r>
            <a:r>
              <a:rPr lang="en-US" sz="2400" b="1">
                <a:solidFill>
                  <a:srgbClr val="00B050"/>
                </a:solidFill>
                <a:latin typeface="Sitka Text"/>
                <a:cs typeface="Calibri"/>
              </a:rPr>
              <a:t> </a:t>
            </a:r>
            <a:r>
              <a:rPr lang="en-US" sz="2400" b="1">
                <a:latin typeface="Sitka Text"/>
                <a:cs typeface="Calibri"/>
              </a:rPr>
              <a:t>- </a:t>
            </a:r>
            <a:r>
              <a:rPr lang="en-US" sz="2400">
                <a:latin typeface="Sitka Text"/>
                <a:cs typeface="Calibri"/>
              </a:rPr>
              <a:t>Alexandria Region</a:t>
            </a:r>
          </a:p>
          <a:p>
            <a:r>
              <a:rPr lang="en-US" sz="2400" b="1" err="1">
                <a:solidFill>
                  <a:srgbClr val="00B050"/>
                </a:solidFill>
                <a:latin typeface="Sitka Text"/>
                <a:cs typeface="Calibri"/>
              </a:rPr>
              <a:t>Kayraisha</a:t>
            </a:r>
            <a:r>
              <a:rPr lang="en-US" sz="2400" b="1">
                <a:solidFill>
                  <a:srgbClr val="00B050"/>
                </a:solidFill>
                <a:latin typeface="Sitka Text"/>
                <a:cs typeface="Calibri"/>
              </a:rPr>
              <a:t> Williams</a:t>
            </a:r>
            <a:r>
              <a:rPr lang="en-US" sz="2400" b="1">
                <a:latin typeface="Sitka Text"/>
                <a:cs typeface="Calibri"/>
              </a:rPr>
              <a:t> – </a:t>
            </a:r>
            <a:r>
              <a:rPr lang="en-US" sz="2400">
                <a:latin typeface="Sitka Text"/>
                <a:cs typeface="Calibri"/>
              </a:rPr>
              <a:t>Natchitoches/Shreveport Regions</a:t>
            </a:r>
          </a:p>
          <a:p>
            <a:r>
              <a:rPr lang="en-US" sz="2400" b="1">
                <a:solidFill>
                  <a:srgbClr val="00B050"/>
                </a:solidFill>
                <a:latin typeface="Sitka Text"/>
                <a:cs typeface="Calibri"/>
              </a:rPr>
              <a:t>Angela Landry</a:t>
            </a:r>
            <a:r>
              <a:rPr lang="en-US" sz="2400" b="1">
                <a:latin typeface="Sitka Text"/>
                <a:cs typeface="Calibri"/>
              </a:rPr>
              <a:t> – </a:t>
            </a:r>
            <a:r>
              <a:rPr lang="en-US" sz="2400">
                <a:latin typeface="Sitka Text"/>
                <a:cs typeface="Calibri"/>
              </a:rPr>
              <a:t>Lafayette/Lake Charles/Ville Platte</a:t>
            </a:r>
            <a:r>
              <a:rPr lang="en-US" sz="2400" b="1">
                <a:latin typeface="Sitka Text"/>
                <a:cs typeface="Calibri"/>
              </a:rPr>
              <a:t> </a:t>
            </a:r>
            <a:r>
              <a:rPr lang="en-US" sz="2400">
                <a:latin typeface="Sitka Text"/>
                <a:cs typeface="Calibri"/>
              </a:rPr>
              <a:t>Regions</a:t>
            </a:r>
          </a:p>
          <a:p>
            <a:r>
              <a:rPr lang="en-US" sz="2400" b="1" err="1">
                <a:solidFill>
                  <a:srgbClr val="00B050"/>
                </a:solidFill>
                <a:latin typeface="Sitka Text"/>
                <a:cs typeface="Calibri"/>
              </a:rPr>
              <a:t>Pethena</a:t>
            </a:r>
            <a:r>
              <a:rPr lang="en-US" sz="2400" b="1">
                <a:solidFill>
                  <a:srgbClr val="00B050"/>
                </a:solidFill>
                <a:latin typeface="Sitka Text"/>
                <a:cs typeface="Calibri"/>
              </a:rPr>
              <a:t> Perkins</a:t>
            </a:r>
            <a:r>
              <a:rPr lang="en-US" sz="2400" b="1">
                <a:latin typeface="Sitka Text"/>
                <a:cs typeface="Calibri"/>
              </a:rPr>
              <a:t>- </a:t>
            </a:r>
            <a:r>
              <a:rPr lang="en-US" sz="2400">
                <a:latin typeface="Sitka Text"/>
                <a:cs typeface="Calibri"/>
              </a:rPr>
              <a:t>Monroe/Tallulah Regions</a:t>
            </a:r>
          </a:p>
          <a:p>
            <a:r>
              <a:rPr lang="en-US" sz="2400" b="1">
                <a:solidFill>
                  <a:srgbClr val="00B050"/>
                </a:solidFill>
                <a:latin typeface="Sitka Text"/>
                <a:cs typeface="Calibri"/>
              </a:rPr>
              <a:t>VACANT</a:t>
            </a:r>
            <a:r>
              <a:rPr lang="en-US" sz="2400" b="1">
                <a:latin typeface="Sitka Text"/>
                <a:cs typeface="Calibri"/>
              </a:rPr>
              <a:t>- </a:t>
            </a:r>
            <a:r>
              <a:rPr lang="en-US" sz="2400">
                <a:latin typeface="Sitka Text"/>
                <a:cs typeface="Calibri"/>
              </a:rPr>
              <a:t>Orleans/Thibodeaux Regions </a:t>
            </a:r>
          </a:p>
          <a:p>
            <a:r>
              <a:rPr lang="en-US" sz="2400" b="1">
                <a:solidFill>
                  <a:srgbClr val="00B050"/>
                </a:solidFill>
                <a:latin typeface="Sitka Text"/>
                <a:cs typeface="Calibri"/>
              </a:rPr>
              <a:t>Rennetta K. Wells</a:t>
            </a:r>
            <a:r>
              <a:rPr lang="en-US" sz="2400" b="1">
                <a:latin typeface="Sitka Text"/>
                <a:cs typeface="Calibri"/>
              </a:rPr>
              <a:t> – </a:t>
            </a:r>
            <a:r>
              <a:rPr lang="en-US" sz="2400">
                <a:latin typeface="Sitka Text"/>
                <a:cs typeface="Calibri"/>
              </a:rPr>
              <a:t>Manager</a:t>
            </a:r>
          </a:p>
          <a:p>
            <a:endParaRPr lang="en-US">
              <a:cs typeface="Calibri"/>
            </a:endParaRPr>
          </a:p>
        </p:txBody>
      </p:sp>
    </p:spTree>
    <p:extLst>
      <p:ext uri="{BB962C8B-B14F-4D97-AF65-F5344CB8AC3E}">
        <p14:creationId xmlns:p14="http://schemas.microsoft.com/office/powerpoint/2010/main" val="201865282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843F9F0-A72F-6B93-00D1-1635568D546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103041F-A9CA-EACF-085F-D5DF17EABF13}"/>
              </a:ext>
            </a:extLst>
          </p:cNvPr>
          <p:cNvSpPr>
            <a:spLocks noGrp="1"/>
          </p:cNvSpPr>
          <p:nvPr>
            <p:ph type="title"/>
          </p:nvPr>
        </p:nvSpPr>
        <p:spPr>
          <a:xfrm>
            <a:off x="-1" y="2450592"/>
            <a:ext cx="12192002" cy="759532"/>
          </a:xfrm>
        </p:spPr>
        <p:txBody>
          <a:bodyPr anchor="b">
            <a:noAutofit/>
          </a:bodyPr>
          <a:lstStyle/>
          <a:p>
            <a:pPr algn="ctr"/>
            <a:r>
              <a:rPr lang="en-US" sz="4800" b="1" dirty="0">
                <a:latin typeface="Sitka Text"/>
                <a:cs typeface="Calibri"/>
              </a:rPr>
              <a:t>Finish Line</a:t>
            </a:r>
            <a:br>
              <a:rPr lang="en-US" sz="4800" b="1" dirty="0">
                <a:latin typeface="Sitka Text"/>
                <a:cs typeface="Calibri"/>
              </a:rPr>
            </a:br>
            <a:r>
              <a:rPr lang="en-US" sz="4800" b="1" dirty="0">
                <a:solidFill>
                  <a:srgbClr val="FF0000"/>
                </a:solidFill>
                <a:latin typeface="Sitka Text"/>
                <a:cs typeface="Calibri"/>
              </a:rPr>
              <a:t>QUESTIONS?????</a:t>
            </a:r>
            <a:r>
              <a:rPr lang="en-US" sz="4800" b="1" dirty="0">
                <a:latin typeface="Sitka Text"/>
                <a:cs typeface="Calibri"/>
              </a:rPr>
              <a:t> </a:t>
            </a:r>
          </a:p>
        </p:txBody>
      </p:sp>
      <p:sp>
        <p:nvSpPr>
          <p:cNvPr id="30" name="Rectangle 29">
            <a:extLst>
              <a:ext uri="{FF2B5EF4-FFF2-40B4-BE49-F238E27FC236}">
                <a16:creationId xmlns:a16="http://schemas.microsoft.com/office/drawing/2014/main" id="{AE3A741D-C19B-960A-5803-1C588714782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879677" y="2347416"/>
            <a:ext cx="1630908" cy="7390262"/>
          </a:xfrm>
          <a:prstGeom prst="rect">
            <a:avLst/>
          </a:prstGeom>
          <a:gradFill>
            <a:gsLst>
              <a:gs pos="0">
                <a:schemeClr val="accent5"/>
              </a:gs>
              <a:gs pos="47000">
                <a:schemeClr val="accent2">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DC39DE25-0E4E-0AA7-0932-1D78C237278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flipV="1">
            <a:off x="-1919061" y="1919060"/>
            <a:ext cx="6854280" cy="3016159"/>
          </a:xfrm>
          <a:prstGeom prst="rect">
            <a:avLst/>
          </a:prstGeom>
          <a:gradFill flip="none" rotWithShape="1">
            <a:gsLst>
              <a:gs pos="0">
                <a:schemeClr val="accent5"/>
              </a:gs>
              <a:gs pos="47000">
                <a:schemeClr val="accent2">
                  <a:alpha val="0"/>
                </a:schemeClr>
              </a:gs>
            </a:gsLst>
            <a:lin ang="42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34" name="Rectangle 33">
            <a:extLst>
              <a:ext uri="{FF2B5EF4-FFF2-40B4-BE49-F238E27FC236}">
                <a16:creationId xmlns:a16="http://schemas.microsoft.com/office/drawing/2014/main" id="{8D6EA299-0840-6DEA-E670-C49AEBC87E8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461657" y="4425055"/>
            <a:ext cx="2928605" cy="2432945"/>
          </a:xfrm>
          <a:prstGeom prst="rect">
            <a:avLst/>
          </a:prstGeom>
          <a:gradFill flip="none" rotWithShape="1">
            <a:gsLst>
              <a:gs pos="0">
                <a:schemeClr val="accent2"/>
              </a:gs>
              <a:gs pos="51000">
                <a:schemeClr val="accent5">
                  <a:lumMod val="60000"/>
                  <a:lumOff val="40000"/>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3" name="Content Placeholder 2">
            <a:extLst>
              <a:ext uri="{FF2B5EF4-FFF2-40B4-BE49-F238E27FC236}">
                <a16:creationId xmlns:a16="http://schemas.microsoft.com/office/drawing/2014/main" id="{D2B89B90-FD1C-75EC-9EAC-160F423EA118}"/>
              </a:ext>
            </a:extLst>
          </p:cNvPr>
          <p:cNvSpPr>
            <a:spLocks noGrp="1"/>
          </p:cNvSpPr>
          <p:nvPr>
            <p:ph idx="1"/>
          </p:nvPr>
        </p:nvSpPr>
        <p:spPr>
          <a:xfrm>
            <a:off x="8079978" y="2533476"/>
            <a:ext cx="3369234" cy="3447832"/>
          </a:xfrm>
        </p:spPr>
        <p:txBody>
          <a:bodyPr vert="horz" lIns="91440" tIns="45720" rIns="91440" bIns="45720" rtlCol="0" anchor="t">
            <a:normAutofit/>
          </a:bodyPr>
          <a:lstStyle/>
          <a:p>
            <a:pPr marL="0" indent="0">
              <a:buNone/>
            </a:pPr>
            <a:endParaRPr lang="en-US" sz="2000" b="1">
              <a:cs typeface="Calibri"/>
            </a:endParaRPr>
          </a:p>
          <a:p>
            <a:pPr marL="0" indent="0">
              <a:buNone/>
            </a:pPr>
            <a:endParaRPr lang="en-US" sz="2000">
              <a:cs typeface="Calibri"/>
            </a:endParaRPr>
          </a:p>
        </p:txBody>
      </p:sp>
    </p:spTree>
    <p:extLst>
      <p:ext uri="{BB962C8B-B14F-4D97-AF65-F5344CB8AC3E}">
        <p14:creationId xmlns:p14="http://schemas.microsoft.com/office/powerpoint/2010/main" val="11377786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99663-9EBF-3BB7-D636-B7D3AFE63079}"/>
              </a:ext>
            </a:extLst>
          </p:cNvPr>
          <p:cNvSpPr>
            <a:spLocks noGrp="1"/>
          </p:cNvSpPr>
          <p:nvPr>
            <p:ph type="title"/>
          </p:nvPr>
        </p:nvSpPr>
        <p:spPr>
          <a:xfrm>
            <a:off x="838200" y="-35413"/>
            <a:ext cx="10515600" cy="1325563"/>
          </a:xfrm>
        </p:spPr>
        <p:txBody>
          <a:bodyPr/>
          <a:lstStyle/>
          <a:p>
            <a:pPr algn="ctr"/>
            <a:r>
              <a:rPr lang="en-US" b="1">
                <a:latin typeface="Sitka Text"/>
                <a:cs typeface="Calibri Light"/>
              </a:rPr>
              <a:t>Louisiana’s Path to Compliance</a:t>
            </a:r>
          </a:p>
        </p:txBody>
      </p:sp>
      <p:pic>
        <p:nvPicPr>
          <p:cNvPr id="4" name="Content Placeholder 3">
            <a:extLst>
              <a:ext uri="{FF2B5EF4-FFF2-40B4-BE49-F238E27FC236}">
                <a16:creationId xmlns:a16="http://schemas.microsoft.com/office/drawing/2014/main" id="{AB6EE168-F0D5-D786-E4BA-DB02518D25C6}"/>
              </a:ext>
            </a:extLst>
          </p:cNvPr>
          <p:cNvPicPr>
            <a:picLocks noGrp="1" noChangeAspect="1"/>
          </p:cNvPicPr>
          <p:nvPr>
            <p:ph idx="1"/>
          </p:nvPr>
        </p:nvPicPr>
        <p:blipFill>
          <a:blip r:embed="rId3"/>
          <a:stretch>
            <a:fillRect/>
          </a:stretch>
        </p:blipFill>
        <p:spPr>
          <a:xfrm>
            <a:off x="340897" y="890608"/>
            <a:ext cx="11324465" cy="4691003"/>
          </a:xfrm>
        </p:spPr>
      </p:pic>
    </p:spTree>
    <p:extLst>
      <p:ext uri="{BB962C8B-B14F-4D97-AF65-F5344CB8AC3E}">
        <p14:creationId xmlns:p14="http://schemas.microsoft.com/office/powerpoint/2010/main" val="28448477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99663-9EBF-3BB7-D636-B7D3AFE63079}"/>
              </a:ext>
            </a:extLst>
          </p:cNvPr>
          <p:cNvSpPr>
            <a:spLocks noGrp="1"/>
          </p:cNvSpPr>
          <p:nvPr>
            <p:ph type="title"/>
          </p:nvPr>
        </p:nvSpPr>
        <p:spPr/>
        <p:txBody>
          <a:bodyPr/>
          <a:lstStyle/>
          <a:p>
            <a:pPr algn="ctr"/>
            <a:r>
              <a:rPr lang="en-US" b="1">
                <a:latin typeface="Sitka Text"/>
                <a:cs typeface="Calibri Light"/>
              </a:rPr>
              <a:t>Family Centered Support Operational Assessment</a:t>
            </a:r>
            <a:endParaRPr lang="en-US" b="1">
              <a:latin typeface="Sitka Text"/>
              <a:cs typeface="Calibri"/>
            </a:endParaRPr>
          </a:p>
        </p:txBody>
      </p:sp>
      <p:sp>
        <p:nvSpPr>
          <p:cNvPr id="3" name="Content Placeholder 2">
            <a:extLst>
              <a:ext uri="{FF2B5EF4-FFF2-40B4-BE49-F238E27FC236}">
                <a16:creationId xmlns:a16="http://schemas.microsoft.com/office/drawing/2014/main" id="{D7CBFDDF-9A71-9AB1-FAFA-F77A18CC49AE}"/>
              </a:ext>
            </a:extLst>
          </p:cNvPr>
          <p:cNvSpPr>
            <a:spLocks noGrp="1"/>
          </p:cNvSpPr>
          <p:nvPr>
            <p:ph idx="1"/>
          </p:nvPr>
        </p:nvSpPr>
        <p:spPr/>
        <p:txBody>
          <a:bodyPr vert="horz" lIns="91440" tIns="45720" rIns="91440" bIns="45720" rtlCol="0" anchor="t">
            <a:normAutofit fontScale="85000" lnSpcReduction="10000"/>
          </a:bodyPr>
          <a:lstStyle/>
          <a:p>
            <a:r>
              <a:rPr lang="en-US" sz="2600" dirty="0">
                <a:latin typeface="Sitka Text"/>
                <a:cs typeface="Calibri"/>
              </a:rPr>
              <a:t>Louisiana underwent an operational assessment (Sept 2020 – Feb. 2021) to determine how we could better align with Family Centered Practices.</a:t>
            </a:r>
            <a:endParaRPr lang="en-US" dirty="0">
              <a:latin typeface="Sitka Text"/>
              <a:cs typeface="Calibri"/>
            </a:endParaRPr>
          </a:p>
          <a:p>
            <a:r>
              <a:rPr lang="en-US" sz="2600" dirty="0">
                <a:latin typeface="Sitka Text"/>
                <a:cs typeface="Calibri"/>
              </a:rPr>
              <a:t>Family = group of people who are connected by marriage, blood or adoption. </a:t>
            </a:r>
            <a:endParaRPr lang="en-US" dirty="0">
              <a:latin typeface="Sitka Text"/>
            </a:endParaRPr>
          </a:p>
          <a:p>
            <a:r>
              <a:rPr lang="en-US" sz="2600" dirty="0">
                <a:latin typeface="Sitka Text"/>
                <a:cs typeface="Calibri"/>
              </a:rPr>
              <a:t>Family Centered Workgroup reviewed PK recommendations and defined policies: </a:t>
            </a:r>
            <a:endParaRPr lang="en-US" dirty="0">
              <a:latin typeface="Sitka Text"/>
              <a:cs typeface="Calibri"/>
            </a:endParaRPr>
          </a:p>
          <a:p>
            <a:pPr marL="914400" lvl="1" indent="-457200">
              <a:buAutoNum type="arabicParenR"/>
            </a:pPr>
            <a:r>
              <a:rPr lang="en-US" sz="2000" dirty="0">
                <a:latin typeface="Sitka Text"/>
                <a:cs typeface="Calibri"/>
              </a:rPr>
              <a:t>Ability of Pay – Definition</a:t>
            </a:r>
          </a:p>
          <a:p>
            <a:pPr marL="914400" lvl="1" indent="-457200">
              <a:buAutoNum type="arabicParenR"/>
            </a:pPr>
            <a:r>
              <a:rPr lang="en-US" sz="2200" dirty="0">
                <a:latin typeface="Sitka Text"/>
                <a:cs typeface="Calibri"/>
              </a:rPr>
              <a:t>Ability to Pay as it relates to </a:t>
            </a:r>
            <a:r>
              <a:rPr lang="en-US" sz="2200" b="1" dirty="0">
                <a:latin typeface="Sitka Text"/>
                <a:cs typeface="Calibri"/>
              </a:rPr>
              <a:t>Incarcerated NCPs (Re-entry Initiatives)</a:t>
            </a:r>
            <a:endParaRPr lang="en-US" dirty="0">
              <a:latin typeface="Sitka Text"/>
              <a:cs typeface="Calibri"/>
            </a:endParaRPr>
          </a:p>
          <a:p>
            <a:pPr marL="914400" lvl="1" indent="-457200">
              <a:buAutoNum type="arabicParenR"/>
            </a:pPr>
            <a:r>
              <a:rPr lang="en-US" sz="2200" dirty="0">
                <a:latin typeface="Sitka Text"/>
                <a:cs typeface="Calibri"/>
              </a:rPr>
              <a:t>Ability to Pay as it relates to </a:t>
            </a:r>
            <a:r>
              <a:rPr lang="en-US" sz="2200" b="1" dirty="0">
                <a:latin typeface="Sitka Text"/>
                <a:cs typeface="Calibri"/>
              </a:rPr>
              <a:t>License Suspension</a:t>
            </a:r>
            <a:endParaRPr lang="en-US" dirty="0">
              <a:latin typeface="Sitka Text"/>
              <a:cs typeface="Calibri"/>
            </a:endParaRPr>
          </a:p>
          <a:p>
            <a:pPr marL="914400" lvl="1" indent="-457200">
              <a:buAutoNum type="arabicParenR"/>
            </a:pPr>
            <a:r>
              <a:rPr lang="en-US" sz="2200" dirty="0">
                <a:latin typeface="Sitka Text"/>
                <a:cs typeface="Calibri"/>
              </a:rPr>
              <a:t>Communication Plan – designed to </a:t>
            </a:r>
            <a:r>
              <a:rPr lang="en-US" sz="2200" b="1" dirty="0">
                <a:latin typeface="Sitka Text"/>
                <a:cs typeface="Calibri"/>
              </a:rPr>
              <a:t>Enhance Customer Service</a:t>
            </a:r>
            <a:r>
              <a:rPr lang="en-US" sz="2200" dirty="0">
                <a:latin typeface="Sitka Text"/>
                <a:cs typeface="Calibri"/>
              </a:rPr>
              <a:t> via Webpage and Text Messages</a:t>
            </a:r>
            <a:endParaRPr lang="en-US" dirty="0">
              <a:latin typeface="Sitka Text"/>
              <a:cs typeface="Calibri"/>
            </a:endParaRPr>
          </a:p>
          <a:p>
            <a:pPr marL="914400" lvl="1" indent="-457200">
              <a:buAutoNum type="arabicParenR"/>
            </a:pPr>
            <a:r>
              <a:rPr lang="en-US" sz="2200" dirty="0">
                <a:latin typeface="Sitka Text"/>
                <a:cs typeface="Calibri"/>
              </a:rPr>
              <a:t>Ability of Pay as it relates to </a:t>
            </a:r>
            <a:r>
              <a:rPr lang="en-US" sz="2200" b="1" dirty="0">
                <a:latin typeface="Sitka Text"/>
                <a:cs typeface="Calibri"/>
              </a:rPr>
              <a:t>Contempt Proceedings</a:t>
            </a:r>
            <a:endParaRPr lang="en-US" dirty="0">
              <a:latin typeface="Sitka Text"/>
              <a:cs typeface="Calibri"/>
            </a:endParaRPr>
          </a:p>
        </p:txBody>
      </p:sp>
    </p:spTree>
    <p:extLst>
      <p:ext uri="{BB962C8B-B14F-4D97-AF65-F5344CB8AC3E}">
        <p14:creationId xmlns:p14="http://schemas.microsoft.com/office/powerpoint/2010/main" val="14788529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99663-9EBF-3BB7-D636-B7D3AFE63079}"/>
              </a:ext>
            </a:extLst>
          </p:cNvPr>
          <p:cNvSpPr>
            <a:spLocks noGrp="1"/>
          </p:cNvSpPr>
          <p:nvPr>
            <p:ph type="title"/>
          </p:nvPr>
        </p:nvSpPr>
        <p:spPr/>
        <p:txBody>
          <a:bodyPr/>
          <a:lstStyle/>
          <a:p>
            <a:pPr algn="ctr"/>
            <a:r>
              <a:rPr lang="en-US" b="1">
                <a:latin typeface="Sitka Text"/>
                <a:cs typeface="Calibri Light"/>
              </a:rPr>
              <a:t>The Paradigm Shift Continues</a:t>
            </a:r>
          </a:p>
        </p:txBody>
      </p:sp>
      <p:pic>
        <p:nvPicPr>
          <p:cNvPr id="4" name="Content Placeholder 3">
            <a:extLst>
              <a:ext uri="{FF2B5EF4-FFF2-40B4-BE49-F238E27FC236}">
                <a16:creationId xmlns:a16="http://schemas.microsoft.com/office/drawing/2014/main" id="{7E072B5F-F3BA-DAE6-10C7-6D63B1F1C775}"/>
              </a:ext>
            </a:extLst>
          </p:cNvPr>
          <p:cNvPicPr>
            <a:picLocks noGrp="1" noChangeAspect="1"/>
          </p:cNvPicPr>
          <p:nvPr>
            <p:ph idx="1"/>
          </p:nvPr>
        </p:nvPicPr>
        <p:blipFill>
          <a:blip r:embed="rId3"/>
          <a:stretch>
            <a:fillRect/>
          </a:stretch>
        </p:blipFill>
        <p:spPr>
          <a:xfrm>
            <a:off x="5762512" y="1301480"/>
            <a:ext cx="8030231" cy="4250718"/>
          </a:xfrm>
        </p:spPr>
      </p:pic>
      <p:pic>
        <p:nvPicPr>
          <p:cNvPr id="3" name="Picture 2">
            <a:extLst>
              <a:ext uri="{FF2B5EF4-FFF2-40B4-BE49-F238E27FC236}">
                <a16:creationId xmlns:a16="http://schemas.microsoft.com/office/drawing/2014/main" id="{0ABBA942-F9EB-FDCA-2FFC-CD17EBB7F896}"/>
              </a:ext>
            </a:extLst>
          </p:cNvPr>
          <p:cNvPicPr>
            <a:picLocks noChangeAspect="1"/>
          </p:cNvPicPr>
          <p:nvPr/>
        </p:nvPicPr>
        <p:blipFill>
          <a:blip r:embed="rId4"/>
          <a:stretch>
            <a:fillRect/>
          </a:stretch>
        </p:blipFill>
        <p:spPr>
          <a:xfrm>
            <a:off x="903654" y="1665653"/>
            <a:ext cx="6779848" cy="3927232"/>
          </a:xfrm>
          <a:prstGeom prst="rect">
            <a:avLst/>
          </a:prstGeom>
        </p:spPr>
      </p:pic>
    </p:spTree>
    <p:extLst>
      <p:ext uri="{BB962C8B-B14F-4D97-AF65-F5344CB8AC3E}">
        <p14:creationId xmlns:p14="http://schemas.microsoft.com/office/powerpoint/2010/main" val="40235780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99663-9EBF-3BB7-D636-B7D3AFE63079}"/>
              </a:ext>
            </a:extLst>
          </p:cNvPr>
          <p:cNvSpPr>
            <a:spLocks noGrp="1"/>
          </p:cNvSpPr>
          <p:nvPr>
            <p:ph type="title"/>
          </p:nvPr>
        </p:nvSpPr>
        <p:spPr>
          <a:xfrm>
            <a:off x="1571747" y="532597"/>
            <a:ext cx="8924612" cy="1325563"/>
          </a:xfrm>
        </p:spPr>
        <p:txBody>
          <a:bodyPr/>
          <a:lstStyle/>
          <a:p>
            <a:r>
              <a:rPr lang="en-US" b="1">
                <a:latin typeface="Sitka Heading"/>
                <a:cs typeface="Calibri Light"/>
              </a:rPr>
              <a:t>How will this work....</a:t>
            </a:r>
          </a:p>
        </p:txBody>
      </p:sp>
      <p:sp>
        <p:nvSpPr>
          <p:cNvPr id="3" name="Content Placeholder 2">
            <a:extLst>
              <a:ext uri="{FF2B5EF4-FFF2-40B4-BE49-F238E27FC236}">
                <a16:creationId xmlns:a16="http://schemas.microsoft.com/office/drawing/2014/main" id="{D7CBFDDF-9A71-9AB1-FAFA-F77A18CC49AE}"/>
              </a:ext>
            </a:extLst>
          </p:cNvPr>
          <p:cNvSpPr>
            <a:spLocks noGrp="1"/>
          </p:cNvSpPr>
          <p:nvPr>
            <p:ph idx="1"/>
          </p:nvPr>
        </p:nvSpPr>
        <p:spPr>
          <a:xfrm>
            <a:off x="1924261" y="1940856"/>
            <a:ext cx="9417548" cy="3515354"/>
          </a:xfrm>
        </p:spPr>
        <p:txBody>
          <a:bodyPr vert="horz" lIns="91440" tIns="45720" rIns="91440" bIns="45720" rtlCol="0" anchor="t">
            <a:normAutofit/>
          </a:bodyPr>
          <a:lstStyle/>
          <a:p>
            <a:r>
              <a:rPr lang="en-US" sz="3200">
                <a:latin typeface="Sitka Text"/>
                <a:cs typeface="Calibri"/>
              </a:rPr>
              <a:t>Each table has a scenario</a:t>
            </a:r>
          </a:p>
          <a:p>
            <a:r>
              <a:rPr lang="en-US" sz="3200">
                <a:latin typeface="Sitka Text"/>
                <a:cs typeface="Calibri"/>
              </a:rPr>
              <a:t>Group Discussion = 10 minutes </a:t>
            </a:r>
          </a:p>
          <a:p>
            <a:r>
              <a:rPr lang="en-US" sz="3600">
                <a:latin typeface="Sitka Text"/>
                <a:cs typeface="Calibri"/>
              </a:rPr>
              <a:t>Use SLIDO to add group response(s)</a:t>
            </a:r>
            <a:r>
              <a:rPr lang="en-US" sz="3200">
                <a:cs typeface="Calibri"/>
              </a:rPr>
              <a:t> </a:t>
            </a:r>
          </a:p>
          <a:p>
            <a:endParaRPr lang="en-US" sz="900">
              <a:cs typeface="Calibri"/>
            </a:endParaRPr>
          </a:p>
        </p:txBody>
      </p:sp>
    </p:spTree>
    <p:extLst>
      <p:ext uri="{BB962C8B-B14F-4D97-AF65-F5344CB8AC3E}">
        <p14:creationId xmlns:p14="http://schemas.microsoft.com/office/powerpoint/2010/main" val="22774140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8DF56C-6608-2E75-CD1A-A99063DE494B}"/>
              </a:ext>
            </a:extLst>
          </p:cNvPr>
          <p:cNvSpPr>
            <a:spLocks noGrp="1"/>
          </p:cNvSpPr>
          <p:nvPr>
            <p:ph type="title"/>
          </p:nvPr>
        </p:nvSpPr>
        <p:spPr>
          <a:xfrm>
            <a:off x="838200" y="365125"/>
            <a:ext cx="10515600" cy="4808991"/>
          </a:xfrm>
        </p:spPr>
        <p:txBody>
          <a:bodyPr>
            <a:normAutofit/>
          </a:bodyPr>
          <a:lstStyle/>
          <a:p>
            <a:pPr algn="ctr"/>
            <a:r>
              <a:rPr lang="en-US" sz="6600" b="1">
                <a:latin typeface="Sitka Text"/>
                <a:cs typeface="Calibri Light"/>
              </a:rPr>
              <a:t>SCENARIO #1</a:t>
            </a:r>
          </a:p>
        </p:txBody>
      </p:sp>
    </p:spTree>
    <p:extLst>
      <p:ext uri="{BB962C8B-B14F-4D97-AF65-F5344CB8AC3E}">
        <p14:creationId xmlns:p14="http://schemas.microsoft.com/office/powerpoint/2010/main" val="347902881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D775D7E34760B4792FC5925B6208970" ma:contentTypeVersion="14" ma:contentTypeDescription="Create a new document." ma:contentTypeScope="" ma:versionID="027ef43fa8a4db7e7c48c28fa7f4f71f">
  <xsd:schema xmlns:xsd="http://www.w3.org/2001/XMLSchema" xmlns:xs="http://www.w3.org/2001/XMLSchema" xmlns:p="http://schemas.microsoft.com/office/2006/metadata/properties" xmlns:ns2="79d7a7ea-210d-4402-9414-8e73b0e96b0f" xmlns:ns3="1fd84540-7302-4652-b890-9da1d43281a8" targetNamespace="http://schemas.microsoft.com/office/2006/metadata/properties" ma:root="true" ma:fieldsID="1d38017f0203e8f0f37f6ef9ddc13563" ns2:_="" ns3:_="">
    <xsd:import namespace="79d7a7ea-210d-4402-9414-8e73b0e96b0f"/>
    <xsd:import namespace="1fd84540-7302-4652-b890-9da1d43281a8"/>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9d7a7ea-210d-4402-9414-8e73b0e96b0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b0ce98bd-ac35-4508-bf24-f37e01e7df92"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fd84540-7302-4652-b890-9da1d43281a8"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7be80e7a-73f9-43f0-b1b3-7787c472bdcd}" ma:internalName="TaxCatchAll" ma:showField="CatchAllData" ma:web="1fd84540-7302-4652-b890-9da1d43281a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1fd84540-7302-4652-b890-9da1d43281a8">
      <UserInfo>
        <DisplayName>Jana Lebaron</DisplayName>
        <AccountId>16</AccountId>
        <AccountType/>
      </UserInfo>
      <UserInfo>
        <DisplayName>Kayraisha Williams</DisplayName>
        <AccountId>15</AccountId>
        <AccountType/>
      </UserInfo>
      <UserInfo>
        <DisplayName>Angela Landry</DisplayName>
        <AccountId>14</AccountId>
        <AccountType/>
      </UserInfo>
      <UserInfo>
        <DisplayName>Pethena Perkins</DisplayName>
        <AccountId>12</AccountId>
        <AccountType/>
      </UserInfo>
    </SharedWithUsers>
    <lcf76f155ced4ddcb4097134ff3c332f xmlns="79d7a7ea-210d-4402-9414-8e73b0e96b0f">
      <Terms xmlns="http://schemas.microsoft.com/office/infopath/2007/PartnerControls"/>
    </lcf76f155ced4ddcb4097134ff3c332f>
    <TaxCatchAll xmlns="1fd84540-7302-4652-b890-9da1d43281a8" xsi:nil="true"/>
    <MediaLengthInSeconds xmlns="79d7a7ea-210d-4402-9414-8e73b0e96b0f"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869C8F9-E7AC-486A-A67C-D8F4637FFF29}">
  <ds:schemaRefs>
    <ds:schemaRef ds:uri="1fd84540-7302-4652-b890-9da1d43281a8"/>
    <ds:schemaRef ds:uri="79d7a7ea-210d-4402-9414-8e73b0e96b0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7BF910C7-0963-42AE-96BC-0007D1F7F8DC}">
  <ds:schemaRefs>
    <ds:schemaRef ds:uri="http://schemas.microsoft.com/office/2006/metadata/properties"/>
    <ds:schemaRef ds:uri="http://purl.org/dc/terms/"/>
    <ds:schemaRef ds:uri="1fd84540-7302-4652-b890-9da1d43281a8"/>
    <ds:schemaRef ds:uri="http://schemas.microsoft.com/office/2006/documentManagement/types"/>
    <ds:schemaRef ds:uri="http://purl.org/dc/dcmitype/"/>
    <ds:schemaRef ds:uri="http://schemas.microsoft.com/office/infopath/2007/PartnerControls"/>
    <ds:schemaRef ds:uri="http://purl.org/dc/elements/1.1/"/>
    <ds:schemaRef ds:uri="79d7a7ea-210d-4402-9414-8e73b0e96b0f"/>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622E5FA8-58CF-4F17-B7D4-25A87E09E60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9</TotalTime>
  <Words>8088</Words>
  <Application>Microsoft Office PowerPoint</Application>
  <PresentationFormat>Widescreen</PresentationFormat>
  <Paragraphs>463</Paragraphs>
  <Slides>42</Slides>
  <Notes>33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42</vt:i4>
      </vt:variant>
    </vt:vector>
  </HeadingPairs>
  <TitlesOfParts>
    <vt:vector size="54" baseType="lpstr">
      <vt:lpstr>Arial</vt:lpstr>
      <vt:lpstr>Arial,Sans-Serif</vt:lpstr>
      <vt:lpstr>Calibri</vt:lpstr>
      <vt:lpstr>Calibri Light</vt:lpstr>
      <vt:lpstr>Courier New</vt:lpstr>
      <vt:lpstr>Lucida Handwriting</vt:lpstr>
      <vt:lpstr>Sitka Heading</vt:lpstr>
      <vt:lpstr>Sitka Text</vt:lpstr>
      <vt:lpstr>Times New Roman</vt:lpstr>
      <vt:lpstr>Wingdings</vt:lpstr>
      <vt:lpstr>Wingdings,Sans-Serif</vt:lpstr>
      <vt:lpstr>Office Theme</vt:lpstr>
      <vt:lpstr>Being Better than Bronze:  A Family Centered Approach to Child Support</vt:lpstr>
      <vt:lpstr>Federal Changes From Turner to Today</vt:lpstr>
      <vt:lpstr>Final Rule: Flexibility, Efficiency, and Modernization (FEM) in Child Support Enforcement Programs</vt:lpstr>
      <vt:lpstr>FEM Final Rule: Civil Contempt</vt:lpstr>
      <vt:lpstr>Louisiana’s Path to Compliance</vt:lpstr>
      <vt:lpstr>Family Centered Support Operational Assessment</vt:lpstr>
      <vt:lpstr>The Paradigm Shift Continues</vt:lpstr>
      <vt:lpstr>How will this work....</vt:lpstr>
      <vt:lpstr>SCENARIO #1</vt:lpstr>
      <vt:lpstr>Family Centered-Establishment</vt:lpstr>
      <vt:lpstr>Family Centered-Establishment</vt:lpstr>
      <vt:lpstr>Family Centered-Establishment</vt:lpstr>
      <vt:lpstr>Family Centered-Establishment</vt:lpstr>
      <vt:lpstr>Family Centered-Establishment</vt:lpstr>
      <vt:lpstr>K-1130 Family Centered Quadrants</vt:lpstr>
      <vt:lpstr>SCENARIO #2</vt:lpstr>
      <vt:lpstr>Quadrant 1: Unable but Willing - Help</vt:lpstr>
      <vt:lpstr>Unable but Willing </vt:lpstr>
      <vt:lpstr>Unable but Willing </vt:lpstr>
      <vt:lpstr>Unable but Willing </vt:lpstr>
      <vt:lpstr>SCENARIO #3</vt:lpstr>
      <vt:lpstr>Quadrant 2: Able and Willing - Respond</vt:lpstr>
      <vt:lpstr>Able and Willing </vt:lpstr>
      <vt:lpstr>Able and Willing </vt:lpstr>
      <vt:lpstr>SCENARIO #4</vt:lpstr>
      <vt:lpstr>Quadrant 3: Unable and Unwilling - Engage</vt:lpstr>
      <vt:lpstr>Unable and Unwilling </vt:lpstr>
      <vt:lpstr>Unable and Unwilling</vt:lpstr>
      <vt:lpstr>Unable and Unwilling</vt:lpstr>
      <vt:lpstr>Unable and Unwilling</vt:lpstr>
      <vt:lpstr>Unable and Unwilling</vt:lpstr>
      <vt:lpstr>SCENARIO #5</vt:lpstr>
      <vt:lpstr>Quadrant 4: Able and Unwilling- Compel</vt:lpstr>
      <vt:lpstr> Able and Unwilling</vt:lpstr>
      <vt:lpstr> Able and Unwilling </vt:lpstr>
      <vt:lpstr>Quad 4- Communicating with the CP </vt:lpstr>
      <vt:lpstr>Reaching for Gold.....</vt:lpstr>
      <vt:lpstr>Reaching for Gold..... </vt:lpstr>
      <vt:lpstr>  Reaching for Gold.....  </vt:lpstr>
      <vt:lpstr>Reaching for Gold.....</vt:lpstr>
      <vt:lpstr>PROGRAM INTEGRATION UNIT (_DCFS-CSE-ProgramIntegration@la.gov)</vt:lpstr>
      <vt:lpstr>Finish Line QUESTIONS????? </vt:lpstr>
    </vt:vector>
  </TitlesOfParts>
  <Company>State of LA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Jana Lebaron</dc:creator>
  <cp:lastModifiedBy>Jana Lebaron</cp:lastModifiedBy>
  <cp:revision>5</cp:revision>
  <dcterms:created xsi:type="dcterms:W3CDTF">2024-01-24T18:11:45Z</dcterms:created>
  <dcterms:modified xsi:type="dcterms:W3CDTF">2024-04-17T13:58:45Z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0x0101006D775D7E34760B4792FC5925B6208970</vt:lpwstr>
  </property>
  <property fmtid="{D5CDD505-2E9C-101B-9397-08002B2CF9AE}" pid="3" name="MediaServiceImageTags">
    <vt:lpwstr/>
  </property>
  <property fmtid="{D5CDD505-2E9C-101B-9397-08002B2CF9AE}" pid="4" name="Order">
    <vt:r8>14800</vt:r8>
  </property>
  <property fmtid="{D5CDD505-2E9C-101B-9397-08002B2CF9AE}" pid="5" name="ComplianceAssetId">
    <vt:lpwstr/>
  </property>
  <property fmtid="{D5CDD505-2E9C-101B-9397-08002B2CF9AE}" pid="6" name="_ExtendedDescription">
    <vt:lpwstr/>
  </property>
  <property fmtid="{D5CDD505-2E9C-101B-9397-08002B2CF9AE}" pid="7" name="TriggerFlowInfo">
    <vt:lpwstr/>
  </property>
</Properties>
</file>