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256" r:id="rId2"/>
    <p:sldId id="265" r:id="rId3"/>
    <p:sldId id="264" r:id="rId4"/>
    <p:sldId id="267" r:id="rId5"/>
    <p:sldId id="266" r:id="rId6"/>
    <p:sldId id="268" r:id="rId7"/>
    <p:sldId id="291" r:id="rId8"/>
    <p:sldId id="288" r:id="rId9"/>
    <p:sldId id="301" r:id="rId10"/>
    <p:sldId id="299" r:id="rId11"/>
    <p:sldId id="300" r:id="rId12"/>
    <p:sldId id="302" r:id="rId13"/>
    <p:sldId id="273" r:id="rId14"/>
    <p:sldId id="304" r:id="rId15"/>
    <p:sldId id="303" r:id="rId16"/>
    <p:sldId id="297" r:id="rId17"/>
    <p:sldId id="269" r:id="rId18"/>
    <p:sldId id="308" r:id="rId19"/>
    <p:sldId id="306" r:id="rId20"/>
    <p:sldId id="307" r:id="rId21"/>
    <p:sldId id="298" r:id="rId22"/>
    <p:sldId id="270" r:id="rId23"/>
    <p:sldId id="271" r:id="rId24"/>
    <p:sldId id="309" r:id="rId25"/>
    <p:sldId id="284" r:id="rId26"/>
    <p:sldId id="286" r:id="rId27"/>
    <p:sldId id="287" r:id="rId28"/>
    <p:sldId id="272" r:id="rId29"/>
    <p:sldId id="305" r:id="rId30"/>
    <p:sldId id="277" r:id="rId31"/>
    <p:sldId id="292" r:id="rId32"/>
    <p:sldId id="295" r:id="rId33"/>
    <p:sldId id="278" r:id="rId34"/>
    <p:sldId id="281" r:id="rId35"/>
    <p:sldId id="259"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713"/>
    <a:srgbClr val="0849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snapToObjects="1">
      <p:cViewPr varScale="1">
        <p:scale>
          <a:sx n="105" d="100"/>
          <a:sy n="105" d="100"/>
        </p:scale>
        <p:origin x="64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1" Type="http://schemas.openxmlformats.org/officeDocument/2006/relationships/hyperlink" Target="mailto:CSEEmployment&amp;Training@LA.GOV"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CSEEmployment&amp;Training@LA.GOV" TargetMode="Externa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A07257-CD40-4267-A105-0F99B7C845AA}" type="doc">
      <dgm:prSet loTypeId="urn:microsoft.com/office/officeart/2005/8/layout/vList6" loCatId="process" qsTypeId="urn:microsoft.com/office/officeart/2005/8/quickstyle/simple1" qsCatId="simple" csTypeId="urn:microsoft.com/office/officeart/2005/8/colors/accent6_3" csCatId="accent6" phldr="1"/>
      <dgm:spPr/>
    </dgm:pt>
    <dgm:pt modelId="{0924C8E0-742E-4D60-9B5D-85885227D002}">
      <dgm:prSet phldrT="[Text]" custT="1"/>
      <dgm:spPr/>
      <dgm:t>
        <a:bodyPr/>
        <a:lstStyle/>
        <a:p>
          <a:r>
            <a:rPr lang="en-US" sz="1400" dirty="0"/>
            <a:t>CSE reviews case</a:t>
          </a:r>
        </a:p>
      </dgm:t>
    </dgm:pt>
    <dgm:pt modelId="{710EBDF9-07DE-4939-B2C1-1E11327949E1}" type="parTrans" cxnId="{5A0CB97F-49B1-49EB-915B-17EF2C1DEBA2}">
      <dgm:prSet/>
      <dgm:spPr/>
      <dgm:t>
        <a:bodyPr/>
        <a:lstStyle/>
        <a:p>
          <a:endParaRPr lang="en-US"/>
        </a:p>
      </dgm:t>
    </dgm:pt>
    <dgm:pt modelId="{2A97FCA6-7383-4364-BF34-C1E13A86FCED}" type="sibTrans" cxnId="{5A0CB97F-49B1-49EB-915B-17EF2C1DEBA2}">
      <dgm:prSet/>
      <dgm:spPr/>
      <dgm:t>
        <a:bodyPr/>
        <a:lstStyle/>
        <a:p>
          <a:endParaRPr lang="en-US"/>
        </a:p>
      </dgm:t>
    </dgm:pt>
    <dgm:pt modelId="{D1D1B412-81D4-42FC-83F0-A681C2F8D6A3}">
      <dgm:prSet custT="1"/>
      <dgm:spPr/>
      <dgm:t>
        <a:bodyPr/>
        <a:lstStyle/>
        <a:p>
          <a:r>
            <a:rPr lang="en-US" sz="1400" dirty="0"/>
            <a:t>Determine eligibility</a:t>
          </a:r>
        </a:p>
      </dgm:t>
    </dgm:pt>
    <dgm:pt modelId="{64605585-603F-4B6B-B4DC-2B67140FD0D4}" type="parTrans" cxnId="{AE8A07AB-9968-4449-983F-51517885C011}">
      <dgm:prSet/>
      <dgm:spPr/>
      <dgm:t>
        <a:bodyPr/>
        <a:lstStyle/>
        <a:p>
          <a:endParaRPr lang="en-US"/>
        </a:p>
      </dgm:t>
    </dgm:pt>
    <dgm:pt modelId="{561EB19F-2417-4FF8-B33D-31A4C686B00C}" type="sibTrans" cxnId="{AE8A07AB-9968-4449-983F-51517885C011}">
      <dgm:prSet/>
      <dgm:spPr/>
      <dgm:t>
        <a:bodyPr/>
        <a:lstStyle/>
        <a:p>
          <a:endParaRPr lang="en-US"/>
        </a:p>
      </dgm:t>
    </dgm:pt>
    <dgm:pt modelId="{1294B303-64D7-4771-B100-06991A36B05B}">
      <dgm:prSet custT="1"/>
      <dgm:spPr/>
      <dgm:t>
        <a:bodyPr/>
        <a:lstStyle/>
        <a:p>
          <a:r>
            <a:rPr lang="en-US" sz="1400" dirty="0"/>
            <a:t>Obtain parent’s authorization</a:t>
          </a:r>
        </a:p>
      </dgm:t>
    </dgm:pt>
    <dgm:pt modelId="{9F63760B-EBF7-43CD-A82E-D78FF53BC559}" type="parTrans" cxnId="{D8124F42-3D77-46B0-B93A-183C7209A8F2}">
      <dgm:prSet/>
      <dgm:spPr/>
      <dgm:t>
        <a:bodyPr/>
        <a:lstStyle/>
        <a:p>
          <a:endParaRPr lang="en-US"/>
        </a:p>
      </dgm:t>
    </dgm:pt>
    <dgm:pt modelId="{51AD9EAF-F6EE-4B55-B5E9-55C204A8BAEF}" type="sibTrans" cxnId="{D8124F42-3D77-46B0-B93A-183C7209A8F2}">
      <dgm:prSet/>
      <dgm:spPr/>
      <dgm:t>
        <a:bodyPr/>
        <a:lstStyle/>
        <a:p>
          <a:endParaRPr lang="en-US"/>
        </a:p>
      </dgm:t>
    </dgm:pt>
    <dgm:pt modelId="{EE283E1D-3825-42E0-8984-4EC0B93A44DE}">
      <dgm:prSet custT="1"/>
      <dgm:spPr/>
      <dgm:t>
        <a:bodyPr/>
        <a:lstStyle/>
        <a:p>
          <a:r>
            <a:rPr lang="en-US" sz="1400" dirty="0"/>
            <a:t>Complete all required forms</a:t>
          </a:r>
          <a:r>
            <a:rPr lang="en-US" sz="1600" dirty="0"/>
            <a:t>.</a:t>
          </a:r>
        </a:p>
      </dgm:t>
    </dgm:pt>
    <dgm:pt modelId="{4B721277-DE24-480E-A591-E3BC6885CA69}" type="parTrans" cxnId="{1D88B8E6-29E3-41AC-8A81-B2F9E95D845C}">
      <dgm:prSet/>
      <dgm:spPr/>
      <dgm:t>
        <a:bodyPr/>
        <a:lstStyle/>
        <a:p>
          <a:endParaRPr lang="en-US"/>
        </a:p>
      </dgm:t>
    </dgm:pt>
    <dgm:pt modelId="{225D8DF4-F330-4F1C-A6A8-A969D8FD98A8}" type="sibTrans" cxnId="{1D88B8E6-29E3-41AC-8A81-B2F9E95D845C}">
      <dgm:prSet/>
      <dgm:spPr/>
      <dgm:t>
        <a:bodyPr/>
        <a:lstStyle/>
        <a:p>
          <a:endParaRPr lang="en-US"/>
        </a:p>
      </dgm:t>
    </dgm:pt>
    <dgm:pt modelId="{DA531FFC-ED2B-46B5-8A99-2812AB1FA0A9}">
      <dgm:prSet custT="1"/>
      <dgm:spPr/>
      <dgm:t>
        <a:bodyPr/>
        <a:lstStyle/>
        <a:p>
          <a:r>
            <a:rPr lang="en-US" sz="1400" dirty="0">
              <a:solidFill>
                <a:schemeClr val="bg1"/>
              </a:solidFill>
            </a:rPr>
            <a:t>Open, complete forms in Unite Us</a:t>
          </a:r>
        </a:p>
      </dgm:t>
    </dgm:pt>
    <dgm:pt modelId="{E5810BCA-408D-4021-8E97-FCD1A2E1692D}" type="parTrans" cxnId="{EDD7305D-DB58-4882-A481-90A367136A9E}">
      <dgm:prSet/>
      <dgm:spPr/>
      <dgm:t>
        <a:bodyPr/>
        <a:lstStyle/>
        <a:p>
          <a:endParaRPr lang="en-US"/>
        </a:p>
      </dgm:t>
    </dgm:pt>
    <dgm:pt modelId="{BA957BD4-7981-43EC-9F13-53136EF7585D}" type="sibTrans" cxnId="{EDD7305D-DB58-4882-A481-90A367136A9E}">
      <dgm:prSet/>
      <dgm:spPr/>
      <dgm:t>
        <a:bodyPr/>
        <a:lstStyle/>
        <a:p>
          <a:endParaRPr lang="en-US"/>
        </a:p>
      </dgm:t>
    </dgm:pt>
    <dgm:pt modelId="{8CE5CDC4-354B-4CDA-910D-B0FE209FA690}">
      <dgm:prSet custT="1"/>
      <dgm:spPr/>
      <dgm:t>
        <a:bodyPr/>
        <a:lstStyle/>
        <a:p>
          <a:r>
            <a:rPr lang="en-US" sz="1200" dirty="0">
              <a:solidFill>
                <a:srgbClr val="084975"/>
              </a:solidFill>
            </a:rPr>
            <a:t>CSE Analyst reviews the facts of the child support case</a:t>
          </a:r>
        </a:p>
      </dgm:t>
    </dgm:pt>
    <dgm:pt modelId="{7E882AE7-96F5-4572-A68F-F7B4E333A393}" type="parTrans" cxnId="{507EAA36-68E8-438E-A0BA-BA9B36C3D34E}">
      <dgm:prSet/>
      <dgm:spPr/>
      <dgm:t>
        <a:bodyPr/>
        <a:lstStyle/>
        <a:p>
          <a:endParaRPr lang="en-US"/>
        </a:p>
      </dgm:t>
    </dgm:pt>
    <dgm:pt modelId="{032B2050-9B1C-4651-B4E6-CAE0D8C36D03}" type="sibTrans" cxnId="{507EAA36-68E8-438E-A0BA-BA9B36C3D34E}">
      <dgm:prSet/>
      <dgm:spPr/>
      <dgm:t>
        <a:bodyPr/>
        <a:lstStyle/>
        <a:p>
          <a:endParaRPr lang="en-US"/>
        </a:p>
      </dgm:t>
    </dgm:pt>
    <dgm:pt modelId="{8F4BE0B4-A3C4-4530-806A-8DB6AF76344C}">
      <dgm:prSet custT="1"/>
      <dgm:spPr/>
      <dgm:t>
        <a:bodyPr/>
        <a:lstStyle/>
        <a:p>
          <a:r>
            <a:rPr lang="en-US" sz="1200" dirty="0">
              <a:solidFill>
                <a:srgbClr val="084975"/>
              </a:solidFill>
            </a:rPr>
            <a:t>CSE Analyst assess whether the parent meets program </a:t>
          </a:r>
          <a:r>
            <a:rPr lang="en-US" sz="1200" dirty="0" smtClean="0">
              <a:solidFill>
                <a:srgbClr val="084975"/>
              </a:solidFill>
            </a:rPr>
            <a:t>eligibility using the Criteria Form.</a:t>
          </a:r>
          <a:endParaRPr lang="en-US" sz="1200" dirty="0">
            <a:solidFill>
              <a:srgbClr val="084975"/>
            </a:solidFill>
          </a:endParaRPr>
        </a:p>
      </dgm:t>
    </dgm:pt>
    <dgm:pt modelId="{B834A938-A97B-44D1-B5E8-0223B407D6E6}" type="parTrans" cxnId="{1B3DE59C-AAD7-4C99-A130-1BAFEADC4AB5}">
      <dgm:prSet/>
      <dgm:spPr/>
      <dgm:t>
        <a:bodyPr/>
        <a:lstStyle/>
        <a:p>
          <a:endParaRPr lang="en-US"/>
        </a:p>
      </dgm:t>
    </dgm:pt>
    <dgm:pt modelId="{9C704EAC-6CDC-4139-89A3-67A080A84BAC}" type="sibTrans" cxnId="{1B3DE59C-AAD7-4C99-A130-1BAFEADC4AB5}">
      <dgm:prSet/>
      <dgm:spPr/>
      <dgm:t>
        <a:bodyPr/>
        <a:lstStyle/>
        <a:p>
          <a:endParaRPr lang="en-US"/>
        </a:p>
      </dgm:t>
    </dgm:pt>
    <dgm:pt modelId="{56B66AD0-FDC9-485C-B754-FDED1B37B56D}">
      <dgm:prSet custT="1"/>
      <dgm:spPr/>
      <dgm:t>
        <a:bodyPr/>
        <a:lstStyle/>
        <a:p>
          <a:r>
            <a:rPr lang="en-US" sz="1200" dirty="0">
              <a:solidFill>
                <a:srgbClr val="084975"/>
              </a:solidFill>
            </a:rPr>
            <a:t>CSE Analyst </a:t>
          </a:r>
          <a:r>
            <a:rPr lang="en-US" sz="1200" dirty="0" smtClean="0">
              <a:solidFill>
                <a:srgbClr val="084975"/>
              </a:solidFill>
            </a:rPr>
            <a:t>discusses </a:t>
          </a:r>
          <a:r>
            <a:rPr lang="en-US" sz="1200" dirty="0">
              <a:solidFill>
                <a:srgbClr val="084975"/>
              </a:solidFill>
            </a:rPr>
            <a:t>the program and asks the parent to complete and sign the </a:t>
          </a:r>
          <a:r>
            <a:rPr lang="en-US" sz="1200" dirty="0" smtClean="0">
              <a:solidFill>
                <a:srgbClr val="084975"/>
              </a:solidFill>
            </a:rPr>
            <a:t>Authorization Form.</a:t>
          </a:r>
          <a:endParaRPr lang="en-US" sz="1200" dirty="0">
            <a:solidFill>
              <a:srgbClr val="084975"/>
            </a:solidFill>
          </a:endParaRPr>
        </a:p>
      </dgm:t>
    </dgm:pt>
    <dgm:pt modelId="{FA780088-7628-4891-A8B3-84DD7207656B}" type="parTrans" cxnId="{DC9499D3-4114-41C1-B4D3-5D94B2091FEF}">
      <dgm:prSet/>
      <dgm:spPr/>
      <dgm:t>
        <a:bodyPr/>
        <a:lstStyle/>
        <a:p>
          <a:endParaRPr lang="en-US"/>
        </a:p>
      </dgm:t>
    </dgm:pt>
    <dgm:pt modelId="{4B8327D2-9B85-40B4-B9AE-A317893E6935}" type="sibTrans" cxnId="{DC9499D3-4114-41C1-B4D3-5D94B2091FEF}">
      <dgm:prSet/>
      <dgm:spPr/>
      <dgm:t>
        <a:bodyPr/>
        <a:lstStyle/>
        <a:p>
          <a:endParaRPr lang="en-US"/>
        </a:p>
      </dgm:t>
    </dgm:pt>
    <dgm:pt modelId="{CEEC1E93-85DA-4C73-82E0-210795DDA78C}">
      <dgm:prSet custT="1"/>
      <dgm:spPr/>
      <dgm:t>
        <a:bodyPr/>
        <a:lstStyle/>
        <a:p>
          <a:r>
            <a:rPr lang="en-US" sz="1200" dirty="0" smtClean="0">
              <a:solidFill>
                <a:srgbClr val="084975"/>
              </a:solidFill>
            </a:rPr>
            <a:t>CSE Analyst completes Referral Form and Unite Us Consent Forms </a:t>
          </a:r>
          <a:r>
            <a:rPr lang="en-US" sz="1200" dirty="0">
              <a:solidFill>
                <a:srgbClr val="084975"/>
              </a:solidFill>
            </a:rPr>
            <a:t>for </a:t>
          </a:r>
          <a:r>
            <a:rPr lang="en-US" sz="1200" dirty="0" smtClean="0">
              <a:solidFill>
                <a:srgbClr val="084975"/>
              </a:solidFill>
            </a:rPr>
            <a:t>the Custodial Parent or Non-Custodial Parent.</a:t>
          </a:r>
          <a:endParaRPr lang="en-US" sz="1200" dirty="0">
            <a:solidFill>
              <a:srgbClr val="084975"/>
            </a:solidFill>
          </a:endParaRPr>
        </a:p>
      </dgm:t>
    </dgm:pt>
    <dgm:pt modelId="{BABEC03C-F569-4CA5-A884-4042D60A3AD1}" type="parTrans" cxnId="{D368DBCF-211C-4861-B5E9-BEA9A7CF11E9}">
      <dgm:prSet/>
      <dgm:spPr/>
      <dgm:t>
        <a:bodyPr/>
        <a:lstStyle/>
        <a:p>
          <a:endParaRPr lang="en-US"/>
        </a:p>
      </dgm:t>
    </dgm:pt>
    <dgm:pt modelId="{10909188-1F1C-40E6-932C-509F21E36DDA}" type="sibTrans" cxnId="{D368DBCF-211C-4861-B5E9-BEA9A7CF11E9}">
      <dgm:prSet/>
      <dgm:spPr/>
      <dgm:t>
        <a:bodyPr/>
        <a:lstStyle/>
        <a:p>
          <a:endParaRPr lang="en-US"/>
        </a:p>
      </dgm:t>
    </dgm:pt>
    <dgm:pt modelId="{549E7CC5-6FE5-4025-9CA6-D1B3BED36B21}">
      <dgm:prSet custT="1"/>
      <dgm:spPr/>
      <dgm:t>
        <a:bodyPr/>
        <a:lstStyle/>
        <a:p>
          <a:pPr marL="114300" indent="-114300"/>
          <a:r>
            <a:rPr lang="en-US" sz="1200" dirty="0">
              <a:solidFill>
                <a:srgbClr val="084975"/>
              </a:solidFill>
            </a:rPr>
            <a:t>CSE </a:t>
          </a:r>
          <a:r>
            <a:rPr lang="en-US" sz="1200" dirty="0" smtClean="0">
              <a:solidFill>
                <a:srgbClr val="084975"/>
              </a:solidFill>
            </a:rPr>
            <a:t>E&amp;T Consultant opens </a:t>
          </a:r>
          <a:r>
            <a:rPr lang="en-US" sz="1200" dirty="0">
              <a:solidFill>
                <a:srgbClr val="084975"/>
              </a:solidFill>
            </a:rPr>
            <a:t>and completes </a:t>
          </a:r>
          <a:r>
            <a:rPr lang="en-US" sz="1200" dirty="0" smtClean="0">
              <a:solidFill>
                <a:srgbClr val="084975"/>
              </a:solidFill>
            </a:rPr>
            <a:t>the </a:t>
          </a:r>
          <a:r>
            <a:rPr lang="en-US" sz="1200" dirty="0">
              <a:solidFill>
                <a:srgbClr val="084975"/>
              </a:solidFill>
            </a:rPr>
            <a:t>referral in Unite </a:t>
          </a:r>
          <a:r>
            <a:rPr lang="en-US" sz="1200" dirty="0" smtClean="0">
              <a:solidFill>
                <a:srgbClr val="084975"/>
              </a:solidFill>
            </a:rPr>
            <a:t>Us. </a:t>
          </a:r>
          <a:endParaRPr lang="en-US" sz="1200" dirty="0">
            <a:solidFill>
              <a:srgbClr val="084975"/>
            </a:solidFill>
          </a:endParaRPr>
        </a:p>
      </dgm:t>
    </dgm:pt>
    <dgm:pt modelId="{8760591A-355F-4E5A-AC43-A61DBB931B14}" type="parTrans" cxnId="{6C052FC1-2117-44E3-A0C1-F0D553F915F7}">
      <dgm:prSet/>
      <dgm:spPr/>
      <dgm:t>
        <a:bodyPr/>
        <a:lstStyle/>
        <a:p>
          <a:endParaRPr lang="en-US"/>
        </a:p>
      </dgm:t>
    </dgm:pt>
    <dgm:pt modelId="{CC07CB2D-A9AA-429F-9F78-869A01ECDDAB}" type="sibTrans" cxnId="{6C052FC1-2117-44E3-A0C1-F0D553F915F7}">
      <dgm:prSet/>
      <dgm:spPr/>
      <dgm:t>
        <a:bodyPr/>
        <a:lstStyle/>
        <a:p>
          <a:endParaRPr lang="en-US"/>
        </a:p>
      </dgm:t>
    </dgm:pt>
    <dgm:pt modelId="{1D452121-B924-47CC-A528-359543D1DD93}">
      <dgm:prSet custT="1"/>
      <dgm:spPr/>
      <dgm:t>
        <a:bodyPr/>
        <a:lstStyle/>
        <a:p>
          <a:pPr marL="114300" indent="-114300"/>
          <a:r>
            <a:rPr lang="en-US" sz="1200" kern="1200" dirty="0">
              <a:solidFill>
                <a:prstClr val="white"/>
              </a:solidFill>
              <a:latin typeface="Calibri" panose="020F0502020204030204"/>
              <a:ea typeface="+mn-ea"/>
              <a:cs typeface="+mn-cs"/>
            </a:rPr>
            <a:t>Email forms to </a:t>
          </a:r>
          <a:r>
            <a:rPr lang="en-US" sz="1200" kern="1200" dirty="0" smtClean="0">
              <a:solidFill>
                <a:prstClr val="white"/>
              </a:solidFill>
              <a:latin typeface="Calibri" panose="020F0502020204030204"/>
              <a:ea typeface="+mn-ea"/>
              <a:cs typeface="+mn-cs"/>
            </a:rPr>
            <a:t>CSE E&amp;T, </a:t>
          </a:r>
          <a:r>
            <a:rPr lang="en-US" sz="1200" kern="1200" dirty="0">
              <a:solidFill>
                <a:prstClr val="white"/>
              </a:solidFill>
              <a:latin typeface="Calibri" panose="020F0502020204030204"/>
              <a:ea typeface="+mn-ea"/>
              <a:cs typeface="+mn-cs"/>
            </a:rPr>
            <a:t>upload to </a:t>
          </a:r>
          <a:r>
            <a:rPr lang="en-US" sz="1200" kern="1200" dirty="0" smtClean="0">
              <a:solidFill>
                <a:prstClr val="white"/>
              </a:solidFill>
              <a:latin typeface="Calibri" panose="020F0502020204030204"/>
              <a:ea typeface="+mn-ea"/>
              <a:cs typeface="+mn-cs"/>
            </a:rPr>
            <a:t>OnBase, and update LASES</a:t>
          </a:r>
          <a:endParaRPr lang="en-US" sz="1200" kern="1200" dirty="0">
            <a:solidFill>
              <a:prstClr val="white"/>
            </a:solidFill>
            <a:latin typeface="Calibri" panose="020F0502020204030204"/>
            <a:ea typeface="+mn-ea"/>
            <a:cs typeface="+mn-cs"/>
          </a:endParaRPr>
        </a:p>
      </dgm:t>
    </dgm:pt>
    <dgm:pt modelId="{4850F89D-7C25-4F80-A83C-47D47E3D2010}" type="parTrans" cxnId="{4ADFF00C-1846-429B-8B66-4E2B498E3E33}">
      <dgm:prSet/>
      <dgm:spPr/>
      <dgm:t>
        <a:bodyPr/>
        <a:lstStyle/>
        <a:p>
          <a:endParaRPr lang="en-US"/>
        </a:p>
      </dgm:t>
    </dgm:pt>
    <dgm:pt modelId="{08C2BC68-6446-480F-9971-2B3177DBB3C2}" type="sibTrans" cxnId="{4ADFF00C-1846-429B-8B66-4E2B498E3E33}">
      <dgm:prSet/>
      <dgm:spPr/>
      <dgm:t>
        <a:bodyPr/>
        <a:lstStyle/>
        <a:p>
          <a:endParaRPr lang="en-US"/>
        </a:p>
      </dgm:t>
    </dgm:pt>
    <dgm:pt modelId="{3C8D81D0-8C2B-4413-ACD4-FF8D6C41D905}">
      <dgm:prSet custT="1"/>
      <dgm:spPr/>
      <dgm:t>
        <a:bodyPr/>
        <a:lstStyle/>
        <a:p>
          <a:pPr marL="114300" indent="-114300">
            <a:tabLst>
              <a:tab pos="4400550" algn="l"/>
            </a:tabLst>
          </a:pPr>
          <a:r>
            <a:rPr lang="en-US" sz="1100" dirty="0">
              <a:solidFill>
                <a:srgbClr val="084975"/>
              </a:solidFill>
            </a:rPr>
            <a:t>CSE emails </a:t>
          </a:r>
          <a:r>
            <a:rPr lang="en-US" sz="1100" dirty="0" smtClean="0">
              <a:solidFill>
                <a:srgbClr val="084975"/>
              </a:solidFill>
            </a:rPr>
            <a:t>all 4 forms (Criteria, Authorization, Referral, &amp; Unite Us Consent) to </a:t>
          </a:r>
          <a:r>
            <a:rPr lang="en-US" sz="1100" dirty="0">
              <a:solidFill>
                <a:srgbClr val="084975"/>
              </a:solidFill>
            </a:rPr>
            <a:t>CSE E&amp;T at  </a:t>
          </a:r>
          <a:r>
            <a:rPr lang="en-US" sz="1100" dirty="0" smtClean="0">
              <a:solidFill>
                <a:srgbClr val="084975"/>
              </a:solidFill>
              <a:hlinkClick xmlns:r="http://schemas.openxmlformats.org/officeDocument/2006/relationships" r:id="rId1"/>
            </a:rPr>
            <a:t>CSEEmployment&amp;Training@LA.GOV</a:t>
          </a:r>
          <a:r>
            <a:rPr lang="en-US" sz="1100" dirty="0" smtClean="0">
              <a:solidFill>
                <a:srgbClr val="084975"/>
              </a:solidFill>
            </a:rPr>
            <a:t> and </a:t>
          </a:r>
          <a:r>
            <a:rPr lang="en-US" sz="1100" dirty="0">
              <a:solidFill>
                <a:srgbClr val="084975"/>
              </a:solidFill>
            </a:rPr>
            <a:t>uploads </a:t>
          </a:r>
          <a:r>
            <a:rPr lang="en-US" sz="1100" dirty="0" smtClean="0">
              <a:solidFill>
                <a:srgbClr val="084975"/>
              </a:solidFill>
            </a:rPr>
            <a:t>all 4 forms to </a:t>
          </a:r>
          <a:r>
            <a:rPr lang="en-US" sz="1100" dirty="0">
              <a:solidFill>
                <a:srgbClr val="084975"/>
              </a:solidFill>
            </a:rPr>
            <a:t>Onbase</a:t>
          </a:r>
          <a:r>
            <a:rPr lang="en-US" sz="1100" dirty="0" smtClean="0">
              <a:solidFill>
                <a:srgbClr val="084975"/>
              </a:solidFill>
            </a:rPr>
            <a:t>. Update CSE E&amp;T indicator in LASES. </a:t>
          </a:r>
          <a:endParaRPr lang="en-US" sz="1100" dirty="0">
            <a:solidFill>
              <a:srgbClr val="084975"/>
            </a:solidFill>
          </a:endParaRPr>
        </a:p>
      </dgm:t>
    </dgm:pt>
    <dgm:pt modelId="{313EFE77-13C9-41B0-ABA4-6E11324868D5}" type="parTrans" cxnId="{932ED55C-6ED5-422D-A577-6704A5D5FC05}">
      <dgm:prSet/>
      <dgm:spPr/>
      <dgm:t>
        <a:bodyPr/>
        <a:lstStyle/>
        <a:p>
          <a:endParaRPr lang="en-US"/>
        </a:p>
      </dgm:t>
    </dgm:pt>
    <dgm:pt modelId="{B41FED62-CE03-48DB-A250-32D0FB660AF4}" type="sibTrans" cxnId="{932ED55C-6ED5-422D-A577-6704A5D5FC05}">
      <dgm:prSet/>
      <dgm:spPr/>
      <dgm:t>
        <a:bodyPr/>
        <a:lstStyle/>
        <a:p>
          <a:endParaRPr lang="en-US"/>
        </a:p>
      </dgm:t>
    </dgm:pt>
    <dgm:pt modelId="{59DFE540-2CB8-4433-9275-DCD05CDD171E}" type="pres">
      <dgm:prSet presAssocID="{5CA07257-CD40-4267-A105-0F99B7C845AA}" presName="Name0" presStyleCnt="0">
        <dgm:presLayoutVars>
          <dgm:dir/>
          <dgm:animLvl val="lvl"/>
          <dgm:resizeHandles/>
        </dgm:presLayoutVars>
      </dgm:prSet>
      <dgm:spPr/>
    </dgm:pt>
    <dgm:pt modelId="{BE62C510-2DE3-42B7-8EDC-841874D263F4}" type="pres">
      <dgm:prSet presAssocID="{0924C8E0-742E-4D60-9B5D-85885227D002}" presName="linNode" presStyleCnt="0"/>
      <dgm:spPr/>
    </dgm:pt>
    <dgm:pt modelId="{AB966CC8-5B11-448C-B68B-B6DBB80528EF}" type="pres">
      <dgm:prSet presAssocID="{0924C8E0-742E-4D60-9B5D-85885227D002}" presName="parentShp" presStyleLbl="node1" presStyleIdx="0" presStyleCnt="6" custScaleX="68882">
        <dgm:presLayoutVars>
          <dgm:bulletEnabled val="1"/>
        </dgm:presLayoutVars>
      </dgm:prSet>
      <dgm:spPr/>
      <dgm:t>
        <a:bodyPr/>
        <a:lstStyle/>
        <a:p>
          <a:endParaRPr lang="en-US"/>
        </a:p>
      </dgm:t>
    </dgm:pt>
    <dgm:pt modelId="{45AF57C5-1E21-4BC4-876E-2129D2B351B1}" type="pres">
      <dgm:prSet presAssocID="{0924C8E0-742E-4D60-9B5D-85885227D002}" presName="childShp" presStyleLbl="bgAccFollowNode1" presStyleIdx="0" presStyleCnt="6" custScaleX="120745">
        <dgm:presLayoutVars>
          <dgm:bulletEnabled val="1"/>
        </dgm:presLayoutVars>
      </dgm:prSet>
      <dgm:spPr/>
      <dgm:t>
        <a:bodyPr/>
        <a:lstStyle/>
        <a:p>
          <a:endParaRPr lang="en-US"/>
        </a:p>
      </dgm:t>
    </dgm:pt>
    <dgm:pt modelId="{59198280-2DDC-4C5E-9AA8-C75F21AD39BE}" type="pres">
      <dgm:prSet presAssocID="{2A97FCA6-7383-4364-BF34-C1E13A86FCED}" presName="spacing" presStyleCnt="0"/>
      <dgm:spPr/>
    </dgm:pt>
    <dgm:pt modelId="{1C67746A-908E-4C1D-AE0C-9D225615F339}" type="pres">
      <dgm:prSet presAssocID="{D1D1B412-81D4-42FC-83F0-A681C2F8D6A3}" presName="linNode" presStyleCnt="0"/>
      <dgm:spPr/>
    </dgm:pt>
    <dgm:pt modelId="{E0886508-0B7E-413D-9CF2-6A52DE9B266D}" type="pres">
      <dgm:prSet presAssocID="{D1D1B412-81D4-42FC-83F0-A681C2F8D6A3}" presName="parentShp" presStyleLbl="node1" presStyleIdx="1" presStyleCnt="6" custScaleX="68882">
        <dgm:presLayoutVars>
          <dgm:bulletEnabled val="1"/>
        </dgm:presLayoutVars>
      </dgm:prSet>
      <dgm:spPr/>
      <dgm:t>
        <a:bodyPr/>
        <a:lstStyle/>
        <a:p>
          <a:endParaRPr lang="en-US"/>
        </a:p>
      </dgm:t>
    </dgm:pt>
    <dgm:pt modelId="{5482E37D-AFE7-441B-BC6F-DF13D73DBB22}" type="pres">
      <dgm:prSet presAssocID="{D1D1B412-81D4-42FC-83F0-A681C2F8D6A3}" presName="childShp" presStyleLbl="bgAccFollowNode1" presStyleIdx="1" presStyleCnt="6" custScaleX="120745">
        <dgm:presLayoutVars>
          <dgm:bulletEnabled val="1"/>
        </dgm:presLayoutVars>
      </dgm:prSet>
      <dgm:spPr/>
      <dgm:t>
        <a:bodyPr/>
        <a:lstStyle/>
        <a:p>
          <a:endParaRPr lang="en-US"/>
        </a:p>
      </dgm:t>
    </dgm:pt>
    <dgm:pt modelId="{8738A249-1512-41C0-9002-5DCFCFAAC389}" type="pres">
      <dgm:prSet presAssocID="{561EB19F-2417-4FF8-B33D-31A4C686B00C}" presName="spacing" presStyleCnt="0"/>
      <dgm:spPr/>
    </dgm:pt>
    <dgm:pt modelId="{54BEDF14-0091-4F9C-81E3-273663F964B6}" type="pres">
      <dgm:prSet presAssocID="{1294B303-64D7-4771-B100-06991A36B05B}" presName="linNode" presStyleCnt="0"/>
      <dgm:spPr/>
    </dgm:pt>
    <dgm:pt modelId="{82E9CCC3-A2B9-49C4-BAB4-AC2D9D211174}" type="pres">
      <dgm:prSet presAssocID="{1294B303-64D7-4771-B100-06991A36B05B}" presName="parentShp" presStyleLbl="node1" presStyleIdx="2" presStyleCnt="6" custScaleX="68882">
        <dgm:presLayoutVars>
          <dgm:bulletEnabled val="1"/>
        </dgm:presLayoutVars>
      </dgm:prSet>
      <dgm:spPr/>
      <dgm:t>
        <a:bodyPr/>
        <a:lstStyle/>
        <a:p>
          <a:endParaRPr lang="en-US"/>
        </a:p>
      </dgm:t>
    </dgm:pt>
    <dgm:pt modelId="{7644F9E5-602C-4D2B-86BE-6E81F2EDB4AB}" type="pres">
      <dgm:prSet presAssocID="{1294B303-64D7-4771-B100-06991A36B05B}" presName="childShp" presStyleLbl="bgAccFollowNode1" presStyleIdx="2" presStyleCnt="6" custScaleX="120745">
        <dgm:presLayoutVars>
          <dgm:bulletEnabled val="1"/>
        </dgm:presLayoutVars>
      </dgm:prSet>
      <dgm:spPr/>
      <dgm:t>
        <a:bodyPr/>
        <a:lstStyle/>
        <a:p>
          <a:endParaRPr lang="en-US"/>
        </a:p>
      </dgm:t>
    </dgm:pt>
    <dgm:pt modelId="{58844443-3E80-441F-890C-5D5B4749D2F4}" type="pres">
      <dgm:prSet presAssocID="{51AD9EAF-F6EE-4B55-B5E9-55C204A8BAEF}" presName="spacing" presStyleCnt="0"/>
      <dgm:spPr/>
    </dgm:pt>
    <dgm:pt modelId="{26129DEF-2369-4796-BF57-0AD8706F7943}" type="pres">
      <dgm:prSet presAssocID="{EE283E1D-3825-42E0-8984-4EC0B93A44DE}" presName="linNode" presStyleCnt="0"/>
      <dgm:spPr/>
    </dgm:pt>
    <dgm:pt modelId="{BC02CB1A-0BDA-45C8-804C-10123418548A}" type="pres">
      <dgm:prSet presAssocID="{EE283E1D-3825-42E0-8984-4EC0B93A44DE}" presName="parentShp" presStyleLbl="node1" presStyleIdx="3" presStyleCnt="6" custScaleX="68882">
        <dgm:presLayoutVars>
          <dgm:bulletEnabled val="1"/>
        </dgm:presLayoutVars>
      </dgm:prSet>
      <dgm:spPr/>
      <dgm:t>
        <a:bodyPr/>
        <a:lstStyle/>
        <a:p>
          <a:endParaRPr lang="en-US"/>
        </a:p>
      </dgm:t>
    </dgm:pt>
    <dgm:pt modelId="{8D77CD9B-6EF7-445C-BD58-9358CBE9F34D}" type="pres">
      <dgm:prSet presAssocID="{EE283E1D-3825-42E0-8984-4EC0B93A44DE}" presName="childShp" presStyleLbl="bgAccFollowNode1" presStyleIdx="3" presStyleCnt="6" custScaleX="120745">
        <dgm:presLayoutVars>
          <dgm:bulletEnabled val="1"/>
        </dgm:presLayoutVars>
      </dgm:prSet>
      <dgm:spPr/>
      <dgm:t>
        <a:bodyPr/>
        <a:lstStyle/>
        <a:p>
          <a:endParaRPr lang="en-US"/>
        </a:p>
      </dgm:t>
    </dgm:pt>
    <dgm:pt modelId="{90F4F4BF-A6AC-496B-B9A7-2C3D5773BD73}" type="pres">
      <dgm:prSet presAssocID="{225D8DF4-F330-4F1C-A6A8-A969D8FD98A8}" presName="spacing" presStyleCnt="0"/>
      <dgm:spPr/>
    </dgm:pt>
    <dgm:pt modelId="{4B54F7DE-799A-47AF-9820-A0464A3E5EF2}" type="pres">
      <dgm:prSet presAssocID="{DA531FFC-ED2B-46B5-8A99-2812AB1FA0A9}" presName="linNode" presStyleCnt="0"/>
      <dgm:spPr/>
    </dgm:pt>
    <dgm:pt modelId="{D40529A8-6A11-4265-816C-C10AB4092935}" type="pres">
      <dgm:prSet presAssocID="{DA531FFC-ED2B-46B5-8A99-2812AB1FA0A9}" presName="parentShp" presStyleLbl="node1" presStyleIdx="4" presStyleCnt="6" custScaleX="68882" custLinFactY="31262" custLinFactNeighborX="-82" custLinFactNeighborY="100000">
        <dgm:presLayoutVars>
          <dgm:bulletEnabled val="1"/>
        </dgm:presLayoutVars>
      </dgm:prSet>
      <dgm:spPr/>
      <dgm:t>
        <a:bodyPr/>
        <a:lstStyle/>
        <a:p>
          <a:endParaRPr lang="en-US"/>
        </a:p>
      </dgm:t>
    </dgm:pt>
    <dgm:pt modelId="{E91CF61A-84A6-45A3-BC57-3A40CE392712}" type="pres">
      <dgm:prSet presAssocID="{DA531FFC-ED2B-46B5-8A99-2812AB1FA0A9}" presName="childShp" presStyleLbl="bgAccFollowNode1" presStyleIdx="4" presStyleCnt="6" custScaleX="120745" custScaleY="121574" custLinFactY="36778" custLinFactNeighborX="-253" custLinFactNeighborY="100000">
        <dgm:presLayoutVars>
          <dgm:bulletEnabled val="1"/>
        </dgm:presLayoutVars>
      </dgm:prSet>
      <dgm:spPr/>
      <dgm:t>
        <a:bodyPr/>
        <a:lstStyle/>
        <a:p>
          <a:endParaRPr lang="en-US"/>
        </a:p>
      </dgm:t>
    </dgm:pt>
    <dgm:pt modelId="{A05904C3-5180-4023-8FC6-C9176A520E14}" type="pres">
      <dgm:prSet presAssocID="{BA957BD4-7981-43EC-9F13-53136EF7585D}" presName="spacing" presStyleCnt="0"/>
      <dgm:spPr/>
    </dgm:pt>
    <dgm:pt modelId="{C9B30C36-EF60-4D8B-8652-0C8163140710}" type="pres">
      <dgm:prSet presAssocID="{1D452121-B924-47CC-A528-359543D1DD93}" presName="linNode" presStyleCnt="0"/>
      <dgm:spPr/>
    </dgm:pt>
    <dgm:pt modelId="{990ED792-8192-42F0-81A2-64057568971C}" type="pres">
      <dgm:prSet presAssocID="{1D452121-B924-47CC-A528-359543D1DD93}" presName="parentShp" presStyleLbl="node1" presStyleIdx="5" presStyleCnt="6" custScaleX="67741" custScaleY="113834" custLinFactY="-33920" custLinFactNeighborX="-205" custLinFactNeighborY="-100000">
        <dgm:presLayoutVars>
          <dgm:bulletEnabled val="1"/>
        </dgm:presLayoutVars>
      </dgm:prSet>
      <dgm:spPr/>
      <dgm:t>
        <a:bodyPr/>
        <a:lstStyle/>
        <a:p>
          <a:endParaRPr lang="en-US"/>
        </a:p>
      </dgm:t>
    </dgm:pt>
    <dgm:pt modelId="{CAD3704E-4F8A-470B-93CC-0943811079A4}" type="pres">
      <dgm:prSet presAssocID="{1D452121-B924-47CC-A528-359543D1DD93}" presName="childShp" presStyleLbl="bgAccFollowNode1" presStyleIdx="5" presStyleCnt="6" custScaleX="121259" custScaleY="137105" custLinFactY="-35479" custLinFactNeighborX="375" custLinFactNeighborY="-100000">
        <dgm:presLayoutVars>
          <dgm:bulletEnabled val="1"/>
        </dgm:presLayoutVars>
      </dgm:prSet>
      <dgm:spPr/>
      <dgm:t>
        <a:bodyPr/>
        <a:lstStyle/>
        <a:p>
          <a:endParaRPr lang="en-US"/>
        </a:p>
      </dgm:t>
    </dgm:pt>
  </dgm:ptLst>
  <dgm:cxnLst>
    <dgm:cxn modelId="{EDD7305D-DB58-4882-A481-90A367136A9E}" srcId="{5CA07257-CD40-4267-A105-0F99B7C845AA}" destId="{DA531FFC-ED2B-46B5-8A99-2812AB1FA0A9}" srcOrd="4" destOrd="0" parTransId="{E5810BCA-408D-4021-8E97-FCD1A2E1692D}" sibTransId="{BA957BD4-7981-43EC-9F13-53136EF7585D}"/>
    <dgm:cxn modelId="{1D88B8E6-29E3-41AC-8A81-B2F9E95D845C}" srcId="{5CA07257-CD40-4267-A105-0F99B7C845AA}" destId="{EE283E1D-3825-42E0-8984-4EC0B93A44DE}" srcOrd="3" destOrd="0" parTransId="{4B721277-DE24-480E-A591-E3BC6885CA69}" sibTransId="{225D8DF4-F330-4F1C-A6A8-A969D8FD98A8}"/>
    <dgm:cxn modelId="{AA9DF2D9-810D-46A0-9EFF-CF870CD9CC81}" type="presOf" srcId="{1D452121-B924-47CC-A528-359543D1DD93}" destId="{990ED792-8192-42F0-81A2-64057568971C}" srcOrd="0" destOrd="0" presId="urn:microsoft.com/office/officeart/2005/8/layout/vList6"/>
    <dgm:cxn modelId="{FB931437-913F-4D7E-9891-1D9611DEA1E8}" type="presOf" srcId="{3C8D81D0-8C2B-4413-ACD4-FF8D6C41D905}" destId="{CAD3704E-4F8A-470B-93CC-0943811079A4}" srcOrd="0" destOrd="0" presId="urn:microsoft.com/office/officeart/2005/8/layout/vList6"/>
    <dgm:cxn modelId="{D58F8E08-6538-4CD9-9727-A866301CD113}" type="presOf" srcId="{8CE5CDC4-354B-4CDA-910D-B0FE209FA690}" destId="{45AF57C5-1E21-4BC4-876E-2129D2B351B1}" srcOrd="0" destOrd="0" presId="urn:microsoft.com/office/officeart/2005/8/layout/vList6"/>
    <dgm:cxn modelId="{85F0086C-FF70-4D77-A217-925360CE1885}" type="presOf" srcId="{5CA07257-CD40-4267-A105-0F99B7C845AA}" destId="{59DFE540-2CB8-4433-9275-DCD05CDD171E}" srcOrd="0" destOrd="0" presId="urn:microsoft.com/office/officeart/2005/8/layout/vList6"/>
    <dgm:cxn modelId="{1C02557C-4A62-47B4-89C3-A6EDD1D894A9}" type="presOf" srcId="{0924C8E0-742E-4D60-9B5D-85885227D002}" destId="{AB966CC8-5B11-448C-B68B-B6DBB80528EF}" srcOrd="0" destOrd="0" presId="urn:microsoft.com/office/officeart/2005/8/layout/vList6"/>
    <dgm:cxn modelId="{D28BED5D-6215-4D9F-AD14-E148CB74F51D}" type="presOf" srcId="{CEEC1E93-85DA-4C73-82E0-210795DDA78C}" destId="{8D77CD9B-6EF7-445C-BD58-9358CBE9F34D}" srcOrd="0" destOrd="0" presId="urn:microsoft.com/office/officeart/2005/8/layout/vList6"/>
    <dgm:cxn modelId="{D368DBCF-211C-4861-B5E9-BEA9A7CF11E9}" srcId="{EE283E1D-3825-42E0-8984-4EC0B93A44DE}" destId="{CEEC1E93-85DA-4C73-82E0-210795DDA78C}" srcOrd="0" destOrd="0" parTransId="{BABEC03C-F569-4CA5-A884-4042D60A3AD1}" sibTransId="{10909188-1F1C-40E6-932C-509F21E36DDA}"/>
    <dgm:cxn modelId="{932ED55C-6ED5-422D-A577-6704A5D5FC05}" srcId="{1D452121-B924-47CC-A528-359543D1DD93}" destId="{3C8D81D0-8C2B-4413-ACD4-FF8D6C41D905}" srcOrd="0" destOrd="0" parTransId="{313EFE77-13C9-41B0-ABA4-6E11324868D5}" sibTransId="{B41FED62-CE03-48DB-A250-32D0FB660AF4}"/>
    <dgm:cxn modelId="{6FB067CA-46A7-4BD4-B6B6-7B27404E2FF9}" type="presOf" srcId="{EE283E1D-3825-42E0-8984-4EC0B93A44DE}" destId="{BC02CB1A-0BDA-45C8-804C-10123418548A}" srcOrd="0" destOrd="0" presId="urn:microsoft.com/office/officeart/2005/8/layout/vList6"/>
    <dgm:cxn modelId="{4ADFF00C-1846-429B-8B66-4E2B498E3E33}" srcId="{5CA07257-CD40-4267-A105-0F99B7C845AA}" destId="{1D452121-B924-47CC-A528-359543D1DD93}" srcOrd="5" destOrd="0" parTransId="{4850F89D-7C25-4F80-A83C-47D47E3D2010}" sibTransId="{08C2BC68-6446-480F-9971-2B3177DBB3C2}"/>
    <dgm:cxn modelId="{507EAA36-68E8-438E-A0BA-BA9B36C3D34E}" srcId="{0924C8E0-742E-4D60-9B5D-85885227D002}" destId="{8CE5CDC4-354B-4CDA-910D-B0FE209FA690}" srcOrd="0" destOrd="0" parTransId="{7E882AE7-96F5-4572-A68F-F7B4E333A393}" sibTransId="{032B2050-9B1C-4651-B4E6-CAE0D8C36D03}"/>
    <dgm:cxn modelId="{1B3DE59C-AAD7-4C99-A130-1BAFEADC4AB5}" srcId="{D1D1B412-81D4-42FC-83F0-A681C2F8D6A3}" destId="{8F4BE0B4-A3C4-4530-806A-8DB6AF76344C}" srcOrd="0" destOrd="0" parTransId="{B834A938-A97B-44D1-B5E8-0223B407D6E6}" sibTransId="{9C704EAC-6CDC-4139-89A3-67A080A84BAC}"/>
    <dgm:cxn modelId="{BBB3F847-BF59-4186-8DDD-490D1515D95D}" type="presOf" srcId="{8F4BE0B4-A3C4-4530-806A-8DB6AF76344C}" destId="{5482E37D-AFE7-441B-BC6F-DF13D73DBB22}" srcOrd="0" destOrd="0" presId="urn:microsoft.com/office/officeart/2005/8/layout/vList6"/>
    <dgm:cxn modelId="{2C96B196-E532-4CBB-953E-D04D39D20FC7}" type="presOf" srcId="{D1D1B412-81D4-42FC-83F0-A681C2F8D6A3}" destId="{E0886508-0B7E-413D-9CF2-6A52DE9B266D}" srcOrd="0" destOrd="0" presId="urn:microsoft.com/office/officeart/2005/8/layout/vList6"/>
    <dgm:cxn modelId="{DC9499D3-4114-41C1-B4D3-5D94B2091FEF}" srcId="{1294B303-64D7-4771-B100-06991A36B05B}" destId="{56B66AD0-FDC9-485C-B754-FDED1B37B56D}" srcOrd="0" destOrd="0" parTransId="{FA780088-7628-4891-A8B3-84DD7207656B}" sibTransId="{4B8327D2-9B85-40B4-B9AE-A317893E6935}"/>
    <dgm:cxn modelId="{AE8A07AB-9968-4449-983F-51517885C011}" srcId="{5CA07257-CD40-4267-A105-0F99B7C845AA}" destId="{D1D1B412-81D4-42FC-83F0-A681C2F8D6A3}" srcOrd="1" destOrd="0" parTransId="{64605585-603F-4B6B-B4DC-2B67140FD0D4}" sibTransId="{561EB19F-2417-4FF8-B33D-31A4C686B00C}"/>
    <dgm:cxn modelId="{6C052FC1-2117-44E3-A0C1-F0D553F915F7}" srcId="{DA531FFC-ED2B-46B5-8A99-2812AB1FA0A9}" destId="{549E7CC5-6FE5-4025-9CA6-D1B3BED36B21}" srcOrd="0" destOrd="0" parTransId="{8760591A-355F-4E5A-AC43-A61DBB931B14}" sibTransId="{CC07CB2D-A9AA-429F-9F78-869A01ECDDAB}"/>
    <dgm:cxn modelId="{6C40BB6A-6067-4ABD-8218-09E322DC5DFF}" type="presOf" srcId="{56B66AD0-FDC9-485C-B754-FDED1B37B56D}" destId="{7644F9E5-602C-4D2B-86BE-6E81F2EDB4AB}" srcOrd="0" destOrd="0" presId="urn:microsoft.com/office/officeart/2005/8/layout/vList6"/>
    <dgm:cxn modelId="{D3DFA007-D371-4BFB-8202-F4029143DA29}" type="presOf" srcId="{1294B303-64D7-4771-B100-06991A36B05B}" destId="{82E9CCC3-A2B9-49C4-BAB4-AC2D9D211174}" srcOrd="0" destOrd="0" presId="urn:microsoft.com/office/officeart/2005/8/layout/vList6"/>
    <dgm:cxn modelId="{3BF40F57-C4F1-44EC-8C9A-9CDA9A01BCD0}" type="presOf" srcId="{DA531FFC-ED2B-46B5-8A99-2812AB1FA0A9}" destId="{D40529A8-6A11-4265-816C-C10AB4092935}" srcOrd="0" destOrd="0" presId="urn:microsoft.com/office/officeart/2005/8/layout/vList6"/>
    <dgm:cxn modelId="{7EA1004F-EBA8-4539-A6CE-919E91A4C26C}" type="presOf" srcId="{549E7CC5-6FE5-4025-9CA6-D1B3BED36B21}" destId="{E91CF61A-84A6-45A3-BC57-3A40CE392712}" srcOrd="0" destOrd="0" presId="urn:microsoft.com/office/officeart/2005/8/layout/vList6"/>
    <dgm:cxn modelId="{5A0CB97F-49B1-49EB-915B-17EF2C1DEBA2}" srcId="{5CA07257-CD40-4267-A105-0F99B7C845AA}" destId="{0924C8E0-742E-4D60-9B5D-85885227D002}" srcOrd="0" destOrd="0" parTransId="{710EBDF9-07DE-4939-B2C1-1E11327949E1}" sibTransId="{2A97FCA6-7383-4364-BF34-C1E13A86FCED}"/>
    <dgm:cxn modelId="{D8124F42-3D77-46B0-B93A-183C7209A8F2}" srcId="{5CA07257-CD40-4267-A105-0F99B7C845AA}" destId="{1294B303-64D7-4771-B100-06991A36B05B}" srcOrd="2" destOrd="0" parTransId="{9F63760B-EBF7-43CD-A82E-D78FF53BC559}" sibTransId="{51AD9EAF-F6EE-4B55-B5E9-55C204A8BAEF}"/>
    <dgm:cxn modelId="{C977EFBE-F015-4B5F-A0A7-AC6E47F0BF0A}" type="presParOf" srcId="{59DFE540-2CB8-4433-9275-DCD05CDD171E}" destId="{BE62C510-2DE3-42B7-8EDC-841874D263F4}" srcOrd="0" destOrd="0" presId="urn:microsoft.com/office/officeart/2005/8/layout/vList6"/>
    <dgm:cxn modelId="{2C80271B-0A09-444C-ACC7-233DD15C68B4}" type="presParOf" srcId="{BE62C510-2DE3-42B7-8EDC-841874D263F4}" destId="{AB966CC8-5B11-448C-B68B-B6DBB80528EF}" srcOrd="0" destOrd="0" presId="urn:microsoft.com/office/officeart/2005/8/layout/vList6"/>
    <dgm:cxn modelId="{D4D8E73B-9E37-4902-A5E4-2500880890DD}" type="presParOf" srcId="{BE62C510-2DE3-42B7-8EDC-841874D263F4}" destId="{45AF57C5-1E21-4BC4-876E-2129D2B351B1}" srcOrd="1" destOrd="0" presId="urn:microsoft.com/office/officeart/2005/8/layout/vList6"/>
    <dgm:cxn modelId="{6EC29790-937D-4ECA-BB91-328B29225FC1}" type="presParOf" srcId="{59DFE540-2CB8-4433-9275-DCD05CDD171E}" destId="{59198280-2DDC-4C5E-9AA8-C75F21AD39BE}" srcOrd="1" destOrd="0" presId="urn:microsoft.com/office/officeart/2005/8/layout/vList6"/>
    <dgm:cxn modelId="{7E9E5B3D-9E3B-4556-8F3D-CE78B4693FBF}" type="presParOf" srcId="{59DFE540-2CB8-4433-9275-DCD05CDD171E}" destId="{1C67746A-908E-4C1D-AE0C-9D225615F339}" srcOrd="2" destOrd="0" presId="urn:microsoft.com/office/officeart/2005/8/layout/vList6"/>
    <dgm:cxn modelId="{1B6A3201-9737-43EB-ACEE-6904A23FC88E}" type="presParOf" srcId="{1C67746A-908E-4C1D-AE0C-9D225615F339}" destId="{E0886508-0B7E-413D-9CF2-6A52DE9B266D}" srcOrd="0" destOrd="0" presId="urn:microsoft.com/office/officeart/2005/8/layout/vList6"/>
    <dgm:cxn modelId="{1DA8BEF5-F51E-4683-8D91-45E74A0E8A64}" type="presParOf" srcId="{1C67746A-908E-4C1D-AE0C-9D225615F339}" destId="{5482E37D-AFE7-441B-BC6F-DF13D73DBB22}" srcOrd="1" destOrd="0" presId="urn:microsoft.com/office/officeart/2005/8/layout/vList6"/>
    <dgm:cxn modelId="{6EBDED8C-3734-4145-AD53-5EED9E6A373C}" type="presParOf" srcId="{59DFE540-2CB8-4433-9275-DCD05CDD171E}" destId="{8738A249-1512-41C0-9002-5DCFCFAAC389}" srcOrd="3" destOrd="0" presId="urn:microsoft.com/office/officeart/2005/8/layout/vList6"/>
    <dgm:cxn modelId="{E09346E7-79E2-4E0A-BE0D-80D51C556359}" type="presParOf" srcId="{59DFE540-2CB8-4433-9275-DCD05CDD171E}" destId="{54BEDF14-0091-4F9C-81E3-273663F964B6}" srcOrd="4" destOrd="0" presId="urn:microsoft.com/office/officeart/2005/8/layout/vList6"/>
    <dgm:cxn modelId="{315D95F5-DFF5-4814-95AC-A312B9D0971F}" type="presParOf" srcId="{54BEDF14-0091-4F9C-81E3-273663F964B6}" destId="{82E9CCC3-A2B9-49C4-BAB4-AC2D9D211174}" srcOrd="0" destOrd="0" presId="urn:microsoft.com/office/officeart/2005/8/layout/vList6"/>
    <dgm:cxn modelId="{4C7ED4E1-C42B-40C2-9206-4C41D3AA44BA}" type="presParOf" srcId="{54BEDF14-0091-4F9C-81E3-273663F964B6}" destId="{7644F9E5-602C-4D2B-86BE-6E81F2EDB4AB}" srcOrd="1" destOrd="0" presId="urn:microsoft.com/office/officeart/2005/8/layout/vList6"/>
    <dgm:cxn modelId="{57199307-EB16-4E37-8C6F-A16F3BA6D55C}" type="presParOf" srcId="{59DFE540-2CB8-4433-9275-DCD05CDD171E}" destId="{58844443-3E80-441F-890C-5D5B4749D2F4}" srcOrd="5" destOrd="0" presId="urn:microsoft.com/office/officeart/2005/8/layout/vList6"/>
    <dgm:cxn modelId="{92D6C0C2-BD80-404D-880E-F0B70E3DCEB8}" type="presParOf" srcId="{59DFE540-2CB8-4433-9275-DCD05CDD171E}" destId="{26129DEF-2369-4796-BF57-0AD8706F7943}" srcOrd="6" destOrd="0" presId="urn:microsoft.com/office/officeart/2005/8/layout/vList6"/>
    <dgm:cxn modelId="{41A31DF3-B228-4AE7-89BE-C25EE17B3CAD}" type="presParOf" srcId="{26129DEF-2369-4796-BF57-0AD8706F7943}" destId="{BC02CB1A-0BDA-45C8-804C-10123418548A}" srcOrd="0" destOrd="0" presId="urn:microsoft.com/office/officeart/2005/8/layout/vList6"/>
    <dgm:cxn modelId="{C3B6A7B5-87C9-47B8-9A99-D80E4530DAC9}" type="presParOf" srcId="{26129DEF-2369-4796-BF57-0AD8706F7943}" destId="{8D77CD9B-6EF7-445C-BD58-9358CBE9F34D}" srcOrd="1" destOrd="0" presId="urn:microsoft.com/office/officeart/2005/8/layout/vList6"/>
    <dgm:cxn modelId="{BD31BC15-9D69-4010-8E99-16C895A8DD99}" type="presParOf" srcId="{59DFE540-2CB8-4433-9275-DCD05CDD171E}" destId="{90F4F4BF-A6AC-496B-B9A7-2C3D5773BD73}" srcOrd="7" destOrd="0" presId="urn:microsoft.com/office/officeart/2005/8/layout/vList6"/>
    <dgm:cxn modelId="{0FC689D3-3630-40FA-8447-F5CFB4F6442D}" type="presParOf" srcId="{59DFE540-2CB8-4433-9275-DCD05CDD171E}" destId="{4B54F7DE-799A-47AF-9820-A0464A3E5EF2}" srcOrd="8" destOrd="0" presId="urn:microsoft.com/office/officeart/2005/8/layout/vList6"/>
    <dgm:cxn modelId="{3C9EBF31-4D94-47F7-9A81-18651D77FB9C}" type="presParOf" srcId="{4B54F7DE-799A-47AF-9820-A0464A3E5EF2}" destId="{D40529A8-6A11-4265-816C-C10AB4092935}" srcOrd="0" destOrd="0" presId="urn:microsoft.com/office/officeart/2005/8/layout/vList6"/>
    <dgm:cxn modelId="{0E3F0351-1E47-4170-8EC8-5BB5264C7A11}" type="presParOf" srcId="{4B54F7DE-799A-47AF-9820-A0464A3E5EF2}" destId="{E91CF61A-84A6-45A3-BC57-3A40CE392712}" srcOrd="1" destOrd="0" presId="urn:microsoft.com/office/officeart/2005/8/layout/vList6"/>
    <dgm:cxn modelId="{5E1D9CCD-3795-478E-8620-D5BA569D0841}" type="presParOf" srcId="{59DFE540-2CB8-4433-9275-DCD05CDD171E}" destId="{A05904C3-5180-4023-8FC6-C9176A520E14}" srcOrd="9" destOrd="0" presId="urn:microsoft.com/office/officeart/2005/8/layout/vList6"/>
    <dgm:cxn modelId="{D63E1506-98B7-4893-B0E6-C5FFF4423794}" type="presParOf" srcId="{59DFE540-2CB8-4433-9275-DCD05CDD171E}" destId="{C9B30C36-EF60-4D8B-8652-0C8163140710}" srcOrd="10" destOrd="0" presId="urn:microsoft.com/office/officeart/2005/8/layout/vList6"/>
    <dgm:cxn modelId="{04014E2F-B6AC-4EFE-8AA1-DAF107AAB373}" type="presParOf" srcId="{C9B30C36-EF60-4D8B-8652-0C8163140710}" destId="{990ED792-8192-42F0-81A2-64057568971C}" srcOrd="0" destOrd="0" presId="urn:microsoft.com/office/officeart/2005/8/layout/vList6"/>
    <dgm:cxn modelId="{A5550F02-34FC-46B6-AD96-6044B1F72922}" type="presParOf" srcId="{C9B30C36-EF60-4D8B-8652-0C8163140710}" destId="{CAD3704E-4F8A-470B-93CC-0943811079A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F57C5-1E21-4BC4-876E-2129D2B351B1}">
      <dsp:nvSpPr>
        <dsp:cNvPr id="0" name=""/>
        <dsp:cNvSpPr/>
      </dsp:nvSpPr>
      <dsp:spPr>
        <a:xfrm>
          <a:off x="2267493" y="3824"/>
          <a:ext cx="5962098" cy="637568"/>
        </a:xfrm>
        <a:prstGeom prst="rightArrow">
          <a:avLst>
            <a:gd name="adj1" fmla="val 75000"/>
            <a:gd name="adj2" fmla="val 50000"/>
          </a:avLst>
        </a:prstGeom>
        <a:solidFill>
          <a:schemeClr val="accent6">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rgbClr val="084975"/>
              </a:solidFill>
            </a:rPr>
            <a:t>CSE Analyst reviews the facts of the child support case</a:t>
          </a:r>
        </a:p>
      </dsp:txBody>
      <dsp:txXfrm>
        <a:off x="2267493" y="83520"/>
        <a:ext cx="5723010" cy="478176"/>
      </dsp:txXfrm>
    </dsp:sp>
    <dsp:sp modelId="{AB966CC8-5B11-448C-B68B-B6DBB80528EF}">
      <dsp:nvSpPr>
        <dsp:cNvPr id="0" name=""/>
        <dsp:cNvSpPr/>
      </dsp:nvSpPr>
      <dsp:spPr>
        <a:xfrm>
          <a:off x="8" y="3824"/>
          <a:ext cx="2267485" cy="637568"/>
        </a:xfrm>
        <a:prstGeom prst="roundRect">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a:t>CSE reviews case</a:t>
          </a:r>
        </a:p>
      </dsp:txBody>
      <dsp:txXfrm>
        <a:off x="31132" y="34948"/>
        <a:ext cx="2205237" cy="575320"/>
      </dsp:txXfrm>
    </dsp:sp>
    <dsp:sp modelId="{5482E37D-AFE7-441B-BC6F-DF13D73DBB22}">
      <dsp:nvSpPr>
        <dsp:cNvPr id="0" name=""/>
        <dsp:cNvSpPr/>
      </dsp:nvSpPr>
      <dsp:spPr>
        <a:xfrm>
          <a:off x="2267493" y="705149"/>
          <a:ext cx="5962098" cy="637568"/>
        </a:xfrm>
        <a:prstGeom prst="rightArrow">
          <a:avLst>
            <a:gd name="adj1" fmla="val 75000"/>
            <a:gd name="adj2" fmla="val 50000"/>
          </a:avLst>
        </a:prstGeom>
        <a:solidFill>
          <a:schemeClr val="accent6">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rgbClr val="084975"/>
              </a:solidFill>
            </a:rPr>
            <a:t>CSE Analyst assess whether the parent meets program </a:t>
          </a:r>
          <a:r>
            <a:rPr lang="en-US" sz="1200" kern="1200" dirty="0" smtClean="0">
              <a:solidFill>
                <a:srgbClr val="084975"/>
              </a:solidFill>
            </a:rPr>
            <a:t>eligibility using the Criteria Form.</a:t>
          </a:r>
          <a:endParaRPr lang="en-US" sz="1200" kern="1200" dirty="0">
            <a:solidFill>
              <a:srgbClr val="084975"/>
            </a:solidFill>
          </a:endParaRPr>
        </a:p>
      </dsp:txBody>
      <dsp:txXfrm>
        <a:off x="2267493" y="784845"/>
        <a:ext cx="5723010" cy="478176"/>
      </dsp:txXfrm>
    </dsp:sp>
    <dsp:sp modelId="{E0886508-0B7E-413D-9CF2-6A52DE9B266D}">
      <dsp:nvSpPr>
        <dsp:cNvPr id="0" name=""/>
        <dsp:cNvSpPr/>
      </dsp:nvSpPr>
      <dsp:spPr>
        <a:xfrm>
          <a:off x="8" y="705149"/>
          <a:ext cx="2267485" cy="637568"/>
        </a:xfrm>
        <a:prstGeom prst="roundRect">
          <a:avLst/>
        </a:prstGeom>
        <a:solidFill>
          <a:schemeClr val="accent6">
            <a:shade val="80000"/>
            <a:hueOff val="64256"/>
            <a:satOff val="-2582"/>
            <a:lumOff val="55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a:t>Determine eligibility</a:t>
          </a:r>
        </a:p>
      </dsp:txBody>
      <dsp:txXfrm>
        <a:off x="31132" y="736273"/>
        <a:ext cx="2205237" cy="575320"/>
      </dsp:txXfrm>
    </dsp:sp>
    <dsp:sp modelId="{7644F9E5-602C-4D2B-86BE-6E81F2EDB4AB}">
      <dsp:nvSpPr>
        <dsp:cNvPr id="0" name=""/>
        <dsp:cNvSpPr/>
      </dsp:nvSpPr>
      <dsp:spPr>
        <a:xfrm>
          <a:off x="2267493" y="1406475"/>
          <a:ext cx="5962098" cy="637568"/>
        </a:xfrm>
        <a:prstGeom prst="rightArrow">
          <a:avLst>
            <a:gd name="adj1" fmla="val 75000"/>
            <a:gd name="adj2" fmla="val 50000"/>
          </a:avLst>
        </a:prstGeom>
        <a:solidFill>
          <a:schemeClr val="accent6">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rgbClr val="084975"/>
              </a:solidFill>
            </a:rPr>
            <a:t>CSE Analyst </a:t>
          </a:r>
          <a:r>
            <a:rPr lang="en-US" sz="1200" kern="1200" dirty="0" smtClean="0">
              <a:solidFill>
                <a:srgbClr val="084975"/>
              </a:solidFill>
            </a:rPr>
            <a:t>discusses </a:t>
          </a:r>
          <a:r>
            <a:rPr lang="en-US" sz="1200" kern="1200" dirty="0">
              <a:solidFill>
                <a:srgbClr val="084975"/>
              </a:solidFill>
            </a:rPr>
            <a:t>the program and asks the parent to complete and sign the </a:t>
          </a:r>
          <a:r>
            <a:rPr lang="en-US" sz="1200" kern="1200" dirty="0" smtClean="0">
              <a:solidFill>
                <a:srgbClr val="084975"/>
              </a:solidFill>
            </a:rPr>
            <a:t>Authorization Form.</a:t>
          </a:r>
          <a:endParaRPr lang="en-US" sz="1200" kern="1200" dirty="0">
            <a:solidFill>
              <a:srgbClr val="084975"/>
            </a:solidFill>
          </a:endParaRPr>
        </a:p>
      </dsp:txBody>
      <dsp:txXfrm>
        <a:off x="2267493" y="1486171"/>
        <a:ext cx="5723010" cy="478176"/>
      </dsp:txXfrm>
    </dsp:sp>
    <dsp:sp modelId="{82E9CCC3-A2B9-49C4-BAB4-AC2D9D211174}">
      <dsp:nvSpPr>
        <dsp:cNvPr id="0" name=""/>
        <dsp:cNvSpPr/>
      </dsp:nvSpPr>
      <dsp:spPr>
        <a:xfrm>
          <a:off x="8" y="1406475"/>
          <a:ext cx="2267485" cy="637568"/>
        </a:xfrm>
        <a:prstGeom prst="roundRect">
          <a:avLst/>
        </a:prstGeom>
        <a:solidFill>
          <a:schemeClr val="accent6">
            <a:shade val="80000"/>
            <a:hueOff val="128512"/>
            <a:satOff val="-5164"/>
            <a:lumOff val="110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a:t>Obtain parent’s authorization</a:t>
          </a:r>
        </a:p>
      </dsp:txBody>
      <dsp:txXfrm>
        <a:off x="31132" y="1437599"/>
        <a:ext cx="2205237" cy="575320"/>
      </dsp:txXfrm>
    </dsp:sp>
    <dsp:sp modelId="{8D77CD9B-6EF7-445C-BD58-9358CBE9F34D}">
      <dsp:nvSpPr>
        <dsp:cNvPr id="0" name=""/>
        <dsp:cNvSpPr/>
      </dsp:nvSpPr>
      <dsp:spPr>
        <a:xfrm>
          <a:off x="2267493" y="2107800"/>
          <a:ext cx="5962098" cy="637568"/>
        </a:xfrm>
        <a:prstGeom prst="rightArrow">
          <a:avLst>
            <a:gd name="adj1" fmla="val 75000"/>
            <a:gd name="adj2" fmla="val 50000"/>
          </a:avLst>
        </a:prstGeom>
        <a:solidFill>
          <a:schemeClr val="accent6">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solidFill>
                <a:srgbClr val="084975"/>
              </a:solidFill>
            </a:rPr>
            <a:t>CSE Analyst completes Referral Form and Unite Us Consent Forms </a:t>
          </a:r>
          <a:r>
            <a:rPr lang="en-US" sz="1200" kern="1200" dirty="0">
              <a:solidFill>
                <a:srgbClr val="084975"/>
              </a:solidFill>
            </a:rPr>
            <a:t>for </a:t>
          </a:r>
          <a:r>
            <a:rPr lang="en-US" sz="1200" kern="1200" dirty="0" smtClean="0">
              <a:solidFill>
                <a:srgbClr val="084975"/>
              </a:solidFill>
            </a:rPr>
            <a:t>the Custodial Parent or Non-Custodial Parent.</a:t>
          </a:r>
          <a:endParaRPr lang="en-US" sz="1200" kern="1200" dirty="0">
            <a:solidFill>
              <a:srgbClr val="084975"/>
            </a:solidFill>
          </a:endParaRPr>
        </a:p>
      </dsp:txBody>
      <dsp:txXfrm>
        <a:off x="2267493" y="2187496"/>
        <a:ext cx="5723010" cy="478176"/>
      </dsp:txXfrm>
    </dsp:sp>
    <dsp:sp modelId="{BC02CB1A-0BDA-45C8-804C-10123418548A}">
      <dsp:nvSpPr>
        <dsp:cNvPr id="0" name=""/>
        <dsp:cNvSpPr/>
      </dsp:nvSpPr>
      <dsp:spPr>
        <a:xfrm>
          <a:off x="8" y="2107800"/>
          <a:ext cx="2267485" cy="637568"/>
        </a:xfrm>
        <a:prstGeom prst="roundRect">
          <a:avLst/>
        </a:prstGeom>
        <a:solidFill>
          <a:schemeClr val="accent6">
            <a:shade val="80000"/>
            <a:hueOff val="192768"/>
            <a:satOff val="-7745"/>
            <a:lumOff val="165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a:t>Complete all required forms</a:t>
          </a:r>
          <a:r>
            <a:rPr lang="en-US" sz="1600" kern="1200" dirty="0"/>
            <a:t>.</a:t>
          </a:r>
        </a:p>
      </dsp:txBody>
      <dsp:txXfrm>
        <a:off x="31132" y="2138924"/>
        <a:ext cx="2205237" cy="575320"/>
      </dsp:txXfrm>
    </dsp:sp>
    <dsp:sp modelId="{E91CF61A-84A6-45A3-BC57-3A40CE392712}">
      <dsp:nvSpPr>
        <dsp:cNvPr id="0" name=""/>
        <dsp:cNvSpPr/>
      </dsp:nvSpPr>
      <dsp:spPr>
        <a:xfrm>
          <a:off x="2260977" y="3681179"/>
          <a:ext cx="5956275" cy="775117"/>
        </a:xfrm>
        <a:prstGeom prst="rightArrow">
          <a:avLst>
            <a:gd name="adj1" fmla="val 75000"/>
            <a:gd name="adj2" fmla="val 50000"/>
          </a:avLst>
        </a:prstGeom>
        <a:solidFill>
          <a:schemeClr val="accent6">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rgbClr val="084975"/>
              </a:solidFill>
            </a:rPr>
            <a:t>CSE </a:t>
          </a:r>
          <a:r>
            <a:rPr lang="en-US" sz="1200" kern="1200" dirty="0" smtClean="0">
              <a:solidFill>
                <a:srgbClr val="084975"/>
              </a:solidFill>
            </a:rPr>
            <a:t>E&amp;T Consultant opens </a:t>
          </a:r>
          <a:r>
            <a:rPr lang="en-US" sz="1200" kern="1200" dirty="0">
              <a:solidFill>
                <a:srgbClr val="084975"/>
              </a:solidFill>
            </a:rPr>
            <a:t>and completes </a:t>
          </a:r>
          <a:r>
            <a:rPr lang="en-US" sz="1200" kern="1200" dirty="0" smtClean="0">
              <a:solidFill>
                <a:srgbClr val="084975"/>
              </a:solidFill>
            </a:rPr>
            <a:t>the </a:t>
          </a:r>
          <a:r>
            <a:rPr lang="en-US" sz="1200" kern="1200" dirty="0">
              <a:solidFill>
                <a:srgbClr val="084975"/>
              </a:solidFill>
            </a:rPr>
            <a:t>referral in Unite </a:t>
          </a:r>
          <a:r>
            <a:rPr lang="en-US" sz="1200" kern="1200" dirty="0" smtClean="0">
              <a:solidFill>
                <a:srgbClr val="084975"/>
              </a:solidFill>
            </a:rPr>
            <a:t>Us. </a:t>
          </a:r>
          <a:endParaRPr lang="en-US" sz="1200" kern="1200" dirty="0">
            <a:solidFill>
              <a:srgbClr val="084975"/>
            </a:solidFill>
          </a:endParaRPr>
        </a:p>
      </dsp:txBody>
      <dsp:txXfrm>
        <a:off x="2260977" y="3778069"/>
        <a:ext cx="5665606" cy="581337"/>
      </dsp:txXfrm>
    </dsp:sp>
    <dsp:sp modelId="{D40529A8-6A11-4265-816C-C10AB4092935}">
      <dsp:nvSpPr>
        <dsp:cNvPr id="0" name=""/>
        <dsp:cNvSpPr/>
      </dsp:nvSpPr>
      <dsp:spPr>
        <a:xfrm>
          <a:off x="0" y="3714785"/>
          <a:ext cx="2265270" cy="637568"/>
        </a:xfrm>
        <a:prstGeom prst="roundRect">
          <a:avLst/>
        </a:prstGeom>
        <a:solidFill>
          <a:schemeClr val="accent6">
            <a:shade val="80000"/>
            <a:hueOff val="257024"/>
            <a:satOff val="-10327"/>
            <a:lumOff val="221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a:solidFill>
                <a:schemeClr val="bg1"/>
              </a:solidFill>
            </a:rPr>
            <a:t>Open, complete forms in Unite Us</a:t>
          </a:r>
        </a:p>
      </dsp:txBody>
      <dsp:txXfrm>
        <a:off x="31124" y="3745909"/>
        <a:ext cx="2203022" cy="575320"/>
      </dsp:txXfrm>
    </dsp:sp>
    <dsp:sp modelId="{CAD3704E-4F8A-470B-93CC-0943811079A4}">
      <dsp:nvSpPr>
        <dsp:cNvPr id="0" name=""/>
        <dsp:cNvSpPr/>
      </dsp:nvSpPr>
      <dsp:spPr>
        <a:xfrm>
          <a:off x="2247968" y="2784228"/>
          <a:ext cx="5981631" cy="874138"/>
        </a:xfrm>
        <a:prstGeom prst="rightArrow">
          <a:avLst>
            <a:gd name="adj1" fmla="val 75000"/>
            <a:gd name="adj2" fmla="val 50000"/>
          </a:avLst>
        </a:prstGeom>
        <a:solidFill>
          <a:schemeClr val="accent6">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114300" lvl="1" indent="-114300" algn="l" defTabSz="488950">
            <a:lnSpc>
              <a:spcPct val="90000"/>
            </a:lnSpc>
            <a:spcBef>
              <a:spcPct val="0"/>
            </a:spcBef>
            <a:spcAft>
              <a:spcPct val="15000"/>
            </a:spcAft>
            <a:buChar char="••"/>
            <a:tabLst>
              <a:tab pos="4400550" algn="l"/>
            </a:tabLst>
          </a:pPr>
          <a:r>
            <a:rPr lang="en-US" sz="1100" kern="1200" dirty="0">
              <a:solidFill>
                <a:srgbClr val="084975"/>
              </a:solidFill>
            </a:rPr>
            <a:t>CSE emails </a:t>
          </a:r>
          <a:r>
            <a:rPr lang="en-US" sz="1100" kern="1200" dirty="0" smtClean="0">
              <a:solidFill>
                <a:srgbClr val="084975"/>
              </a:solidFill>
            </a:rPr>
            <a:t>all 4 forms (Criteria, Authorization, Referral, &amp; Unite Us Consent) to </a:t>
          </a:r>
          <a:r>
            <a:rPr lang="en-US" sz="1100" kern="1200" dirty="0">
              <a:solidFill>
                <a:srgbClr val="084975"/>
              </a:solidFill>
            </a:rPr>
            <a:t>CSE E&amp;T at  </a:t>
          </a:r>
          <a:r>
            <a:rPr lang="en-US" sz="1100" kern="1200" dirty="0" smtClean="0">
              <a:solidFill>
                <a:srgbClr val="084975"/>
              </a:solidFill>
              <a:hlinkClick xmlns:r="http://schemas.openxmlformats.org/officeDocument/2006/relationships" r:id="rId1"/>
            </a:rPr>
            <a:t>CSEEmployment&amp;Training@LA.GOV</a:t>
          </a:r>
          <a:r>
            <a:rPr lang="en-US" sz="1100" kern="1200" dirty="0" smtClean="0">
              <a:solidFill>
                <a:srgbClr val="084975"/>
              </a:solidFill>
            </a:rPr>
            <a:t> and </a:t>
          </a:r>
          <a:r>
            <a:rPr lang="en-US" sz="1100" kern="1200" dirty="0">
              <a:solidFill>
                <a:srgbClr val="084975"/>
              </a:solidFill>
            </a:rPr>
            <a:t>uploads </a:t>
          </a:r>
          <a:r>
            <a:rPr lang="en-US" sz="1100" kern="1200" dirty="0" smtClean="0">
              <a:solidFill>
                <a:srgbClr val="084975"/>
              </a:solidFill>
            </a:rPr>
            <a:t>all 4 forms to </a:t>
          </a:r>
          <a:r>
            <a:rPr lang="en-US" sz="1100" kern="1200" dirty="0">
              <a:solidFill>
                <a:srgbClr val="084975"/>
              </a:solidFill>
            </a:rPr>
            <a:t>Onbase</a:t>
          </a:r>
          <a:r>
            <a:rPr lang="en-US" sz="1100" kern="1200" dirty="0" smtClean="0">
              <a:solidFill>
                <a:srgbClr val="084975"/>
              </a:solidFill>
            </a:rPr>
            <a:t>. Update CSE E&amp;T indicator in LASES. </a:t>
          </a:r>
          <a:endParaRPr lang="en-US" sz="1100" kern="1200" dirty="0">
            <a:solidFill>
              <a:srgbClr val="084975"/>
            </a:solidFill>
          </a:endParaRPr>
        </a:p>
      </dsp:txBody>
      <dsp:txXfrm>
        <a:off x="2247968" y="2893495"/>
        <a:ext cx="5653829" cy="655604"/>
      </dsp:txXfrm>
    </dsp:sp>
    <dsp:sp modelId="{990ED792-8192-42F0-81A2-64057568971C}">
      <dsp:nvSpPr>
        <dsp:cNvPr id="0" name=""/>
        <dsp:cNvSpPr/>
      </dsp:nvSpPr>
      <dsp:spPr>
        <a:xfrm>
          <a:off x="0" y="2868352"/>
          <a:ext cx="2227747" cy="725769"/>
        </a:xfrm>
        <a:prstGeom prst="roundRect">
          <a:avLst/>
        </a:prstGeom>
        <a:solidFill>
          <a:schemeClr val="accent6">
            <a:shade val="80000"/>
            <a:hueOff val="321280"/>
            <a:satOff val="-12909"/>
            <a:lumOff val="27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114300" lvl="0" indent="-114300" algn="ctr" defTabSz="533400">
            <a:lnSpc>
              <a:spcPct val="90000"/>
            </a:lnSpc>
            <a:spcBef>
              <a:spcPct val="0"/>
            </a:spcBef>
            <a:spcAft>
              <a:spcPct val="35000"/>
            </a:spcAft>
          </a:pPr>
          <a:r>
            <a:rPr lang="en-US" sz="1200" kern="1200" dirty="0">
              <a:solidFill>
                <a:prstClr val="white"/>
              </a:solidFill>
              <a:latin typeface="Calibri" panose="020F0502020204030204"/>
              <a:ea typeface="+mn-ea"/>
              <a:cs typeface="+mn-cs"/>
            </a:rPr>
            <a:t>Email forms to </a:t>
          </a:r>
          <a:r>
            <a:rPr lang="en-US" sz="1200" kern="1200" dirty="0" smtClean="0">
              <a:solidFill>
                <a:prstClr val="white"/>
              </a:solidFill>
              <a:latin typeface="Calibri" panose="020F0502020204030204"/>
              <a:ea typeface="+mn-ea"/>
              <a:cs typeface="+mn-cs"/>
            </a:rPr>
            <a:t>CSE E&amp;T, </a:t>
          </a:r>
          <a:r>
            <a:rPr lang="en-US" sz="1200" kern="1200" dirty="0">
              <a:solidFill>
                <a:prstClr val="white"/>
              </a:solidFill>
              <a:latin typeface="Calibri" panose="020F0502020204030204"/>
              <a:ea typeface="+mn-ea"/>
              <a:cs typeface="+mn-cs"/>
            </a:rPr>
            <a:t>upload to </a:t>
          </a:r>
          <a:r>
            <a:rPr lang="en-US" sz="1200" kern="1200" dirty="0" smtClean="0">
              <a:solidFill>
                <a:prstClr val="white"/>
              </a:solidFill>
              <a:latin typeface="Calibri" panose="020F0502020204030204"/>
              <a:ea typeface="+mn-ea"/>
              <a:cs typeface="+mn-cs"/>
            </a:rPr>
            <a:t>OnBase, and update LASES</a:t>
          </a:r>
          <a:endParaRPr lang="en-US" sz="1200" kern="1200" dirty="0">
            <a:solidFill>
              <a:prstClr val="white"/>
            </a:solidFill>
            <a:latin typeface="Calibri" panose="020F0502020204030204"/>
            <a:ea typeface="+mn-ea"/>
            <a:cs typeface="+mn-cs"/>
          </a:endParaRPr>
        </a:p>
      </dsp:txBody>
      <dsp:txXfrm>
        <a:off x="35429" y="2903781"/>
        <a:ext cx="2156889" cy="654911"/>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A64355-DF80-4A61-8A06-30F9233A9BB3}" type="datetimeFigureOut">
              <a:rPr lang="en-US" smtClean="0"/>
              <a:t>4/2/2024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009B7D-1BE1-467F-BCE2-03D4CDB17FAF}" type="slidenum">
              <a:rPr lang="en-US" smtClean="0"/>
              <a:t>‹#›</a:t>
            </a:fld>
            <a:endParaRPr lang="en-US"/>
          </a:p>
        </p:txBody>
      </p:sp>
    </p:spTree>
    <p:extLst>
      <p:ext uri="{BB962C8B-B14F-4D97-AF65-F5344CB8AC3E}">
        <p14:creationId xmlns:p14="http://schemas.microsoft.com/office/powerpoint/2010/main" val="3041154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91046C-4C0D-4906-8192-BEA8B130D4D5}" type="datetimeFigureOut">
              <a:rPr lang="en-US" smtClean="0"/>
              <a:t>4/2/2024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237BE6-BD87-4E2D-A483-D7F26EAD1E64}" type="slidenum">
              <a:rPr lang="en-US" smtClean="0"/>
              <a:t>‹#›</a:t>
            </a:fld>
            <a:endParaRPr lang="en-US"/>
          </a:p>
        </p:txBody>
      </p:sp>
    </p:spTree>
    <p:extLst>
      <p:ext uri="{BB962C8B-B14F-4D97-AF65-F5344CB8AC3E}">
        <p14:creationId xmlns:p14="http://schemas.microsoft.com/office/powerpoint/2010/main" val="1579400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information that the participant gives</a:t>
            </a:r>
            <a:r>
              <a:rPr lang="en-US" baseline="0" dirty="0" smtClean="0"/>
              <a:t> the CBO at their time of enrollment. It is also updated when the participant changes their information with the CBO. CSE may go here and check for information when they are unable to locate the participant. It also provides the information if the participant is enrolled voluntarily or court ordered.</a:t>
            </a:r>
            <a:endParaRPr lang="en-US" dirty="0"/>
          </a:p>
        </p:txBody>
      </p:sp>
      <p:sp>
        <p:nvSpPr>
          <p:cNvPr id="4" name="Slide Number Placeholder 3"/>
          <p:cNvSpPr>
            <a:spLocks noGrp="1"/>
          </p:cNvSpPr>
          <p:nvPr>
            <p:ph type="sldNum" sz="quarter" idx="10"/>
          </p:nvPr>
        </p:nvSpPr>
        <p:spPr/>
        <p:txBody>
          <a:bodyPr/>
          <a:lstStyle/>
          <a:p>
            <a:fld id="{23237BE6-BD87-4E2D-A483-D7F26EAD1E64}" type="slidenum">
              <a:rPr lang="en-US" smtClean="0"/>
              <a:t>18</a:t>
            </a:fld>
            <a:endParaRPr lang="en-US"/>
          </a:p>
        </p:txBody>
      </p:sp>
    </p:spTree>
    <p:extLst>
      <p:ext uri="{BB962C8B-B14F-4D97-AF65-F5344CB8AC3E}">
        <p14:creationId xmlns:p14="http://schemas.microsoft.com/office/powerpoint/2010/main" val="2390374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click on the Export Case Notes hyperlink. It will export to a Excel spreadsheet that can be printed to image to </a:t>
            </a:r>
            <a:r>
              <a:rPr lang="en-US" dirty="0" err="1" smtClean="0"/>
              <a:t>OnBase</a:t>
            </a:r>
            <a:r>
              <a:rPr lang="en-US" dirty="0" smtClean="0"/>
              <a:t> or take to court with the court report to</a:t>
            </a:r>
            <a:r>
              <a:rPr lang="en-US" baseline="0" dirty="0" smtClean="0"/>
              <a:t> advise of the current status. </a:t>
            </a:r>
            <a:endParaRPr lang="en-US" dirty="0"/>
          </a:p>
        </p:txBody>
      </p:sp>
      <p:sp>
        <p:nvSpPr>
          <p:cNvPr id="4" name="Slide Number Placeholder 3"/>
          <p:cNvSpPr>
            <a:spLocks noGrp="1"/>
          </p:cNvSpPr>
          <p:nvPr>
            <p:ph type="sldNum" sz="quarter" idx="10"/>
          </p:nvPr>
        </p:nvSpPr>
        <p:spPr/>
        <p:txBody>
          <a:bodyPr/>
          <a:lstStyle/>
          <a:p>
            <a:fld id="{23237BE6-BD87-4E2D-A483-D7F26EAD1E64}" type="slidenum">
              <a:rPr lang="en-US" smtClean="0"/>
              <a:t>19</a:t>
            </a:fld>
            <a:endParaRPr lang="en-US"/>
          </a:p>
        </p:txBody>
      </p:sp>
    </p:spTree>
    <p:extLst>
      <p:ext uri="{BB962C8B-B14F-4D97-AF65-F5344CB8AC3E}">
        <p14:creationId xmlns:p14="http://schemas.microsoft.com/office/powerpoint/2010/main" val="840308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CSE May see what the employment plan is and may sometimes see who the current employer is. </a:t>
            </a:r>
            <a:endParaRPr lang="en-US" dirty="0"/>
          </a:p>
        </p:txBody>
      </p:sp>
      <p:sp>
        <p:nvSpPr>
          <p:cNvPr id="4" name="Slide Number Placeholder 3"/>
          <p:cNvSpPr>
            <a:spLocks noGrp="1"/>
          </p:cNvSpPr>
          <p:nvPr>
            <p:ph type="sldNum" sz="quarter" idx="10"/>
          </p:nvPr>
        </p:nvSpPr>
        <p:spPr/>
        <p:txBody>
          <a:bodyPr/>
          <a:lstStyle/>
          <a:p>
            <a:fld id="{23237BE6-BD87-4E2D-A483-D7F26EAD1E64}" type="slidenum">
              <a:rPr lang="en-US" smtClean="0"/>
              <a:t>20</a:t>
            </a:fld>
            <a:endParaRPr lang="en-US"/>
          </a:p>
        </p:txBody>
      </p:sp>
    </p:spTree>
    <p:extLst>
      <p:ext uri="{BB962C8B-B14F-4D97-AF65-F5344CB8AC3E}">
        <p14:creationId xmlns:p14="http://schemas.microsoft.com/office/powerpoint/2010/main" val="2559004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will be forwarded to CSE after it has been received form the CBO listing the reason that the participant has been terminated from the program. List the reasons that the participant may be terminated and the case is closed.</a:t>
            </a:r>
            <a:endParaRPr lang="en-US" dirty="0"/>
          </a:p>
        </p:txBody>
      </p:sp>
      <p:sp>
        <p:nvSpPr>
          <p:cNvPr id="4" name="Slide Number Placeholder 3"/>
          <p:cNvSpPr>
            <a:spLocks noGrp="1"/>
          </p:cNvSpPr>
          <p:nvPr>
            <p:ph type="sldNum" sz="quarter" idx="10"/>
          </p:nvPr>
        </p:nvSpPr>
        <p:spPr/>
        <p:txBody>
          <a:bodyPr/>
          <a:lstStyle/>
          <a:p>
            <a:fld id="{23237BE6-BD87-4E2D-A483-D7F26EAD1E64}" type="slidenum">
              <a:rPr lang="en-US" smtClean="0"/>
              <a:t>21</a:t>
            </a:fld>
            <a:endParaRPr lang="en-US"/>
          </a:p>
        </p:txBody>
      </p:sp>
    </p:spTree>
    <p:extLst>
      <p:ext uri="{BB962C8B-B14F-4D97-AF65-F5344CB8AC3E}">
        <p14:creationId xmlns:p14="http://schemas.microsoft.com/office/powerpoint/2010/main" val="4136107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stats are from the end of January. February is pending.</a:t>
            </a:r>
            <a:r>
              <a:rPr lang="en-US" baseline="0" dirty="0" smtClean="0"/>
              <a:t> The quarter months are November, December, and January.</a:t>
            </a:r>
            <a:endParaRPr lang="en-US" dirty="0"/>
          </a:p>
        </p:txBody>
      </p:sp>
      <p:sp>
        <p:nvSpPr>
          <p:cNvPr id="4" name="Slide Number Placeholder 3"/>
          <p:cNvSpPr>
            <a:spLocks noGrp="1"/>
          </p:cNvSpPr>
          <p:nvPr>
            <p:ph type="sldNum" sz="quarter" idx="10"/>
          </p:nvPr>
        </p:nvSpPr>
        <p:spPr/>
        <p:txBody>
          <a:bodyPr/>
          <a:lstStyle/>
          <a:p>
            <a:fld id="{23237BE6-BD87-4E2D-A483-D7F26EAD1E64}" type="slidenum">
              <a:rPr lang="en-US" smtClean="0"/>
              <a:t>24</a:t>
            </a:fld>
            <a:endParaRPr lang="en-US"/>
          </a:p>
        </p:txBody>
      </p:sp>
    </p:spTree>
    <p:extLst>
      <p:ext uri="{BB962C8B-B14F-4D97-AF65-F5344CB8AC3E}">
        <p14:creationId xmlns:p14="http://schemas.microsoft.com/office/powerpoint/2010/main" val="2382723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barriers that our participants have encountered.</a:t>
            </a:r>
            <a:endParaRPr lang="en-US" dirty="0"/>
          </a:p>
        </p:txBody>
      </p:sp>
      <p:sp>
        <p:nvSpPr>
          <p:cNvPr id="4" name="Slide Number Placeholder 3"/>
          <p:cNvSpPr>
            <a:spLocks noGrp="1"/>
          </p:cNvSpPr>
          <p:nvPr>
            <p:ph type="sldNum" sz="quarter" idx="10"/>
          </p:nvPr>
        </p:nvSpPr>
        <p:spPr/>
        <p:txBody>
          <a:bodyPr/>
          <a:lstStyle/>
          <a:p>
            <a:fld id="{23237BE6-BD87-4E2D-A483-D7F26EAD1E64}" type="slidenum">
              <a:rPr lang="en-US" smtClean="0"/>
              <a:t>27</a:t>
            </a:fld>
            <a:endParaRPr lang="en-US"/>
          </a:p>
        </p:txBody>
      </p:sp>
    </p:spTree>
    <p:extLst>
      <p:ext uri="{BB962C8B-B14F-4D97-AF65-F5344CB8AC3E}">
        <p14:creationId xmlns:p14="http://schemas.microsoft.com/office/powerpoint/2010/main" val="3352119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237BE6-BD87-4E2D-A483-D7F26EAD1E64}" type="slidenum">
              <a:rPr lang="en-US" smtClean="0"/>
              <a:t>33</a:t>
            </a:fld>
            <a:endParaRPr lang="en-US"/>
          </a:p>
        </p:txBody>
      </p:sp>
    </p:spTree>
    <p:extLst>
      <p:ext uri="{BB962C8B-B14F-4D97-AF65-F5344CB8AC3E}">
        <p14:creationId xmlns:p14="http://schemas.microsoft.com/office/powerpoint/2010/main" val="2220926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Vers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610451"/>
            <a:ext cx="9144000" cy="725873"/>
          </a:xfrm>
          <a:prstGeom prst="rect">
            <a:avLst/>
          </a:prstGeom>
        </p:spPr>
        <p:txBody>
          <a:bodyPr/>
          <a:lstStyle>
            <a:lvl1pPr algn="ctr">
              <a:defRPr cap="all" baseline="0">
                <a:solidFill>
                  <a:schemeClr val="bg1"/>
                </a:solidFill>
              </a:defRPr>
            </a:lvl1pPr>
          </a:lstStyle>
          <a:p>
            <a:r>
              <a:rPr lang="en-US" dirty="0" smtClean="0"/>
              <a:t>ENTER TITLE</a:t>
            </a:r>
            <a:endParaRPr lang="en-US" dirty="0"/>
          </a:p>
        </p:txBody>
      </p:sp>
      <p:sp>
        <p:nvSpPr>
          <p:cNvPr id="3" name="Subtitle 2"/>
          <p:cNvSpPr>
            <a:spLocks noGrp="1"/>
          </p:cNvSpPr>
          <p:nvPr>
            <p:ph type="subTitle" idx="1" hasCustomPrompt="1"/>
          </p:nvPr>
        </p:nvSpPr>
        <p:spPr>
          <a:xfrm>
            <a:off x="1371600" y="3336324"/>
            <a:ext cx="6400800" cy="601362"/>
          </a:xfrm>
          <a:prstGeom prst="rect">
            <a:avLst/>
          </a:prstGeom>
        </p:spPr>
        <p:txBody>
          <a:bodyPr/>
          <a:lstStyle>
            <a:lvl1pPr marL="0" indent="0" algn="ctr">
              <a:buNone/>
              <a:defRPr cap="all"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Enter subtitle/date</a:t>
            </a:r>
            <a:endParaRPr lang="en-US" dirty="0"/>
          </a:p>
        </p:txBody>
      </p:sp>
    </p:spTree>
    <p:extLst>
      <p:ext uri="{BB962C8B-B14F-4D97-AF65-F5344CB8AC3E}">
        <p14:creationId xmlns:p14="http://schemas.microsoft.com/office/powerpoint/2010/main" val="1042962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cap="all" baseline="0">
                <a:solidFill>
                  <a:schemeClr val="accent1">
                    <a:lumMod val="50000"/>
                  </a:schemeClr>
                </a:solidFill>
              </a:defRPr>
            </a:lvl1pPr>
          </a:lstStyle>
          <a:p>
            <a:r>
              <a:rPr lang="en-US" dirty="0" smtClean="0"/>
              <a:t>Title here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a:solidFill>
                  <a:schemeClr val="bg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Enter text here</a:t>
            </a:r>
          </a:p>
        </p:txBody>
      </p:sp>
    </p:spTree>
    <p:extLst>
      <p:ext uri="{BB962C8B-B14F-4D97-AF65-F5344CB8AC3E}">
        <p14:creationId xmlns:p14="http://schemas.microsoft.com/office/powerpoint/2010/main" val="1266767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lgn="l">
              <a:defRPr sz="4000" b="1" cap="all" baseline="0">
                <a:solidFill>
                  <a:schemeClr val="accent1">
                    <a:lumMod val="50000"/>
                  </a:schemeClr>
                </a:solidFill>
              </a:defRPr>
            </a:lvl1pPr>
          </a:lstStyle>
          <a:p>
            <a:r>
              <a:rPr lang="en-US" dirty="0" smtClean="0"/>
              <a:t>Title here</a:t>
            </a:r>
            <a:endParaRPr lang="en-US" dirty="0"/>
          </a:p>
        </p:txBody>
      </p:sp>
      <p:sp>
        <p:nvSpPr>
          <p:cNvPr id="3" name="Vertical Text Placeholder 2"/>
          <p:cNvSpPr>
            <a:spLocks noGrp="1"/>
          </p:cNvSpPr>
          <p:nvPr>
            <p:ph type="body" orient="vert" idx="1" hasCustomPrompt="1"/>
          </p:nvPr>
        </p:nvSpPr>
        <p:spPr>
          <a:xfrm>
            <a:off x="457200" y="1600200"/>
            <a:ext cx="8229600" cy="4525963"/>
          </a:xfrm>
          <a:prstGeom prst="rect">
            <a:avLst/>
          </a:prstGeom>
        </p:spPr>
        <p:txBody>
          <a:bodyPr vert="eaVert"/>
          <a:lstStyle>
            <a:lvl1pPr marL="342900" indent="-342900">
              <a:buClr>
                <a:schemeClr val="accent6">
                  <a:lumMod val="60000"/>
                  <a:lumOff val="40000"/>
                </a:schemeClr>
              </a:buClr>
              <a:buFont typeface="Wingdings" panose="05000000000000000000" pitchFamily="2" charset="2"/>
              <a:buChar char="§"/>
              <a:defRPr>
                <a:solidFill>
                  <a:schemeClr val="bg2">
                    <a:lumMod val="50000"/>
                  </a:schemeClr>
                </a:solidFill>
              </a:defRPr>
            </a:lvl1pPr>
            <a:lvl2pPr marL="742950" indent="-285750">
              <a:buClr>
                <a:schemeClr val="accent6">
                  <a:lumMod val="60000"/>
                  <a:lumOff val="40000"/>
                </a:schemeClr>
              </a:buClr>
              <a:buFont typeface="Wingdings" panose="05000000000000000000" pitchFamily="2" charset="2"/>
              <a:buChar char="§"/>
              <a:defRPr>
                <a:solidFill>
                  <a:schemeClr val="bg2">
                    <a:lumMod val="50000"/>
                  </a:schemeClr>
                </a:solidFill>
              </a:defRPr>
            </a:lvl2pPr>
            <a:lvl3pPr marL="1143000" indent="-228600">
              <a:buClr>
                <a:schemeClr val="accent6">
                  <a:lumMod val="60000"/>
                  <a:lumOff val="40000"/>
                </a:schemeClr>
              </a:buClr>
              <a:buFont typeface="Wingdings" panose="05000000000000000000" pitchFamily="2" charset="2"/>
              <a:buChar char="§"/>
              <a:defRPr>
                <a:solidFill>
                  <a:schemeClr val="bg2">
                    <a:lumMod val="50000"/>
                  </a:schemeClr>
                </a:solidFill>
              </a:defRPr>
            </a:lvl3pPr>
            <a:lvl4pPr marL="1600200" indent="-228600">
              <a:buClr>
                <a:schemeClr val="accent6">
                  <a:lumMod val="60000"/>
                  <a:lumOff val="40000"/>
                </a:schemeClr>
              </a:buClr>
              <a:buFont typeface="Wingdings" panose="05000000000000000000" pitchFamily="2" charset="2"/>
              <a:buChar char="§"/>
              <a:defRPr>
                <a:solidFill>
                  <a:schemeClr val="bg2">
                    <a:lumMod val="50000"/>
                  </a:schemeClr>
                </a:solidFill>
              </a:defRPr>
            </a:lvl4pPr>
            <a:lvl5pPr marL="2057400" indent="-228600">
              <a:buClr>
                <a:schemeClr val="accent6">
                  <a:lumMod val="60000"/>
                  <a:lumOff val="40000"/>
                </a:schemeClr>
              </a:buClr>
              <a:buFont typeface="Wingdings" panose="05000000000000000000" pitchFamily="2" charset="2"/>
              <a:buChar char="§"/>
              <a:defRPr>
                <a:solidFill>
                  <a:schemeClr val="bg2">
                    <a:lumMod val="50000"/>
                  </a:schemeClr>
                </a:solidFill>
              </a:defRPr>
            </a:lvl5pPr>
          </a:lstStyle>
          <a:p>
            <a:pPr lvl="0"/>
            <a:r>
              <a:rPr lang="en-US" dirty="0" smtClean="0"/>
              <a:t>Enter text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74242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8"/>
            <a:ext cx="2057400" cy="5851525"/>
          </a:xfrm>
          <a:prstGeom prst="rect">
            <a:avLst/>
          </a:prstGeom>
        </p:spPr>
        <p:txBody>
          <a:bodyPr vert="eaVert"/>
          <a:lstStyle>
            <a:lvl1pPr algn="l">
              <a:defRPr sz="4000" b="1" cap="all" baseline="0">
                <a:solidFill>
                  <a:schemeClr val="accent1">
                    <a:lumMod val="50000"/>
                  </a:schemeClr>
                </a:solidFill>
              </a:defRPr>
            </a:lvl1pPr>
          </a:lstStyle>
          <a:p>
            <a:r>
              <a:rPr lang="en-US" dirty="0" smtClean="0"/>
              <a:t>Title here</a:t>
            </a:r>
            <a:endParaRPr lang="en-US" dirty="0"/>
          </a:p>
        </p:txBody>
      </p:sp>
      <p:sp>
        <p:nvSpPr>
          <p:cNvPr id="3" name="Vertical Text Placeholder 2"/>
          <p:cNvSpPr>
            <a:spLocks noGrp="1"/>
          </p:cNvSpPr>
          <p:nvPr>
            <p:ph type="body" orient="vert" idx="1" hasCustomPrompt="1"/>
          </p:nvPr>
        </p:nvSpPr>
        <p:spPr>
          <a:xfrm>
            <a:off x="457200" y="274638"/>
            <a:ext cx="6019800" cy="5851525"/>
          </a:xfrm>
          <a:prstGeom prst="rect">
            <a:avLst/>
          </a:prstGeom>
        </p:spPr>
        <p:txBody>
          <a:bodyPr vert="eaVert"/>
          <a:lstStyle>
            <a:lvl1pPr marL="342900" indent="-342900">
              <a:buClr>
                <a:schemeClr val="accent6">
                  <a:lumMod val="60000"/>
                  <a:lumOff val="40000"/>
                </a:schemeClr>
              </a:buClr>
              <a:buFont typeface="Wingdings" panose="05000000000000000000" pitchFamily="2" charset="2"/>
              <a:buChar char="§"/>
              <a:defRPr>
                <a:solidFill>
                  <a:schemeClr val="bg2">
                    <a:lumMod val="50000"/>
                  </a:schemeClr>
                </a:solidFill>
              </a:defRPr>
            </a:lvl1pPr>
            <a:lvl2pPr marL="742950" indent="-285750">
              <a:buClr>
                <a:schemeClr val="accent6">
                  <a:lumMod val="60000"/>
                  <a:lumOff val="40000"/>
                </a:schemeClr>
              </a:buClr>
              <a:buFont typeface="Wingdings" panose="05000000000000000000" pitchFamily="2" charset="2"/>
              <a:buChar char="§"/>
              <a:defRPr>
                <a:solidFill>
                  <a:schemeClr val="bg2">
                    <a:lumMod val="50000"/>
                  </a:schemeClr>
                </a:solidFill>
              </a:defRPr>
            </a:lvl2pPr>
            <a:lvl3pPr marL="1143000" indent="-228600">
              <a:buClr>
                <a:schemeClr val="accent6">
                  <a:lumMod val="60000"/>
                  <a:lumOff val="40000"/>
                </a:schemeClr>
              </a:buClr>
              <a:buFont typeface="Wingdings" panose="05000000000000000000" pitchFamily="2" charset="2"/>
              <a:buChar char="§"/>
              <a:defRPr>
                <a:solidFill>
                  <a:schemeClr val="bg2">
                    <a:lumMod val="50000"/>
                  </a:schemeClr>
                </a:solidFill>
              </a:defRPr>
            </a:lvl3pPr>
            <a:lvl4pPr marL="1600200" indent="-228600">
              <a:buClr>
                <a:schemeClr val="accent6">
                  <a:lumMod val="60000"/>
                  <a:lumOff val="40000"/>
                </a:schemeClr>
              </a:buClr>
              <a:buFont typeface="Wingdings" panose="05000000000000000000" pitchFamily="2" charset="2"/>
              <a:buChar char="§"/>
              <a:defRPr>
                <a:solidFill>
                  <a:schemeClr val="bg2">
                    <a:lumMod val="50000"/>
                  </a:schemeClr>
                </a:solidFill>
              </a:defRPr>
            </a:lvl4pPr>
            <a:lvl5pPr marL="2057400" indent="-228600">
              <a:buClr>
                <a:schemeClr val="accent6">
                  <a:lumMod val="60000"/>
                  <a:lumOff val="40000"/>
                </a:schemeClr>
              </a:buClr>
              <a:buFont typeface="Wingdings" panose="05000000000000000000" pitchFamily="2" charset="2"/>
              <a:buChar char="§"/>
              <a:defRPr>
                <a:solidFill>
                  <a:schemeClr val="bg2">
                    <a:lumMod val="50000"/>
                  </a:schemeClr>
                </a:solidFill>
              </a:defRPr>
            </a:lvl5pPr>
          </a:lstStyle>
          <a:p>
            <a:pPr lvl="0"/>
            <a:r>
              <a:rPr lang="en-US" dirty="0" smtClean="0"/>
              <a:t>Enter text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75797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Vers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4290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Vers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8578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Vers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84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Vers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610451"/>
            <a:ext cx="9144000" cy="725873"/>
          </a:xfrm>
          <a:prstGeom prst="rect">
            <a:avLst/>
          </a:prstGeom>
        </p:spPr>
        <p:txBody>
          <a:bodyPr/>
          <a:lstStyle>
            <a:lvl1pPr algn="ctr">
              <a:defRPr sz="4000" b="1" cap="all" baseline="0">
                <a:solidFill>
                  <a:schemeClr val="bg1"/>
                </a:solidFill>
              </a:defRPr>
            </a:lvl1pPr>
          </a:lstStyle>
          <a:p>
            <a:r>
              <a:rPr lang="en-US" dirty="0" smtClean="0"/>
              <a:t>ENTER TITLE</a:t>
            </a:r>
            <a:endParaRPr lang="en-US" dirty="0"/>
          </a:p>
        </p:txBody>
      </p:sp>
      <p:sp>
        <p:nvSpPr>
          <p:cNvPr id="3" name="Subtitle 2"/>
          <p:cNvSpPr>
            <a:spLocks noGrp="1"/>
          </p:cNvSpPr>
          <p:nvPr>
            <p:ph type="subTitle" idx="1" hasCustomPrompt="1"/>
          </p:nvPr>
        </p:nvSpPr>
        <p:spPr>
          <a:xfrm>
            <a:off x="1371600" y="3336324"/>
            <a:ext cx="6400800" cy="601362"/>
          </a:xfrm>
          <a:prstGeom prst="rect">
            <a:avLst/>
          </a:prstGeom>
        </p:spPr>
        <p:txBody>
          <a:bodyPr/>
          <a:lstStyle>
            <a:lvl1pPr marL="0" indent="0" algn="ctr">
              <a:buNone/>
              <a:defRPr cap="all"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ENTER SUBTITLE/DATE</a:t>
            </a:r>
            <a:endParaRPr lang="en-US" dirty="0"/>
          </a:p>
        </p:txBody>
      </p:sp>
    </p:spTree>
    <p:extLst>
      <p:ext uri="{BB962C8B-B14F-4D97-AF65-F5344CB8AC3E}">
        <p14:creationId xmlns:p14="http://schemas.microsoft.com/office/powerpoint/2010/main" val="1722904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lgn="l">
              <a:defRPr sz="4000" b="1" cap="all" baseline="0">
                <a:solidFill>
                  <a:schemeClr val="accent1">
                    <a:lumMod val="50000"/>
                  </a:schemeClr>
                </a:solidFill>
              </a:defRPr>
            </a:lvl1pPr>
          </a:lstStyle>
          <a:p>
            <a:r>
              <a:rPr lang="en-US" dirty="0" smtClean="0"/>
              <a:t>Title here</a:t>
            </a:r>
            <a:endParaRPr lang="en-US" dirty="0"/>
          </a:p>
        </p:txBody>
      </p:sp>
      <p:sp>
        <p:nvSpPr>
          <p:cNvPr id="3" name="Content Placeholder 2"/>
          <p:cNvSpPr>
            <a:spLocks noGrp="1"/>
          </p:cNvSpPr>
          <p:nvPr>
            <p:ph idx="1" hasCustomPrompt="1"/>
          </p:nvPr>
        </p:nvSpPr>
        <p:spPr>
          <a:xfrm>
            <a:off x="457200" y="1600200"/>
            <a:ext cx="8229600" cy="4525963"/>
          </a:xfrm>
          <a:prstGeom prst="rect">
            <a:avLst/>
          </a:prstGeom>
        </p:spPr>
        <p:txBody>
          <a:bodyPr/>
          <a:lstStyle>
            <a:lvl1pPr marL="342900" indent="-342900">
              <a:buClr>
                <a:schemeClr val="accent6">
                  <a:lumMod val="60000"/>
                  <a:lumOff val="40000"/>
                </a:schemeClr>
              </a:buClr>
              <a:buFont typeface="Wingdings" panose="05000000000000000000" pitchFamily="2" charset="2"/>
              <a:buChar char="§"/>
              <a:defRPr>
                <a:solidFill>
                  <a:schemeClr val="bg2">
                    <a:lumMod val="50000"/>
                  </a:schemeClr>
                </a:solidFill>
              </a:defRPr>
            </a:lvl1pPr>
            <a:lvl2pPr marL="742950" indent="-285750">
              <a:buClr>
                <a:schemeClr val="accent6">
                  <a:lumMod val="60000"/>
                  <a:lumOff val="40000"/>
                </a:schemeClr>
              </a:buClr>
              <a:buFont typeface="Wingdings" panose="05000000000000000000" pitchFamily="2" charset="2"/>
              <a:buChar char="§"/>
              <a:defRPr>
                <a:solidFill>
                  <a:schemeClr val="bg2">
                    <a:lumMod val="50000"/>
                  </a:schemeClr>
                </a:solidFill>
              </a:defRPr>
            </a:lvl2pPr>
            <a:lvl3pPr marL="1143000" indent="-228600">
              <a:buClr>
                <a:schemeClr val="accent6">
                  <a:lumMod val="60000"/>
                  <a:lumOff val="40000"/>
                </a:schemeClr>
              </a:buClr>
              <a:buFont typeface="Wingdings" panose="05000000000000000000" pitchFamily="2" charset="2"/>
              <a:buChar char="§"/>
              <a:defRPr>
                <a:solidFill>
                  <a:schemeClr val="bg2">
                    <a:lumMod val="50000"/>
                  </a:schemeClr>
                </a:solidFill>
              </a:defRPr>
            </a:lvl3pPr>
            <a:lvl4pPr marL="1600200" indent="-228600">
              <a:buClr>
                <a:schemeClr val="accent6">
                  <a:lumMod val="60000"/>
                  <a:lumOff val="40000"/>
                </a:schemeClr>
              </a:buClr>
              <a:buFont typeface="Wingdings" panose="05000000000000000000" pitchFamily="2" charset="2"/>
              <a:buChar char="§"/>
              <a:defRPr>
                <a:solidFill>
                  <a:schemeClr val="bg2">
                    <a:lumMod val="50000"/>
                  </a:schemeClr>
                </a:solidFill>
              </a:defRPr>
            </a:lvl4pPr>
            <a:lvl5pPr marL="2057400" indent="-228600">
              <a:buClr>
                <a:schemeClr val="accent6">
                  <a:lumMod val="60000"/>
                  <a:lumOff val="40000"/>
                </a:schemeClr>
              </a:buClr>
              <a:buFont typeface="Wingdings" panose="05000000000000000000" pitchFamily="2" charset="2"/>
              <a:buChar char="§"/>
              <a:defRPr>
                <a:solidFill>
                  <a:schemeClr val="bg2">
                    <a:lumMod val="50000"/>
                  </a:schemeClr>
                </a:solidFill>
              </a:defRPr>
            </a:lvl5pPr>
          </a:lstStyle>
          <a:p>
            <a:pPr lvl="0"/>
            <a:r>
              <a:rPr lang="en-US" dirty="0" smtClean="0"/>
              <a:t>Enter text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85891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defRPr sz="4000" b="1" cap="all" baseline="0">
                <a:solidFill>
                  <a:schemeClr val="accent1">
                    <a:lumMod val="50000"/>
                  </a:schemeClr>
                </a:solidFill>
              </a:defRPr>
            </a:lvl1pPr>
          </a:lstStyle>
          <a:p>
            <a:r>
              <a:rPr lang="en-US" dirty="0" smtClean="0"/>
              <a:t>Title here</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buNone/>
              <a:defRPr sz="2000" baseline="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Enter text here.</a:t>
            </a:r>
          </a:p>
        </p:txBody>
      </p:sp>
    </p:spTree>
    <p:extLst>
      <p:ext uri="{BB962C8B-B14F-4D97-AF65-F5344CB8AC3E}">
        <p14:creationId xmlns:p14="http://schemas.microsoft.com/office/powerpoint/2010/main" val="2874439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lgn="l">
              <a:defRPr sz="4000" b="1" cap="all" baseline="0">
                <a:solidFill>
                  <a:schemeClr val="accent1">
                    <a:lumMod val="50000"/>
                  </a:schemeClr>
                </a:solidFill>
              </a:defRPr>
            </a:lvl1pPr>
          </a:lstStyle>
          <a:p>
            <a:r>
              <a:rPr lang="en-US" dirty="0" smtClean="0"/>
              <a:t>Title here</a:t>
            </a:r>
            <a:endParaRPr lang="en-US" dirty="0"/>
          </a:p>
        </p:txBody>
      </p:sp>
      <p:sp>
        <p:nvSpPr>
          <p:cNvPr id="3" name="Content Placeholder 2"/>
          <p:cNvSpPr>
            <a:spLocks noGrp="1"/>
          </p:cNvSpPr>
          <p:nvPr>
            <p:ph sz="half" idx="1" hasCustomPrompt="1"/>
          </p:nvPr>
        </p:nvSpPr>
        <p:spPr>
          <a:xfrm>
            <a:off x="457200" y="1600200"/>
            <a:ext cx="4038600" cy="4525963"/>
          </a:xfrm>
          <a:prstGeom prst="rect">
            <a:avLst/>
          </a:prstGeom>
        </p:spPr>
        <p:txBody>
          <a:bodyPr/>
          <a:lstStyle>
            <a:lvl1pPr>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Enter text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Enter text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84740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lgn="l">
              <a:defRPr sz="4000" b="1" cap="all" baseline="0">
                <a:solidFill>
                  <a:schemeClr val="accent1">
                    <a:lumMod val="50000"/>
                  </a:schemeClr>
                </a:solidFill>
              </a:defRPr>
            </a:lvl1pPr>
          </a:lstStyle>
          <a:p>
            <a:r>
              <a:rPr lang="en-US" dirty="0" smtClean="0"/>
              <a:t>Title here</a:t>
            </a:r>
            <a:endParaRPr lang="en-US" dirty="0"/>
          </a:p>
        </p:txBody>
      </p:sp>
      <p:sp>
        <p:nvSpPr>
          <p:cNvPr id="3" name="Text Placeholder 2"/>
          <p:cNvSpPr>
            <a:spLocks noGrp="1"/>
          </p:cNvSpPr>
          <p:nvPr>
            <p:ph type="body" idx="1" hasCustomPrompt="1"/>
          </p:nvPr>
        </p:nvSpPr>
        <p:spPr>
          <a:xfrm>
            <a:off x="457200" y="1535113"/>
            <a:ext cx="4040188" cy="639762"/>
          </a:xfrm>
          <a:prstGeom prst="rect">
            <a:avLst/>
          </a:prstGeom>
        </p:spPr>
        <p:txBody>
          <a:bodyPr anchor="b"/>
          <a:lstStyle>
            <a:lvl1pPr marL="0" indent="0">
              <a:buNone/>
              <a:defRPr sz="2400" b="1" baseline="0">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Subtitle here</a:t>
            </a:r>
          </a:p>
        </p:txBody>
      </p:sp>
      <p:sp>
        <p:nvSpPr>
          <p:cNvPr id="4" name="Content Placeholder 3"/>
          <p:cNvSpPr>
            <a:spLocks noGrp="1"/>
          </p:cNvSpPr>
          <p:nvPr>
            <p:ph sz="half" idx="2" hasCustomPrompt="1"/>
          </p:nvPr>
        </p:nvSpPr>
        <p:spPr>
          <a:xfrm>
            <a:off x="457200" y="2174875"/>
            <a:ext cx="4040188" cy="3951288"/>
          </a:xfrm>
          <a:prstGeom prst="rect">
            <a:avLst/>
          </a:prstGeom>
        </p:spPr>
        <p:txBody>
          <a:bodyPr/>
          <a:lstStyle>
            <a:lvl1pPr>
              <a:defRPr sz="2400">
                <a:solidFill>
                  <a:schemeClr val="bg2">
                    <a:lumMod val="50000"/>
                  </a:schemeClr>
                </a:solidFill>
              </a:defRPr>
            </a:lvl1pPr>
            <a:lvl2pPr>
              <a:defRPr sz="2000">
                <a:solidFill>
                  <a:schemeClr val="bg2">
                    <a:lumMod val="50000"/>
                  </a:schemeClr>
                </a:solidFill>
              </a:defRPr>
            </a:lvl2pPr>
            <a:lvl3pPr>
              <a:defRPr sz="1800">
                <a:solidFill>
                  <a:schemeClr val="bg2">
                    <a:lumMod val="50000"/>
                  </a:schemeClr>
                </a:solidFill>
              </a:defRPr>
            </a:lvl3pPr>
            <a:lvl4pPr>
              <a:defRPr sz="1600">
                <a:solidFill>
                  <a:schemeClr val="bg2">
                    <a:lumMod val="50000"/>
                  </a:schemeClr>
                </a:solidFill>
              </a:defRPr>
            </a:lvl4pPr>
            <a:lvl5pPr>
              <a:defRPr sz="1600">
                <a:solidFill>
                  <a:schemeClr val="bg2">
                    <a:lumMod val="50000"/>
                  </a:schemeClr>
                </a:solidFill>
              </a:defRPr>
            </a:lvl5pPr>
            <a:lvl6pPr>
              <a:defRPr sz="1600"/>
            </a:lvl6pPr>
            <a:lvl7pPr>
              <a:defRPr sz="1600"/>
            </a:lvl7pPr>
            <a:lvl8pPr>
              <a:defRPr sz="1600"/>
            </a:lvl8pPr>
            <a:lvl9pPr>
              <a:defRPr sz="1600"/>
            </a:lvl9pPr>
          </a:lstStyle>
          <a:p>
            <a:pPr lvl="0"/>
            <a:r>
              <a:rPr lang="en-US" dirty="0" smtClean="0"/>
              <a:t>Enter text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a:prstGeom prst="rect">
            <a:avLst/>
          </a:prstGeom>
        </p:spPr>
        <p:txBody>
          <a:bodyPr anchor="b"/>
          <a:lstStyle>
            <a:lvl1pPr marL="0" indent="0">
              <a:buNone/>
              <a:defRPr sz="24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Subtitle here</a:t>
            </a:r>
          </a:p>
        </p:txBody>
      </p:sp>
      <p:sp>
        <p:nvSpPr>
          <p:cNvPr id="6" name="Content Placeholder 5"/>
          <p:cNvSpPr>
            <a:spLocks noGrp="1"/>
          </p:cNvSpPr>
          <p:nvPr>
            <p:ph sz="quarter" idx="4" hasCustomPrompt="1"/>
          </p:nvPr>
        </p:nvSpPr>
        <p:spPr>
          <a:xfrm>
            <a:off x="4645025" y="2174875"/>
            <a:ext cx="4041775" cy="3951288"/>
          </a:xfrm>
          <a:prstGeom prst="rect">
            <a:avLst/>
          </a:prstGeom>
        </p:spPr>
        <p:txBody>
          <a:bodyPr/>
          <a:lstStyle>
            <a:lvl1pPr>
              <a:defRPr sz="2400">
                <a:solidFill>
                  <a:schemeClr val="bg2">
                    <a:lumMod val="50000"/>
                  </a:schemeClr>
                </a:solidFill>
              </a:defRPr>
            </a:lvl1pPr>
            <a:lvl2pPr>
              <a:defRPr sz="2000">
                <a:solidFill>
                  <a:schemeClr val="bg2">
                    <a:lumMod val="50000"/>
                  </a:schemeClr>
                </a:solidFill>
              </a:defRPr>
            </a:lvl2pPr>
            <a:lvl3pPr>
              <a:defRPr sz="1800">
                <a:solidFill>
                  <a:schemeClr val="bg2">
                    <a:lumMod val="50000"/>
                  </a:schemeClr>
                </a:solidFill>
              </a:defRPr>
            </a:lvl3pPr>
            <a:lvl4pPr>
              <a:defRPr sz="1600">
                <a:solidFill>
                  <a:schemeClr val="bg2">
                    <a:lumMod val="50000"/>
                  </a:schemeClr>
                </a:solidFill>
              </a:defRPr>
            </a:lvl4pPr>
            <a:lvl5pPr>
              <a:defRPr sz="1600">
                <a:solidFill>
                  <a:schemeClr val="bg2">
                    <a:lumMod val="50000"/>
                  </a:schemeClr>
                </a:solidFill>
              </a:defRPr>
            </a:lvl5pPr>
            <a:lvl6pPr>
              <a:defRPr sz="1600"/>
            </a:lvl6pPr>
            <a:lvl7pPr>
              <a:defRPr sz="1600"/>
            </a:lvl7pPr>
            <a:lvl8pPr>
              <a:defRPr sz="1600"/>
            </a:lvl8pPr>
            <a:lvl9pPr>
              <a:defRPr sz="1600"/>
            </a:lvl9pPr>
          </a:lstStyle>
          <a:p>
            <a:pPr lvl="0"/>
            <a:r>
              <a:rPr lang="en-US" dirty="0" smtClean="0"/>
              <a:t>Enter text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34362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45341"/>
            <a:ext cx="8229600" cy="1143000"/>
          </a:xfrm>
          <a:prstGeom prst="rect">
            <a:avLst/>
          </a:prstGeom>
        </p:spPr>
        <p:txBody>
          <a:bodyPr/>
          <a:lstStyle>
            <a:lvl1pPr algn="l">
              <a:defRPr sz="4000" b="1" cap="all" baseline="0">
                <a:solidFill>
                  <a:schemeClr val="accent1">
                    <a:lumMod val="50000"/>
                  </a:schemeClr>
                </a:solidFill>
              </a:defRPr>
            </a:lvl1pPr>
          </a:lstStyle>
          <a:p>
            <a:r>
              <a:rPr lang="en-US" dirty="0" smtClean="0"/>
              <a:t>TITLE here</a:t>
            </a:r>
            <a:endParaRPr lang="en-US" dirty="0"/>
          </a:p>
        </p:txBody>
      </p:sp>
      <p:sp>
        <p:nvSpPr>
          <p:cNvPr id="7" name="Text Placeholder 6"/>
          <p:cNvSpPr>
            <a:spLocks noGrp="1"/>
          </p:cNvSpPr>
          <p:nvPr>
            <p:ph type="body" sz="quarter" idx="10" hasCustomPrompt="1"/>
          </p:nvPr>
        </p:nvSpPr>
        <p:spPr>
          <a:xfrm>
            <a:off x="457200" y="1935163"/>
            <a:ext cx="8229600" cy="4276725"/>
          </a:xfrm>
        </p:spPr>
        <p:txBody>
          <a:bodyPr/>
          <a:lstStyle>
            <a:lvl1pPr>
              <a:defRPr baseline="0"/>
            </a:lvl1pPr>
          </a:lstStyle>
          <a:p>
            <a:pPr lvl="0"/>
            <a:r>
              <a:rPr lang="en-US" dirty="0" smtClean="0"/>
              <a:t>Enter text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0833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271463" y="576263"/>
            <a:ext cx="8756650" cy="5553075"/>
          </a:xfrm>
        </p:spPr>
        <p:txBody>
          <a:bodyPr/>
          <a:lstStyle>
            <a:lvl1pPr>
              <a:defRPr/>
            </a:lvl1pPr>
          </a:lstStyle>
          <a:p>
            <a:pPr lvl="0"/>
            <a:r>
              <a:rPr lang="en-US" dirty="0" smtClean="0"/>
              <a:t>Enter text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81439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500" b="1" cap="all" baseline="0">
                <a:solidFill>
                  <a:schemeClr val="accent1">
                    <a:lumMod val="50000"/>
                  </a:schemeClr>
                </a:solidFill>
              </a:defRPr>
            </a:lvl1pPr>
          </a:lstStyle>
          <a:p>
            <a:r>
              <a:rPr lang="en-US" dirty="0" smtClean="0"/>
              <a:t>Title here</a:t>
            </a:r>
            <a:endParaRPr lang="en-US" dirty="0"/>
          </a:p>
        </p:txBody>
      </p:sp>
      <p:sp>
        <p:nvSpPr>
          <p:cNvPr id="3" name="Content Placeholder 2"/>
          <p:cNvSpPr>
            <a:spLocks noGrp="1"/>
          </p:cNvSpPr>
          <p:nvPr>
            <p:ph idx="1" hasCustomPrompt="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Enter text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1435100"/>
            <a:ext cx="3008313" cy="4691063"/>
          </a:xfrm>
          <a:prstGeom prst="rect">
            <a:avLst/>
          </a:prstGeom>
        </p:spPr>
        <p:txBody>
          <a:bodyPr/>
          <a:lstStyle>
            <a:lvl1pPr marL="0" indent="0">
              <a:buNone/>
              <a:defRPr sz="1400">
                <a:solidFill>
                  <a:schemeClr val="bg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Enter text here</a:t>
            </a:r>
          </a:p>
        </p:txBody>
      </p:sp>
    </p:spTree>
    <p:extLst>
      <p:ext uri="{BB962C8B-B14F-4D97-AF65-F5344CB8AC3E}">
        <p14:creationId xmlns:p14="http://schemas.microsoft.com/office/powerpoint/2010/main" val="4080825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333488725"/>
      </p:ext>
    </p:extLst>
  </p:cSld>
  <p:clrMap bg1="lt1" tx1="dk1" bg2="lt2" tx2="dk2" accent1="accent1" accent2="accent2" accent3="accent3" accent4="accent4" accent5="accent5" accent6="accent6" hlink="hlink" folHlink="folHlink"/>
  <p:sldLayoutIdLst>
    <p:sldLayoutId id="2147483662"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3" r:id="rId14"/>
    <p:sldLayoutId id="2147483664" r:id="rId15"/>
  </p:sldLayoutIdLst>
  <p:txStyles>
    <p:titleStyle>
      <a:lvl1pPr algn="l" defTabSz="457200" rtl="0" eaLnBrk="1" latinLnBrk="0" hangingPunct="1">
        <a:spcBef>
          <a:spcPct val="0"/>
        </a:spcBef>
        <a:buNone/>
        <a:defRPr sz="4000" b="1" kern="1200">
          <a:solidFill>
            <a:schemeClr val="accent1">
              <a:lumMod val="50000"/>
            </a:schemeClr>
          </a:solidFill>
          <a:latin typeface="+mj-lt"/>
          <a:ea typeface="+mj-ea"/>
          <a:cs typeface="+mj-cs"/>
        </a:defRPr>
      </a:lvl1pPr>
    </p:titleStyle>
    <p:bodyStyle>
      <a:lvl1pPr marL="342900" indent="-342900" algn="l" defTabSz="457200" rtl="0" eaLnBrk="1" latinLnBrk="0" hangingPunct="1">
        <a:spcBef>
          <a:spcPct val="20000"/>
        </a:spcBef>
        <a:buClr>
          <a:schemeClr val="accent6">
            <a:lumMod val="60000"/>
            <a:lumOff val="40000"/>
          </a:schemeClr>
        </a:buClr>
        <a:buFont typeface="Wingdings" panose="05000000000000000000" pitchFamily="2" charset="2"/>
        <a:buChar char="§"/>
        <a:defRPr sz="3200" kern="1200">
          <a:solidFill>
            <a:schemeClr val="bg2">
              <a:lumMod val="50000"/>
            </a:schemeClr>
          </a:solidFill>
          <a:latin typeface="+mn-lt"/>
          <a:ea typeface="+mn-ea"/>
          <a:cs typeface="+mn-cs"/>
        </a:defRPr>
      </a:lvl1pPr>
      <a:lvl2pPr marL="742950" indent="-285750" algn="l" defTabSz="457200" rtl="0" eaLnBrk="1" latinLnBrk="0" hangingPunct="1">
        <a:spcBef>
          <a:spcPct val="20000"/>
        </a:spcBef>
        <a:buClr>
          <a:schemeClr val="accent6">
            <a:lumMod val="60000"/>
            <a:lumOff val="40000"/>
          </a:schemeClr>
        </a:buClr>
        <a:buFont typeface="Wingdings" panose="05000000000000000000" pitchFamily="2" charset="2"/>
        <a:buChar char="§"/>
        <a:defRPr sz="2800" kern="1200">
          <a:solidFill>
            <a:schemeClr val="bg2">
              <a:lumMod val="50000"/>
            </a:schemeClr>
          </a:solidFill>
          <a:latin typeface="+mn-lt"/>
          <a:ea typeface="+mn-ea"/>
          <a:cs typeface="+mn-cs"/>
        </a:defRPr>
      </a:lvl2pPr>
      <a:lvl3pPr marL="1143000" indent="-228600" algn="l" defTabSz="457200" rtl="0" eaLnBrk="1" latinLnBrk="0" hangingPunct="1">
        <a:spcBef>
          <a:spcPct val="20000"/>
        </a:spcBef>
        <a:buClr>
          <a:schemeClr val="accent6">
            <a:lumMod val="60000"/>
            <a:lumOff val="40000"/>
          </a:schemeClr>
        </a:buClr>
        <a:buFont typeface="Wingdings" panose="05000000000000000000" pitchFamily="2" charset="2"/>
        <a:buChar char="§"/>
        <a:defRPr sz="2400" kern="1200">
          <a:solidFill>
            <a:schemeClr val="bg2">
              <a:lumMod val="50000"/>
            </a:schemeClr>
          </a:solidFill>
          <a:latin typeface="+mn-lt"/>
          <a:ea typeface="+mn-ea"/>
          <a:cs typeface="+mn-cs"/>
        </a:defRPr>
      </a:lvl3pPr>
      <a:lvl4pPr marL="1600200" indent="-228600" algn="l" defTabSz="457200" rtl="0" eaLnBrk="1" latinLnBrk="0" hangingPunct="1">
        <a:spcBef>
          <a:spcPct val="20000"/>
        </a:spcBef>
        <a:buClr>
          <a:schemeClr val="accent6">
            <a:lumMod val="60000"/>
            <a:lumOff val="40000"/>
          </a:schemeClr>
        </a:buClr>
        <a:buFont typeface="Wingdings" panose="05000000000000000000" pitchFamily="2" charset="2"/>
        <a:buChar char="§"/>
        <a:defRPr sz="2000" kern="1200">
          <a:solidFill>
            <a:schemeClr val="bg2">
              <a:lumMod val="50000"/>
            </a:schemeClr>
          </a:solidFill>
          <a:latin typeface="+mn-lt"/>
          <a:ea typeface="+mn-ea"/>
          <a:cs typeface="+mn-cs"/>
        </a:defRPr>
      </a:lvl4pPr>
      <a:lvl5pPr marL="2057400" indent="-228600" algn="l" defTabSz="457200" rtl="0" eaLnBrk="1" latinLnBrk="0" hangingPunct="1">
        <a:spcBef>
          <a:spcPct val="20000"/>
        </a:spcBef>
        <a:buClr>
          <a:schemeClr val="accent6">
            <a:lumMod val="60000"/>
            <a:lumOff val="40000"/>
          </a:schemeClr>
        </a:buClr>
        <a:buFont typeface="Wingdings" panose="05000000000000000000" pitchFamily="2" charset="2"/>
        <a:buChar char="§"/>
        <a:defRPr sz="2000" kern="1200">
          <a:solidFill>
            <a:schemeClr val="bg2">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mailto:CSEEmployment&amp;Training@LA.GOV"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5642" y="1776046"/>
            <a:ext cx="3501958" cy="1556239"/>
          </a:xfrm>
          <a:ln>
            <a:noFill/>
          </a:ln>
        </p:spPr>
        <p:txBody>
          <a:bodyPr>
            <a:normAutofit/>
          </a:bodyPr>
          <a:lstStyle/>
          <a:p>
            <a:r>
              <a:rPr lang="en-US" dirty="0" smtClean="0">
                <a:ln>
                  <a:solidFill>
                    <a:schemeClr val="tx1"/>
                  </a:solidFill>
                </a:ln>
                <a:solidFill>
                  <a:schemeClr val="bg2">
                    <a:lumMod val="10000"/>
                  </a:schemeClr>
                </a:solidFill>
              </a:rPr>
              <a:t>CSE E&amp;T               Overview</a:t>
            </a:r>
            <a:endParaRPr lang="en-US" dirty="0">
              <a:ln>
                <a:solidFill>
                  <a:schemeClr val="tx1"/>
                </a:solidFill>
              </a:ln>
              <a:solidFill>
                <a:schemeClr val="bg2">
                  <a:lumMod val="10000"/>
                </a:schemeClr>
              </a:solidFill>
            </a:endParaRPr>
          </a:p>
        </p:txBody>
      </p:sp>
      <p:sp>
        <p:nvSpPr>
          <p:cNvPr id="3" name="Subtitle 2"/>
          <p:cNvSpPr>
            <a:spLocks noGrp="1"/>
          </p:cNvSpPr>
          <p:nvPr>
            <p:ph type="subTitle" idx="1"/>
          </p:nvPr>
        </p:nvSpPr>
        <p:spPr>
          <a:xfrm>
            <a:off x="5125915" y="2233246"/>
            <a:ext cx="3666393" cy="5022278"/>
          </a:xfrm>
        </p:spPr>
        <p:txBody>
          <a:bodyPr>
            <a:normAutofit/>
          </a:bodyPr>
          <a:lstStyle/>
          <a:p>
            <a:r>
              <a:rPr lang="en-US" sz="4000" b="1" dirty="0" smtClean="0">
                <a:ln>
                  <a:solidFill>
                    <a:schemeClr val="tx1"/>
                  </a:solidFill>
                </a:ln>
                <a:solidFill>
                  <a:schemeClr val="bg2">
                    <a:lumMod val="10000"/>
                  </a:schemeClr>
                </a:solidFill>
              </a:rPr>
              <a:t>  </a:t>
            </a:r>
            <a:r>
              <a:rPr lang="en-US" sz="3600" b="1" dirty="0" smtClean="0">
                <a:ln>
                  <a:solidFill>
                    <a:schemeClr val="tx1"/>
                  </a:solidFill>
                </a:ln>
                <a:solidFill>
                  <a:schemeClr val="bg2">
                    <a:lumMod val="10000"/>
                  </a:schemeClr>
                </a:solidFill>
              </a:rPr>
              <a:t>March 7, 2024</a:t>
            </a:r>
            <a:endParaRPr lang="en-US" sz="3600" b="1" dirty="0">
              <a:ln>
                <a:solidFill>
                  <a:schemeClr val="tx1"/>
                </a:solidFill>
              </a:ln>
              <a:solidFill>
                <a:schemeClr val="bg2">
                  <a:lumMod val="10000"/>
                </a:schemeClr>
              </a:solidFill>
            </a:endParaRPr>
          </a:p>
        </p:txBody>
      </p:sp>
    </p:spTree>
    <p:extLst>
      <p:ext uri="{BB962C8B-B14F-4D97-AF65-F5344CB8AC3E}">
        <p14:creationId xmlns:p14="http://schemas.microsoft.com/office/powerpoint/2010/main" val="3109392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CSE E&amp;T Authorization Form</a:t>
            </a:r>
            <a:endParaRPr lang="en-US" dirty="0"/>
          </a:p>
        </p:txBody>
      </p:sp>
      <p:pic>
        <p:nvPicPr>
          <p:cNvPr id="4" name="Content Placeholder 3"/>
          <p:cNvPicPr>
            <a:picLocks noGrp="1" noChangeAspect="1"/>
          </p:cNvPicPr>
          <p:nvPr>
            <p:ph idx="1"/>
          </p:nvPr>
        </p:nvPicPr>
        <p:blipFill>
          <a:blip r:embed="rId2"/>
          <a:stretch>
            <a:fillRect/>
          </a:stretch>
        </p:blipFill>
        <p:spPr>
          <a:xfrm>
            <a:off x="2642543" y="1600200"/>
            <a:ext cx="3858913" cy="4525963"/>
          </a:xfrm>
          <a:prstGeom prst="rect">
            <a:avLst/>
          </a:prstGeom>
        </p:spPr>
      </p:pic>
    </p:spTree>
    <p:extLst>
      <p:ext uri="{BB962C8B-B14F-4D97-AF65-F5344CB8AC3E}">
        <p14:creationId xmlns:p14="http://schemas.microsoft.com/office/powerpoint/2010/main" val="1913455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CSE E&amp;T Referral Form</a:t>
            </a:r>
            <a:endParaRPr lang="en-US" dirty="0"/>
          </a:p>
        </p:txBody>
      </p:sp>
      <p:pic>
        <p:nvPicPr>
          <p:cNvPr id="4" name="Content Placeholder 3"/>
          <p:cNvPicPr>
            <a:picLocks noGrp="1" noChangeAspect="1"/>
          </p:cNvPicPr>
          <p:nvPr>
            <p:ph idx="1"/>
          </p:nvPr>
        </p:nvPicPr>
        <p:blipFill>
          <a:blip r:embed="rId2"/>
          <a:stretch>
            <a:fillRect/>
          </a:stretch>
        </p:blipFill>
        <p:spPr>
          <a:xfrm>
            <a:off x="2593049" y="1600200"/>
            <a:ext cx="3957902" cy="4525963"/>
          </a:xfrm>
          <a:prstGeom prst="rect">
            <a:avLst/>
          </a:prstGeom>
        </p:spPr>
      </p:pic>
    </p:spTree>
    <p:extLst>
      <p:ext uri="{BB962C8B-B14F-4D97-AF65-F5344CB8AC3E}">
        <p14:creationId xmlns:p14="http://schemas.microsoft.com/office/powerpoint/2010/main" val="1942154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Unite Us Consent Form</a:t>
            </a:r>
          </a:p>
        </p:txBody>
      </p:sp>
      <p:pic>
        <p:nvPicPr>
          <p:cNvPr id="4"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9399" y="1600200"/>
            <a:ext cx="4065201" cy="4525963"/>
          </a:xfrm>
        </p:spPr>
      </p:pic>
    </p:spTree>
    <p:extLst>
      <p:ext uri="{BB962C8B-B14F-4D97-AF65-F5344CB8AC3E}">
        <p14:creationId xmlns:p14="http://schemas.microsoft.com/office/powerpoint/2010/main" val="2464445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Unite us</a:t>
            </a:r>
          </a:p>
        </p:txBody>
      </p:sp>
      <p:sp>
        <p:nvSpPr>
          <p:cNvPr id="3" name="Content Placeholder 2"/>
          <p:cNvSpPr>
            <a:spLocks noGrp="1"/>
          </p:cNvSpPr>
          <p:nvPr>
            <p:ph idx="1"/>
          </p:nvPr>
        </p:nvSpPr>
        <p:spPr/>
        <p:txBody>
          <a:bodyPr/>
          <a:lstStyle/>
          <a:p>
            <a:r>
              <a:rPr lang="en-US" dirty="0"/>
              <a:t>CSE E&amp;T Consultants will input referrals into UNITE US.</a:t>
            </a:r>
          </a:p>
          <a:p>
            <a:r>
              <a:rPr lang="en-US" dirty="0"/>
              <a:t>The CSE E&amp;T consultants do not receive notifications when referrals are received. CSE E&amp;T has requested CSE to continue sending emails with documentation to our CSE E&amp;T email address </a:t>
            </a:r>
            <a:r>
              <a:rPr lang="en-US" u="sng" dirty="0">
                <a:hlinkClick r:id="rId2"/>
              </a:rPr>
              <a:t>CSEEmployment&amp;Training@LA.GOV</a:t>
            </a:r>
            <a:r>
              <a:rPr lang="en-US" dirty="0"/>
              <a:t>.  </a:t>
            </a:r>
          </a:p>
          <a:p>
            <a:endParaRPr lang="en-US" dirty="0"/>
          </a:p>
        </p:txBody>
      </p:sp>
    </p:spTree>
    <p:extLst>
      <p:ext uri="{BB962C8B-B14F-4D97-AF65-F5344CB8AC3E}">
        <p14:creationId xmlns:p14="http://schemas.microsoft.com/office/powerpoint/2010/main" val="3746864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NCP Flyer</a:t>
            </a:r>
            <a:endParaRPr lang="en-US" dirty="0"/>
          </a:p>
        </p:txBody>
      </p:sp>
      <p:pic>
        <p:nvPicPr>
          <p:cNvPr id="6" name="Content Placeholder 5"/>
          <p:cNvPicPr>
            <a:picLocks noGrp="1" noChangeAspect="1"/>
          </p:cNvPicPr>
          <p:nvPr>
            <p:ph idx="1"/>
          </p:nvPr>
        </p:nvPicPr>
        <p:blipFill>
          <a:blip r:embed="rId2"/>
          <a:stretch>
            <a:fillRect/>
          </a:stretch>
        </p:blipFill>
        <p:spPr>
          <a:xfrm>
            <a:off x="2851339" y="1600200"/>
            <a:ext cx="3441321" cy="4525963"/>
          </a:xfrm>
          <a:prstGeom prst="rect">
            <a:avLst/>
          </a:prstGeom>
        </p:spPr>
      </p:pic>
    </p:spTree>
    <p:extLst>
      <p:ext uri="{BB962C8B-B14F-4D97-AF65-F5344CB8AC3E}">
        <p14:creationId xmlns:p14="http://schemas.microsoft.com/office/powerpoint/2010/main" val="2943616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 Flyer</a:t>
            </a:r>
            <a:endParaRPr lang="en-US" dirty="0"/>
          </a:p>
        </p:txBody>
      </p:sp>
      <p:pic>
        <p:nvPicPr>
          <p:cNvPr id="4" name="Content Placeholder 3"/>
          <p:cNvPicPr>
            <a:picLocks noGrp="1" noChangeAspect="1"/>
          </p:cNvPicPr>
          <p:nvPr>
            <p:ph idx="1"/>
          </p:nvPr>
        </p:nvPicPr>
        <p:blipFill>
          <a:blip r:embed="rId2"/>
          <a:stretch>
            <a:fillRect/>
          </a:stretch>
        </p:blipFill>
        <p:spPr>
          <a:xfrm>
            <a:off x="2831832" y="1600200"/>
            <a:ext cx="3480335" cy="4525963"/>
          </a:xfrm>
          <a:prstGeom prst="rect">
            <a:avLst/>
          </a:prstGeom>
        </p:spPr>
      </p:pic>
    </p:spTree>
    <p:extLst>
      <p:ext uri="{BB962C8B-B14F-4D97-AF65-F5344CB8AC3E}">
        <p14:creationId xmlns:p14="http://schemas.microsoft.com/office/powerpoint/2010/main" val="3643356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CSE Works</a:t>
            </a:r>
            <a:endParaRPr lang="en-US" dirty="0"/>
          </a:p>
        </p:txBody>
      </p:sp>
      <p:sp>
        <p:nvSpPr>
          <p:cNvPr id="3" name="Content Placeholder 2"/>
          <p:cNvSpPr>
            <a:spLocks noGrp="1"/>
          </p:cNvSpPr>
          <p:nvPr>
            <p:ph idx="1"/>
          </p:nvPr>
        </p:nvSpPr>
        <p:spPr/>
        <p:txBody>
          <a:bodyPr/>
          <a:lstStyle/>
          <a:p>
            <a:r>
              <a:rPr lang="en-US" dirty="0"/>
              <a:t>A system that was designed for CSE E&amp;T to service participants.  The system will allow both internal and external partners to schedule work assessment appointments, create impactful employment plans, enroll participants in training, track progress towards employment, and provide reporting.</a:t>
            </a:r>
          </a:p>
          <a:p>
            <a:endParaRPr lang="en-US" dirty="0"/>
          </a:p>
        </p:txBody>
      </p:sp>
    </p:spTree>
    <p:extLst>
      <p:ext uri="{BB962C8B-B14F-4D97-AF65-F5344CB8AC3E}">
        <p14:creationId xmlns:p14="http://schemas.microsoft.com/office/powerpoint/2010/main" val="2607445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CSE Works Overview</a:t>
            </a:r>
          </a:p>
        </p:txBody>
      </p:sp>
      <p:sp>
        <p:nvSpPr>
          <p:cNvPr id="3" name="Content Placeholder 2"/>
          <p:cNvSpPr>
            <a:spLocks noGrp="1"/>
          </p:cNvSpPr>
          <p:nvPr>
            <p:ph idx="1"/>
          </p:nvPr>
        </p:nvSpPr>
        <p:spPr/>
        <p:txBody>
          <a:bodyPr>
            <a:normAutofit fontScale="55000" lnSpcReduction="20000"/>
          </a:bodyPr>
          <a:lstStyle/>
          <a:p>
            <a:r>
              <a:rPr lang="en-US" dirty="0"/>
              <a:t>CSE WORKS has been added to Success Factors as a CPTP course. </a:t>
            </a:r>
          </a:p>
          <a:p>
            <a:r>
              <a:rPr lang="en-US" dirty="0"/>
              <a:t>The courses are listed as DCFS CSE E&amp;T Training for Providers (WBT 1143) and DCFS CSE E&amp;T Training for Workers (WBT 1144).</a:t>
            </a:r>
          </a:p>
          <a:p>
            <a:pPr fontAlgn="base"/>
            <a:r>
              <a:rPr lang="en-US" dirty="0"/>
              <a:t>The following reports will be made available to the CSE Analyst: Participants by Enrollment Type &amp; Status, Participants by Program Outcome, Child Support Obligation Report, Component Activity, Component Progress - Individual Rollup, Component Progress – Client Level, Educational Gains- Rollup, Employment and Training Retention Report.</a:t>
            </a:r>
          </a:p>
          <a:p>
            <a:pPr fontAlgn="base"/>
            <a:r>
              <a:rPr lang="en-US" b="1" dirty="0"/>
              <a:t>What’s </a:t>
            </a:r>
            <a:r>
              <a:rPr lang="en-US" b="1" dirty="0" smtClean="0"/>
              <a:t>the newest change:</a:t>
            </a:r>
            <a:r>
              <a:rPr lang="en-US" b="1" dirty="0"/>
              <a:t> </a:t>
            </a:r>
            <a:r>
              <a:rPr lang="en-US" dirty="0"/>
              <a:t>CSE Analyst will be able to see client information</a:t>
            </a:r>
            <a:r>
              <a:rPr lang="en-US" dirty="0" smtClean="0"/>
              <a:t>.</a:t>
            </a:r>
          </a:p>
          <a:p>
            <a:r>
              <a:rPr lang="en-US" dirty="0"/>
              <a:t>As we continue to implement CSE E&amp;T program statewide more employees and Community Based Organizations (CBO’s) will be provisioned/granted access.</a:t>
            </a:r>
          </a:p>
          <a:p>
            <a:r>
              <a:rPr lang="en-US" dirty="0"/>
              <a:t>It will be the CBO’s responsibility to enter participant’s data/information to the system.</a:t>
            </a:r>
          </a:p>
          <a:p>
            <a:r>
              <a:rPr lang="en-US" dirty="0"/>
              <a:t>CSE Analysts will have access to track the progress of the participants.</a:t>
            </a:r>
          </a:p>
          <a:p>
            <a:r>
              <a:rPr lang="en-US" dirty="0" smtClean="0"/>
              <a:t>The </a:t>
            </a:r>
            <a:r>
              <a:rPr lang="en-US" dirty="0"/>
              <a:t>System Administrators </a:t>
            </a:r>
            <a:r>
              <a:rPr lang="en-US" dirty="0" smtClean="0"/>
              <a:t>are Britney </a:t>
            </a:r>
            <a:r>
              <a:rPr lang="en-US" dirty="0"/>
              <a:t>Davis </a:t>
            </a:r>
            <a:r>
              <a:rPr lang="en-US" dirty="0" smtClean="0"/>
              <a:t>and </a:t>
            </a:r>
            <a:r>
              <a:rPr lang="en-US" dirty="0"/>
              <a:t>Armenda Sims.</a:t>
            </a:r>
          </a:p>
          <a:p>
            <a:r>
              <a:rPr lang="en-US" dirty="0" smtClean="0"/>
              <a:t>Any </a:t>
            </a:r>
            <a:r>
              <a:rPr lang="en-US" dirty="0"/>
              <a:t>errors and technical issues </a:t>
            </a:r>
            <a:r>
              <a:rPr lang="en-US" dirty="0" smtClean="0"/>
              <a:t>should be reported to </a:t>
            </a:r>
            <a:r>
              <a:rPr lang="en-US" dirty="0"/>
              <a:t>the System Administrators</a:t>
            </a:r>
            <a:r>
              <a:rPr lang="en-US" dirty="0" smtClean="0"/>
              <a:t>.</a:t>
            </a:r>
            <a:endParaRPr lang="en-US" dirty="0"/>
          </a:p>
          <a:p>
            <a:endParaRPr lang="en-US" dirty="0"/>
          </a:p>
        </p:txBody>
      </p:sp>
    </p:spTree>
    <p:extLst>
      <p:ext uri="{BB962C8B-B14F-4D97-AF65-F5344CB8AC3E}">
        <p14:creationId xmlns:p14="http://schemas.microsoft.com/office/powerpoint/2010/main" val="34248647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Client summary</a:t>
            </a:r>
          </a:p>
        </p:txBody>
      </p:sp>
      <p:pic>
        <p:nvPicPr>
          <p:cNvPr id="4" name="Content Placeholder 3"/>
          <p:cNvPicPr>
            <a:picLocks noGrp="1" noChangeAspect="1"/>
          </p:cNvPicPr>
          <p:nvPr>
            <p:ph idx="1"/>
          </p:nvPr>
        </p:nvPicPr>
        <p:blipFill>
          <a:blip r:embed="rId3"/>
          <a:stretch>
            <a:fillRect/>
          </a:stretch>
        </p:blipFill>
        <p:spPr>
          <a:xfrm>
            <a:off x="857346" y="1600200"/>
            <a:ext cx="7429308" cy="4525963"/>
          </a:xfrm>
          <a:prstGeom prst="rect">
            <a:avLst/>
          </a:prstGeom>
        </p:spPr>
      </p:pic>
    </p:spTree>
    <p:extLst>
      <p:ext uri="{BB962C8B-B14F-4D97-AF65-F5344CB8AC3E}">
        <p14:creationId xmlns:p14="http://schemas.microsoft.com/office/powerpoint/2010/main" val="248729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notes</a:t>
            </a:r>
          </a:p>
        </p:txBody>
      </p:sp>
      <p:pic>
        <p:nvPicPr>
          <p:cNvPr id="4" name="Content Placeholder 3"/>
          <p:cNvPicPr>
            <a:picLocks noGrp="1" noChangeAspect="1"/>
          </p:cNvPicPr>
          <p:nvPr>
            <p:ph idx="1"/>
          </p:nvPr>
        </p:nvPicPr>
        <p:blipFill>
          <a:blip r:embed="rId3"/>
          <a:stretch>
            <a:fillRect/>
          </a:stretch>
        </p:blipFill>
        <p:spPr>
          <a:xfrm>
            <a:off x="457200" y="2027166"/>
            <a:ext cx="8229600" cy="3672030"/>
          </a:xfrm>
          <a:prstGeom prst="rect">
            <a:avLst/>
          </a:prstGeom>
        </p:spPr>
      </p:pic>
    </p:spTree>
    <p:extLst>
      <p:ext uri="{BB962C8B-B14F-4D97-AF65-F5344CB8AC3E}">
        <p14:creationId xmlns:p14="http://schemas.microsoft.com/office/powerpoint/2010/main" val="744827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Cse e&amp;t?</a:t>
            </a:r>
          </a:p>
        </p:txBody>
      </p:sp>
      <p:sp>
        <p:nvSpPr>
          <p:cNvPr id="3" name="Content Placeholder 2"/>
          <p:cNvSpPr>
            <a:spLocks noGrp="1"/>
          </p:cNvSpPr>
          <p:nvPr>
            <p:ph idx="1"/>
          </p:nvPr>
        </p:nvSpPr>
        <p:spPr/>
        <p:txBody>
          <a:bodyPr>
            <a:normAutofit/>
          </a:bodyPr>
          <a:lstStyle/>
          <a:p>
            <a:r>
              <a:rPr lang="en-US" dirty="0" smtClean="0"/>
              <a:t> The </a:t>
            </a:r>
            <a:r>
              <a:rPr lang="en-US" dirty="0"/>
              <a:t>CSE E&amp;T program offers parents access to job readiness, training, skills, education, and job placement services. The program helps parents overcome employment barriers and attain jobs that lead to successful, long-term financial self-sufficiency.</a:t>
            </a:r>
          </a:p>
          <a:p>
            <a:pPr marL="0" indent="0">
              <a:buNone/>
            </a:pPr>
            <a:endParaRPr lang="en-US" b="1" dirty="0"/>
          </a:p>
        </p:txBody>
      </p:sp>
    </p:spTree>
    <p:extLst>
      <p:ext uri="{BB962C8B-B14F-4D97-AF65-F5344CB8AC3E}">
        <p14:creationId xmlns:p14="http://schemas.microsoft.com/office/powerpoint/2010/main" val="24556972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Employment plan</a:t>
            </a:r>
          </a:p>
        </p:txBody>
      </p:sp>
      <p:pic>
        <p:nvPicPr>
          <p:cNvPr id="4" name="Content Placeholder 3"/>
          <p:cNvPicPr>
            <a:picLocks noGrp="1" noChangeAspect="1"/>
          </p:cNvPicPr>
          <p:nvPr>
            <p:ph idx="1"/>
          </p:nvPr>
        </p:nvPicPr>
        <p:blipFill>
          <a:blip r:embed="rId3"/>
          <a:stretch>
            <a:fillRect/>
          </a:stretch>
        </p:blipFill>
        <p:spPr>
          <a:xfrm>
            <a:off x="457200" y="1931268"/>
            <a:ext cx="8229600" cy="3863826"/>
          </a:xfrm>
          <a:prstGeom prst="rect">
            <a:avLst/>
          </a:prstGeom>
        </p:spPr>
      </p:pic>
    </p:spTree>
    <p:extLst>
      <p:ext uri="{BB962C8B-B14F-4D97-AF65-F5344CB8AC3E}">
        <p14:creationId xmlns:p14="http://schemas.microsoft.com/office/powerpoint/2010/main" val="3192023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Termination Letter</a:t>
            </a:r>
            <a:endParaRPr lang="en-US" dirty="0"/>
          </a:p>
        </p:txBody>
      </p:sp>
      <p:pic>
        <p:nvPicPr>
          <p:cNvPr id="4" name="Content Placeholder 3"/>
          <p:cNvPicPr>
            <a:picLocks noGrp="1" noChangeAspect="1"/>
          </p:cNvPicPr>
          <p:nvPr>
            <p:ph idx="1"/>
          </p:nvPr>
        </p:nvPicPr>
        <p:blipFill>
          <a:blip r:embed="rId3"/>
          <a:stretch>
            <a:fillRect/>
          </a:stretch>
        </p:blipFill>
        <p:spPr>
          <a:xfrm>
            <a:off x="2155336" y="1600200"/>
            <a:ext cx="4833328" cy="4525963"/>
          </a:xfrm>
          <a:prstGeom prst="rect">
            <a:avLst/>
          </a:prstGeom>
        </p:spPr>
      </p:pic>
    </p:spTree>
    <p:extLst>
      <p:ext uri="{BB962C8B-B14F-4D97-AF65-F5344CB8AC3E}">
        <p14:creationId xmlns:p14="http://schemas.microsoft.com/office/powerpoint/2010/main" val="2570932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CSE E&amp;T statistics Update</a:t>
            </a:r>
          </a:p>
        </p:txBody>
      </p:sp>
      <p:sp>
        <p:nvSpPr>
          <p:cNvPr id="3" name="Content Placeholder 2"/>
          <p:cNvSpPr>
            <a:spLocks noGrp="1"/>
          </p:cNvSpPr>
          <p:nvPr>
            <p:ph idx="1"/>
          </p:nvPr>
        </p:nvSpPr>
        <p:spPr/>
        <p:txBody>
          <a:bodyPr>
            <a:normAutofit fontScale="47500" lnSpcReduction="20000"/>
          </a:bodyPr>
          <a:lstStyle/>
          <a:p>
            <a:pPr marL="0" indent="0">
              <a:buNone/>
            </a:pPr>
            <a:r>
              <a:rPr lang="en-US" b="1" dirty="0"/>
              <a:t>Referrals to Date:2022</a:t>
            </a:r>
          </a:p>
          <a:p>
            <a:r>
              <a:rPr lang="en-US" dirty="0"/>
              <a:t>August – 5 referrals all NCPs</a:t>
            </a:r>
          </a:p>
          <a:p>
            <a:r>
              <a:rPr lang="en-US" dirty="0"/>
              <a:t>September – 6 NCPs referrals &amp; 1 CP referral</a:t>
            </a:r>
          </a:p>
          <a:p>
            <a:r>
              <a:rPr lang="en-US" dirty="0"/>
              <a:t>October – 8 NCPs referrals &amp; 1 CP referral</a:t>
            </a:r>
          </a:p>
          <a:p>
            <a:r>
              <a:rPr lang="en-US" dirty="0"/>
              <a:t>November – 10 referrals all NCPs</a:t>
            </a:r>
          </a:p>
          <a:p>
            <a:r>
              <a:rPr lang="en-US" dirty="0"/>
              <a:t>December – 18 referrals all NCPs</a:t>
            </a:r>
          </a:p>
          <a:p>
            <a:pPr marL="0" indent="0">
              <a:buNone/>
            </a:pPr>
            <a:r>
              <a:rPr lang="en-US" b="1" dirty="0"/>
              <a:t>2023</a:t>
            </a:r>
          </a:p>
          <a:p>
            <a:r>
              <a:rPr lang="en-US" dirty="0"/>
              <a:t>January -19 referrals all NCPs</a:t>
            </a:r>
          </a:p>
          <a:p>
            <a:r>
              <a:rPr lang="en-US" dirty="0"/>
              <a:t>February- 10  NCPs referrals 1 CP referral</a:t>
            </a:r>
          </a:p>
          <a:p>
            <a:r>
              <a:rPr lang="en-US" dirty="0"/>
              <a:t>March- 11 referral all NCPs</a:t>
            </a:r>
          </a:p>
          <a:p>
            <a:r>
              <a:rPr lang="en-US" dirty="0"/>
              <a:t>April- 6 referrals all NCPS</a:t>
            </a:r>
          </a:p>
          <a:p>
            <a:r>
              <a:rPr lang="en-US" dirty="0"/>
              <a:t>May- 27 NCPs and 2 CP referrals</a:t>
            </a:r>
          </a:p>
          <a:p>
            <a:r>
              <a:rPr lang="en-US" dirty="0"/>
              <a:t>June- 20 NCPs and 1 CP referral</a:t>
            </a:r>
          </a:p>
          <a:p>
            <a:r>
              <a:rPr lang="en-US" dirty="0"/>
              <a:t>July- 30 NCPs and 3 CPs referrals</a:t>
            </a:r>
          </a:p>
          <a:p>
            <a:r>
              <a:rPr lang="en-US" dirty="0"/>
              <a:t>August - 45 NCPs and 10 CPs referrals </a:t>
            </a:r>
          </a:p>
          <a:p>
            <a:r>
              <a:rPr lang="en-US" dirty="0"/>
              <a:t>Sept- 33 NCPs and  8 CPs referrals</a:t>
            </a:r>
          </a:p>
          <a:p>
            <a:r>
              <a:rPr lang="en-US" dirty="0"/>
              <a:t>October- 25 NCPs and 7 CPs</a:t>
            </a:r>
          </a:p>
          <a:p>
            <a:r>
              <a:rPr lang="en-US" dirty="0"/>
              <a:t>November 37 NCPs and 4 CPs</a:t>
            </a:r>
          </a:p>
          <a:p>
            <a:r>
              <a:rPr lang="en-US" dirty="0"/>
              <a:t>December 11 NCPs 4 CPs</a:t>
            </a:r>
          </a:p>
          <a:p>
            <a:endParaRPr lang="en-US" dirty="0"/>
          </a:p>
        </p:txBody>
      </p:sp>
    </p:spTree>
    <p:extLst>
      <p:ext uri="{BB962C8B-B14F-4D97-AF65-F5344CB8AC3E}">
        <p14:creationId xmlns:p14="http://schemas.microsoft.com/office/powerpoint/2010/main" val="22053199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CSE E&amp;T Statistics Update continued</a:t>
            </a:r>
          </a:p>
        </p:txBody>
      </p:sp>
      <p:sp>
        <p:nvSpPr>
          <p:cNvPr id="3" name="Content Placeholder 2"/>
          <p:cNvSpPr>
            <a:spLocks noGrp="1"/>
          </p:cNvSpPr>
          <p:nvPr>
            <p:ph idx="1"/>
          </p:nvPr>
        </p:nvSpPr>
        <p:spPr/>
        <p:txBody>
          <a:bodyPr/>
          <a:lstStyle/>
          <a:p>
            <a:pPr marL="0" indent="0">
              <a:buNone/>
            </a:pPr>
            <a:r>
              <a:rPr lang="en-US" b="1" dirty="0"/>
              <a:t>2024</a:t>
            </a:r>
          </a:p>
          <a:p>
            <a:r>
              <a:rPr lang="en-US" dirty="0"/>
              <a:t>January  33NCPs 7CPs</a:t>
            </a:r>
          </a:p>
          <a:p>
            <a:r>
              <a:rPr lang="en-US" dirty="0"/>
              <a:t>February 16NCPs 2CPs</a:t>
            </a:r>
          </a:p>
          <a:p>
            <a:pPr marL="0" indent="0">
              <a:buNone/>
            </a:pPr>
            <a:endParaRPr lang="en-US" dirty="0"/>
          </a:p>
          <a:p>
            <a:r>
              <a:rPr lang="en-US" dirty="0"/>
              <a:t>Voluntary –349 / Court Mandated - 83</a:t>
            </a:r>
          </a:p>
          <a:p>
            <a:r>
              <a:rPr lang="en-US" dirty="0"/>
              <a:t>Total:  432 referrals year to date</a:t>
            </a:r>
          </a:p>
          <a:p>
            <a:endParaRPr lang="en-US" dirty="0"/>
          </a:p>
          <a:p>
            <a:endParaRPr lang="en-US" dirty="0"/>
          </a:p>
        </p:txBody>
      </p:sp>
    </p:spTree>
    <p:extLst>
      <p:ext uri="{BB962C8B-B14F-4D97-AF65-F5344CB8AC3E}">
        <p14:creationId xmlns:p14="http://schemas.microsoft.com/office/powerpoint/2010/main" val="14443041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CSE E&amp;T Statistics Update continued</a:t>
            </a:r>
          </a:p>
        </p:txBody>
      </p:sp>
      <p:sp>
        <p:nvSpPr>
          <p:cNvPr id="3" name="Content Placeholder 2"/>
          <p:cNvSpPr>
            <a:spLocks noGrp="1"/>
          </p:cNvSpPr>
          <p:nvPr>
            <p:ph idx="1"/>
          </p:nvPr>
        </p:nvSpPr>
        <p:spPr/>
        <p:txBody>
          <a:bodyPr/>
          <a:lstStyle/>
          <a:p>
            <a:r>
              <a:rPr lang="en-US" dirty="0"/>
              <a:t># of Clients Placed in Initial Job </a:t>
            </a:r>
            <a:r>
              <a:rPr lang="en-US" dirty="0" smtClean="0"/>
              <a:t>- 8 - January </a:t>
            </a:r>
            <a:endParaRPr lang="en-US" dirty="0"/>
          </a:p>
          <a:p>
            <a:r>
              <a:rPr lang="en-US" dirty="0"/>
              <a:t>Average Quarterly Wage - $13.22</a:t>
            </a:r>
          </a:p>
          <a:p>
            <a:r>
              <a:rPr lang="en-US" dirty="0"/>
              <a:t>Cases Closed- 187 due to non-compliance</a:t>
            </a:r>
          </a:p>
          <a:p>
            <a:r>
              <a:rPr lang="en-US" dirty="0"/>
              <a:t>The program has assisted 18 participants with part-time employment and 50 with full-time employment. 22 participants have had replacement jobs since being in the program.</a:t>
            </a:r>
          </a:p>
          <a:p>
            <a:endParaRPr lang="en-US" dirty="0"/>
          </a:p>
        </p:txBody>
      </p:sp>
    </p:spTree>
    <p:extLst>
      <p:ext uri="{BB962C8B-B14F-4D97-AF65-F5344CB8AC3E}">
        <p14:creationId xmlns:p14="http://schemas.microsoft.com/office/powerpoint/2010/main" val="4242963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Blanco Info</a:t>
            </a:r>
          </a:p>
        </p:txBody>
      </p:sp>
      <p:pic>
        <p:nvPicPr>
          <p:cNvPr id="4" name="Content Placeholder 3"/>
          <p:cNvPicPr>
            <a:picLocks noGrp="1" noChangeAspect="1"/>
          </p:cNvPicPr>
          <p:nvPr>
            <p:ph idx="1"/>
          </p:nvPr>
        </p:nvPicPr>
        <p:blipFill>
          <a:blip r:embed="rId2"/>
          <a:stretch>
            <a:fillRect/>
          </a:stretch>
        </p:blipFill>
        <p:spPr>
          <a:xfrm>
            <a:off x="606669" y="1142999"/>
            <a:ext cx="7209693" cy="5117123"/>
          </a:xfrm>
          <a:prstGeom prst="rect">
            <a:avLst/>
          </a:prstGeom>
        </p:spPr>
      </p:pic>
    </p:spTree>
    <p:extLst>
      <p:ext uri="{BB962C8B-B14F-4D97-AF65-F5344CB8AC3E}">
        <p14:creationId xmlns:p14="http://schemas.microsoft.com/office/powerpoint/2010/main" val="13890341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Blanco Info</a:t>
            </a:r>
          </a:p>
        </p:txBody>
      </p:sp>
      <p:pic>
        <p:nvPicPr>
          <p:cNvPr id="4" name="Content Placeholder 8"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9126" y="1681652"/>
            <a:ext cx="7325747" cy="4363059"/>
          </a:xfrm>
        </p:spPr>
      </p:pic>
    </p:spTree>
    <p:extLst>
      <p:ext uri="{BB962C8B-B14F-4D97-AF65-F5344CB8AC3E}">
        <p14:creationId xmlns:p14="http://schemas.microsoft.com/office/powerpoint/2010/main" val="40429251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Blanco Info</a:t>
            </a:r>
            <a:endParaRPr lang="en-US" dirty="0"/>
          </a:p>
        </p:txBody>
      </p:sp>
      <p:pic>
        <p:nvPicPr>
          <p:cNvPr id="4" name="Content Placeholder 6"/>
          <p:cNvPicPr>
            <a:picLocks noGrp="1" noChangeAspect="1"/>
          </p:cNvPicPr>
          <p:nvPr>
            <p:ph idx="1"/>
          </p:nvPr>
        </p:nvPicPr>
        <p:blipFill>
          <a:blip r:embed="rId3"/>
          <a:stretch>
            <a:fillRect/>
          </a:stretch>
        </p:blipFill>
        <p:spPr>
          <a:xfrm>
            <a:off x="999434" y="1772072"/>
            <a:ext cx="7145131" cy="4182218"/>
          </a:xfrm>
          <a:prstGeom prst="rect">
            <a:avLst/>
          </a:prstGeom>
        </p:spPr>
      </p:pic>
    </p:spTree>
    <p:extLst>
      <p:ext uri="{BB962C8B-B14F-4D97-AF65-F5344CB8AC3E}">
        <p14:creationId xmlns:p14="http://schemas.microsoft.com/office/powerpoint/2010/main" val="11609033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CSE E&amp;T Workflow </a:t>
            </a:r>
          </a:p>
        </p:txBody>
      </p:sp>
      <p:graphicFrame>
        <p:nvGraphicFramePr>
          <p:cNvPr id="4" name="Content Placeholder 3">
            <a:extLst>
              <a:ext uri="{FF2B5EF4-FFF2-40B4-BE49-F238E27FC236}">
                <a16:creationId xmlns:a16="http://schemas.microsoft.com/office/drawing/2014/main" id="{E12A9FC9-92CC-F13A-5FAB-38065A9C3809}"/>
              </a:ext>
            </a:extLst>
          </p:cNvPr>
          <p:cNvGraphicFramePr>
            <a:graphicFrameLocks noGrp="1"/>
          </p:cNvGraphicFramePr>
          <p:nvPr>
            <p:ph idx="1"/>
            <p:extLst>
              <p:ext uri="{D42A27DB-BD31-4B8C-83A1-F6EECF244321}">
                <p14:modId xmlns:p14="http://schemas.microsoft.com/office/powerpoint/2010/main" val="195368795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10922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CBO Workflow</a:t>
            </a:r>
            <a:endParaRPr lang="en-US" dirty="0"/>
          </a:p>
        </p:txBody>
      </p:sp>
      <p:pic>
        <p:nvPicPr>
          <p:cNvPr id="4" name="Content Placeholder 3"/>
          <p:cNvPicPr>
            <a:picLocks noGrp="1" noChangeAspect="1"/>
          </p:cNvPicPr>
          <p:nvPr>
            <p:ph idx="1"/>
          </p:nvPr>
        </p:nvPicPr>
        <p:blipFill>
          <a:blip r:embed="rId2"/>
          <a:stretch>
            <a:fillRect/>
          </a:stretch>
        </p:blipFill>
        <p:spPr>
          <a:xfrm>
            <a:off x="1" y="1417638"/>
            <a:ext cx="7965830" cy="4288570"/>
          </a:xfrm>
          <a:prstGeom prst="rect">
            <a:avLst/>
          </a:prstGeom>
        </p:spPr>
      </p:pic>
    </p:spTree>
    <p:extLst>
      <p:ext uri="{BB962C8B-B14F-4D97-AF65-F5344CB8AC3E}">
        <p14:creationId xmlns:p14="http://schemas.microsoft.com/office/powerpoint/2010/main" val="4194797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CSe E&amp;T? </a:t>
            </a:r>
          </a:p>
        </p:txBody>
      </p:sp>
      <p:pic>
        <p:nvPicPr>
          <p:cNvPr id="4" name="Content Placeholder 3"/>
          <p:cNvPicPr>
            <a:picLocks noGrp="1" noChangeAspect="1"/>
          </p:cNvPicPr>
          <p:nvPr>
            <p:ph idx="1"/>
          </p:nvPr>
        </p:nvPicPr>
        <p:blipFill>
          <a:blip r:embed="rId2"/>
          <a:stretch>
            <a:fillRect/>
          </a:stretch>
        </p:blipFill>
        <p:spPr>
          <a:xfrm>
            <a:off x="457200" y="1632230"/>
            <a:ext cx="8229600" cy="4461902"/>
          </a:xfrm>
          <a:prstGeom prst="rect">
            <a:avLst/>
          </a:prstGeom>
        </p:spPr>
      </p:pic>
    </p:spTree>
    <p:extLst>
      <p:ext uri="{BB962C8B-B14F-4D97-AF65-F5344CB8AC3E}">
        <p14:creationId xmlns:p14="http://schemas.microsoft.com/office/powerpoint/2010/main" val="13620693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CSE E&amp;T Success Stories</a:t>
            </a:r>
          </a:p>
        </p:txBody>
      </p:sp>
      <p:pic>
        <p:nvPicPr>
          <p:cNvPr id="6" name="Content Placeholder 4"/>
          <p:cNvPicPr>
            <a:picLocks noGrp="1"/>
          </p:cNvPicPr>
          <p:nvPr>
            <p:ph idx="1"/>
          </p:nvPr>
        </p:nvPicPr>
        <p:blipFill rotWithShape="1">
          <a:blip r:embed="rId2"/>
          <a:srcRect l="42934"/>
          <a:stretch/>
        </p:blipFill>
        <p:spPr bwMode="auto">
          <a:xfrm>
            <a:off x="2494542" y="1600200"/>
            <a:ext cx="4154916" cy="4525963"/>
          </a:xfrm>
          <a:prstGeom prst="rect">
            <a:avLst/>
          </a:prstGeom>
          <a:solidFill>
            <a:schemeClr val="accent1"/>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121587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CSE E&amp;T Success Stories</a:t>
            </a:r>
          </a:p>
        </p:txBody>
      </p:sp>
      <p:sp>
        <p:nvSpPr>
          <p:cNvPr id="3" name="Content Placeholder 2"/>
          <p:cNvSpPr>
            <a:spLocks noGrp="1"/>
          </p:cNvSpPr>
          <p:nvPr>
            <p:ph idx="1"/>
          </p:nvPr>
        </p:nvSpPr>
        <p:spPr/>
        <p:txBody>
          <a:bodyPr>
            <a:normAutofit fontScale="92500" lnSpcReduction="20000"/>
          </a:bodyPr>
          <a:lstStyle/>
          <a:p>
            <a:pPr lvl="0" algn="just">
              <a:buClr>
                <a:srgbClr val="70AD47">
                  <a:lumMod val="60000"/>
                  <a:lumOff val="40000"/>
                </a:srgbClr>
              </a:buClr>
            </a:pPr>
            <a:r>
              <a:rPr lang="en-US" dirty="0">
                <a:solidFill>
                  <a:srgbClr val="E7E6E6">
                    <a:lumMod val="10000"/>
                  </a:srgbClr>
                </a:solidFill>
              </a:rPr>
              <a:t>Mr. Cherry completed our program on 01/09/2024 and his job retention and payment record is a testament to our program. </a:t>
            </a:r>
          </a:p>
          <a:p>
            <a:pPr lvl="0" algn="just">
              <a:buClr>
                <a:srgbClr val="70AD47">
                  <a:lumMod val="60000"/>
                  <a:lumOff val="40000"/>
                </a:srgbClr>
              </a:buClr>
            </a:pPr>
            <a:endParaRPr lang="en-US" dirty="0">
              <a:solidFill>
                <a:srgbClr val="E7E6E6">
                  <a:lumMod val="10000"/>
                </a:srgbClr>
              </a:solidFill>
            </a:endParaRPr>
          </a:p>
          <a:p>
            <a:pPr lvl="0" algn="just">
              <a:buClr>
                <a:srgbClr val="70AD47">
                  <a:lumMod val="60000"/>
                  <a:lumOff val="40000"/>
                </a:srgbClr>
              </a:buClr>
            </a:pPr>
            <a:r>
              <a:rPr lang="en-US" dirty="0">
                <a:solidFill>
                  <a:srgbClr val="E7E6E6">
                    <a:lumMod val="10000"/>
                  </a:srgbClr>
                </a:solidFill>
              </a:rPr>
              <a:t>Mr. Cherry says that he is a fan of our program and he is very proud of his accomplishments. We are proud of Mr. Cherry’s accomplishments too. </a:t>
            </a:r>
          </a:p>
          <a:p>
            <a:pPr lvl="0" algn="just">
              <a:buClr>
                <a:srgbClr val="70AD47">
                  <a:lumMod val="60000"/>
                  <a:lumOff val="40000"/>
                </a:srgbClr>
              </a:buClr>
            </a:pPr>
            <a:endParaRPr lang="en-US" dirty="0">
              <a:solidFill>
                <a:srgbClr val="E7E6E6">
                  <a:lumMod val="10000"/>
                </a:srgbClr>
              </a:solidFill>
            </a:endParaRPr>
          </a:p>
          <a:p>
            <a:pPr lvl="0" algn="just">
              <a:buClr>
                <a:srgbClr val="70AD47">
                  <a:lumMod val="60000"/>
                  <a:lumOff val="40000"/>
                </a:srgbClr>
              </a:buClr>
            </a:pPr>
            <a:r>
              <a:rPr lang="en-US" dirty="0">
                <a:solidFill>
                  <a:srgbClr val="E7E6E6">
                    <a:lumMod val="10000"/>
                  </a:srgbClr>
                </a:solidFill>
              </a:rPr>
              <a:t>Mr. Cherry is now successfully paying his child support and arrears.</a:t>
            </a:r>
            <a:endParaRPr lang="en-US" dirty="0"/>
          </a:p>
        </p:txBody>
      </p:sp>
    </p:spTree>
    <p:extLst>
      <p:ext uri="{BB962C8B-B14F-4D97-AF65-F5344CB8AC3E}">
        <p14:creationId xmlns:p14="http://schemas.microsoft.com/office/powerpoint/2010/main" val="41325148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CSE E&amp;T Success Stories</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 </a:t>
            </a:r>
            <a:r>
              <a:rPr lang="en-US" dirty="0"/>
              <a:t>Judge </a:t>
            </a:r>
            <a:r>
              <a:rPr lang="en-US" dirty="0" smtClean="0"/>
              <a:t>Oppenheim  </a:t>
            </a:r>
            <a:r>
              <a:rPr lang="en-US" dirty="0"/>
              <a:t>along with </a:t>
            </a:r>
            <a:r>
              <a:rPr lang="en-US" dirty="0" smtClean="0"/>
              <a:t>ADA </a:t>
            </a:r>
            <a:r>
              <a:rPr lang="en-US" dirty="0"/>
              <a:t>Amanda </a:t>
            </a:r>
            <a:r>
              <a:rPr lang="en-US" dirty="0" smtClean="0"/>
              <a:t>Trosclair was </a:t>
            </a:r>
            <a:r>
              <a:rPr lang="en-US" dirty="0"/>
              <a:t>able to come together to celebrate our participants who are enrolled in the Goodwill CSE E&amp;T Program. Yesterday </a:t>
            </a:r>
            <a:r>
              <a:rPr lang="en-US" dirty="0" smtClean="0"/>
              <a:t>We was able to </a:t>
            </a:r>
            <a:r>
              <a:rPr lang="en-US" dirty="0"/>
              <a:t>hear the participant’s success stories and how much the program has impacted their lives in a positive direction</a:t>
            </a:r>
            <a:r>
              <a:rPr lang="en-US" dirty="0" smtClean="0"/>
              <a:t>.</a:t>
            </a:r>
          </a:p>
          <a:p>
            <a:pPr marL="0" indent="0">
              <a:buNone/>
            </a:pPr>
            <a:r>
              <a:rPr lang="en-US" dirty="0" smtClean="0"/>
              <a:t> </a:t>
            </a:r>
            <a:r>
              <a:rPr lang="en-US" dirty="0"/>
              <a:t>I would like to shine a bright light on Ms. Gretchen and Ms. Michelle from Goodwill. I always hear positive stories about how professional they are and the dedicated and care that they give to each and every participant. I truly appreciate the both of </a:t>
            </a:r>
            <a:r>
              <a:rPr lang="en-US" dirty="0" smtClean="0"/>
              <a:t>them. </a:t>
            </a:r>
            <a:r>
              <a:rPr lang="en-US" dirty="0"/>
              <a:t>I am looking forward to attending more celebrations and continuing our journey in assisting the community St. Tammany. </a:t>
            </a:r>
          </a:p>
          <a:p>
            <a:pPr marL="0" indent="0">
              <a:buNone/>
            </a:pPr>
            <a:endParaRPr lang="en-US" dirty="0"/>
          </a:p>
          <a:p>
            <a:endParaRPr lang="en-US" dirty="0"/>
          </a:p>
        </p:txBody>
      </p:sp>
    </p:spTree>
    <p:extLst>
      <p:ext uri="{BB962C8B-B14F-4D97-AF65-F5344CB8AC3E}">
        <p14:creationId xmlns:p14="http://schemas.microsoft.com/office/powerpoint/2010/main" val="42534076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10000"/>
                  </a:schemeClr>
                </a:solidFill>
              </a:rPr>
              <a:t>Goals for 2024</a:t>
            </a:r>
            <a:endParaRPr lang="en-US" dirty="0">
              <a:solidFill>
                <a:schemeClr val="bg2">
                  <a:lumMod val="10000"/>
                </a:schemeClr>
              </a:solidFill>
            </a:endParaRPr>
          </a:p>
        </p:txBody>
      </p:sp>
      <p:sp>
        <p:nvSpPr>
          <p:cNvPr id="3" name="Content Placeholder 2"/>
          <p:cNvSpPr>
            <a:spLocks noGrp="1"/>
          </p:cNvSpPr>
          <p:nvPr>
            <p:ph idx="1"/>
          </p:nvPr>
        </p:nvSpPr>
        <p:spPr>
          <a:xfrm>
            <a:off x="211017" y="1186962"/>
            <a:ext cx="5961183" cy="1872761"/>
          </a:xfrm>
          <a:ln w="6350">
            <a:solidFill>
              <a:schemeClr val="tx2"/>
            </a:solidFill>
          </a:ln>
        </p:spPr>
        <p:txBody>
          <a:bodyPr>
            <a:normAutofit/>
          </a:bodyPr>
          <a:lstStyle/>
          <a:p>
            <a:r>
              <a:rPr lang="en-US" b="1" dirty="0" smtClean="0">
                <a:ln w="15875">
                  <a:solidFill>
                    <a:schemeClr val="tx2"/>
                  </a:solidFill>
                </a:ln>
                <a:solidFill>
                  <a:schemeClr val="bg2">
                    <a:lumMod val="10000"/>
                  </a:schemeClr>
                </a:solidFill>
                <a:uFill>
                  <a:solidFill>
                    <a:schemeClr val="bg1"/>
                  </a:solidFill>
                </a:uFill>
              </a:rPr>
              <a:t>Enroll More Participants</a:t>
            </a:r>
          </a:p>
          <a:p>
            <a:r>
              <a:rPr lang="en-US" b="1" dirty="0" smtClean="0">
                <a:ln w="15875">
                  <a:solidFill>
                    <a:schemeClr val="tx2"/>
                  </a:solidFill>
                </a:ln>
                <a:solidFill>
                  <a:schemeClr val="bg2">
                    <a:lumMod val="10000"/>
                  </a:schemeClr>
                </a:solidFill>
                <a:uFill>
                  <a:solidFill>
                    <a:schemeClr val="bg1"/>
                  </a:solidFill>
                </a:uFill>
              </a:rPr>
              <a:t>Expand in the State</a:t>
            </a:r>
          </a:p>
          <a:p>
            <a:r>
              <a:rPr lang="en-US" b="1" dirty="0" smtClean="0">
                <a:ln w="15875">
                  <a:solidFill>
                    <a:schemeClr val="tx2"/>
                  </a:solidFill>
                </a:ln>
                <a:solidFill>
                  <a:schemeClr val="bg2">
                    <a:lumMod val="10000"/>
                  </a:schemeClr>
                </a:solidFill>
                <a:uFill>
                  <a:solidFill>
                    <a:schemeClr val="bg1"/>
                  </a:solidFill>
                </a:uFill>
              </a:rPr>
              <a:t>Building Partnerships with CBOs</a:t>
            </a:r>
          </a:p>
          <a:p>
            <a:pPr marL="0" indent="0">
              <a:buNone/>
            </a:pPr>
            <a:endParaRPr lang="en-US" b="1" dirty="0">
              <a:ln w="12700">
                <a:solidFill>
                  <a:schemeClr val="tx2"/>
                </a:solidFill>
              </a:ln>
              <a:solidFill>
                <a:schemeClr val="bg2">
                  <a:lumMod val="10000"/>
                </a:schemeClr>
              </a:solidFill>
              <a:uFill>
                <a:solidFill>
                  <a:schemeClr val="bg1"/>
                </a:solidFill>
              </a:uFill>
            </a:endParaRPr>
          </a:p>
        </p:txBody>
      </p:sp>
    </p:spTree>
    <p:extLst>
      <p:ext uri="{BB962C8B-B14F-4D97-AF65-F5344CB8AC3E}">
        <p14:creationId xmlns:p14="http://schemas.microsoft.com/office/powerpoint/2010/main" val="9415404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PRESENTER CONTACT INFORMATION</a:t>
            </a:r>
            <a:endParaRPr lang="en-US" dirty="0"/>
          </a:p>
        </p:txBody>
      </p:sp>
      <p:sp>
        <p:nvSpPr>
          <p:cNvPr id="3" name="Content Placeholder 2"/>
          <p:cNvSpPr>
            <a:spLocks noGrp="1"/>
          </p:cNvSpPr>
          <p:nvPr>
            <p:ph idx="1"/>
          </p:nvPr>
        </p:nvSpPr>
        <p:spPr/>
        <p:txBody>
          <a:bodyPr/>
          <a:lstStyle/>
          <a:p>
            <a:r>
              <a:rPr lang="en-US" sz="1800" dirty="0" smtClean="0"/>
              <a:t>Brandy Williams, CSE E&amp;T Manager </a:t>
            </a:r>
            <a:r>
              <a:rPr lang="en-US" sz="1800" u="sng" dirty="0" smtClean="0"/>
              <a:t>Brandy.Williams.DCFS@LA.GOV</a:t>
            </a:r>
          </a:p>
          <a:p>
            <a:r>
              <a:rPr lang="en-US" sz="1800" dirty="0" smtClean="0"/>
              <a:t>Britney Davis, CSE E&amp;T Consultant </a:t>
            </a:r>
            <a:r>
              <a:rPr lang="en-US" sz="1800" u="sng" dirty="0" smtClean="0"/>
              <a:t>Britney.Davis.DCFS@LA.GOV</a:t>
            </a:r>
          </a:p>
          <a:p>
            <a:pPr marL="0" indent="0">
              <a:buNone/>
            </a:pPr>
            <a:r>
              <a:rPr lang="en-US" dirty="0" smtClean="0"/>
              <a:t> </a:t>
            </a:r>
            <a:endParaRPr lang="en-US" dirty="0"/>
          </a:p>
        </p:txBody>
      </p:sp>
    </p:spTree>
    <p:extLst>
      <p:ext uri="{BB962C8B-B14F-4D97-AF65-F5344CB8AC3E}">
        <p14:creationId xmlns:p14="http://schemas.microsoft.com/office/powerpoint/2010/main" val="3975045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9610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err="1"/>
              <a:t>cse</a:t>
            </a:r>
            <a:r>
              <a:rPr lang="en-US" dirty="0"/>
              <a:t> </a:t>
            </a:r>
            <a:r>
              <a:rPr lang="en-US" dirty="0" err="1"/>
              <a:t>e&amp;T</a:t>
            </a:r>
            <a:r>
              <a:rPr lang="en-US" dirty="0"/>
              <a:t>? </a:t>
            </a:r>
          </a:p>
        </p:txBody>
      </p:sp>
      <p:pic>
        <p:nvPicPr>
          <p:cNvPr id="4" name="Content Placeholder 3"/>
          <p:cNvPicPr>
            <a:picLocks noGrp="1" noChangeAspect="1"/>
          </p:cNvPicPr>
          <p:nvPr>
            <p:ph idx="1"/>
          </p:nvPr>
        </p:nvPicPr>
        <p:blipFill>
          <a:blip r:embed="rId2"/>
          <a:stretch>
            <a:fillRect/>
          </a:stretch>
        </p:blipFill>
        <p:spPr>
          <a:xfrm>
            <a:off x="461318" y="1600200"/>
            <a:ext cx="8221364" cy="4525963"/>
          </a:xfrm>
          <a:prstGeom prst="rect">
            <a:avLst/>
          </a:prstGeom>
        </p:spPr>
      </p:pic>
    </p:spTree>
    <p:extLst>
      <p:ext uri="{BB962C8B-B14F-4D97-AF65-F5344CB8AC3E}">
        <p14:creationId xmlns:p14="http://schemas.microsoft.com/office/powerpoint/2010/main" val="4082761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CSE E&amp;T Coverage</a:t>
            </a:r>
          </a:p>
        </p:txBody>
      </p:sp>
      <p:pic>
        <p:nvPicPr>
          <p:cNvPr id="5" name="Content Placeholder 4"/>
          <p:cNvPicPr>
            <a:picLocks noGrp="1" noChangeAspect="1"/>
          </p:cNvPicPr>
          <p:nvPr>
            <p:ph idx="1"/>
          </p:nvPr>
        </p:nvPicPr>
        <p:blipFill>
          <a:blip r:embed="rId2"/>
          <a:stretch>
            <a:fillRect/>
          </a:stretch>
        </p:blipFill>
        <p:spPr>
          <a:xfrm>
            <a:off x="1274011" y="1600200"/>
            <a:ext cx="6595977" cy="4525963"/>
          </a:xfrm>
          <a:prstGeom prst="rect">
            <a:avLst/>
          </a:prstGeom>
        </p:spPr>
      </p:pic>
    </p:spTree>
    <p:extLst>
      <p:ext uri="{BB962C8B-B14F-4D97-AF65-F5344CB8AC3E}">
        <p14:creationId xmlns:p14="http://schemas.microsoft.com/office/powerpoint/2010/main" val="1049290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progress</a:t>
            </a:r>
          </a:p>
        </p:txBody>
      </p:sp>
      <p:sp>
        <p:nvSpPr>
          <p:cNvPr id="3" name="Content Placeholder 2"/>
          <p:cNvSpPr>
            <a:spLocks noGrp="1"/>
          </p:cNvSpPr>
          <p:nvPr>
            <p:ph idx="1"/>
          </p:nvPr>
        </p:nvSpPr>
        <p:spPr/>
        <p:txBody>
          <a:bodyPr>
            <a:normAutofit fontScale="47500" lnSpcReduction="20000"/>
          </a:bodyPr>
          <a:lstStyle/>
          <a:p>
            <a:pPr marL="0" lvl="0" indent="0">
              <a:buClr>
                <a:srgbClr val="70AD47">
                  <a:lumMod val="60000"/>
                  <a:lumOff val="40000"/>
                </a:srgbClr>
              </a:buClr>
              <a:buNone/>
            </a:pPr>
            <a:r>
              <a:rPr lang="en-US" sz="3600" b="1" dirty="0">
                <a:solidFill>
                  <a:schemeClr val="bg2">
                    <a:lumMod val="10000"/>
                  </a:schemeClr>
                </a:solidFill>
              </a:rPr>
              <a:t>Current Program: </a:t>
            </a:r>
          </a:p>
          <a:p>
            <a:pPr marL="0" lvl="0" indent="0">
              <a:buClr>
                <a:srgbClr val="70AD47">
                  <a:lumMod val="60000"/>
                  <a:lumOff val="40000"/>
                </a:srgbClr>
              </a:buClr>
              <a:buNone/>
            </a:pPr>
            <a:r>
              <a:rPr lang="en-US" b="1" dirty="0">
                <a:solidFill>
                  <a:schemeClr val="bg2">
                    <a:lumMod val="10000"/>
                  </a:schemeClr>
                </a:solidFill>
              </a:rPr>
              <a:t>Goodwill of North Louisiana Expansion (GINLA)</a:t>
            </a:r>
            <a:endParaRPr lang="en-US" dirty="0">
              <a:solidFill>
                <a:schemeClr val="bg2">
                  <a:lumMod val="10000"/>
                </a:schemeClr>
              </a:solidFill>
            </a:endParaRPr>
          </a:p>
          <a:p>
            <a:pPr lvl="0">
              <a:buClr>
                <a:srgbClr val="70AD47">
                  <a:lumMod val="60000"/>
                  <a:lumOff val="40000"/>
                </a:srgbClr>
              </a:buClr>
            </a:pPr>
            <a:r>
              <a:rPr lang="en-US" dirty="0">
                <a:solidFill>
                  <a:schemeClr val="bg2">
                    <a:lumMod val="10000"/>
                  </a:schemeClr>
                </a:solidFill>
              </a:rPr>
              <a:t>Shreveport CSE: Caddo and Bossier Parish</a:t>
            </a:r>
          </a:p>
          <a:p>
            <a:pPr lvl="0">
              <a:buClr>
                <a:srgbClr val="70AD47">
                  <a:lumMod val="60000"/>
                  <a:lumOff val="40000"/>
                </a:srgbClr>
              </a:buClr>
            </a:pPr>
            <a:r>
              <a:rPr lang="en-US" dirty="0">
                <a:solidFill>
                  <a:schemeClr val="bg2">
                    <a:lumMod val="10000"/>
                  </a:schemeClr>
                </a:solidFill>
              </a:rPr>
              <a:t>Alexandria CSE: Rapides and Grant Parish</a:t>
            </a:r>
          </a:p>
          <a:p>
            <a:pPr lvl="0">
              <a:buClr>
                <a:srgbClr val="70AD47">
                  <a:lumMod val="60000"/>
                  <a:lumOff val="40000"/>
                </a:srgbClr>
              </a:buClr>
            </a:pPr>
            <a:r>
              <a:rPr lang="en-US" dirty="0">
                <a:solidFill>
                  <a:schemeClr val="bg2">
                    <a:lumMod val="10000"/>
                  </a:schemeClr>
                </a:solidFill>
              </a:rPr>
              <a:t>Monroe CSE: Ouachita Parish</a:t>
            </a:r>
          </a:p>
          <a:p>
            <a:pPr marL="0" lvl="0" indent="0">
              <a:buClr>
                <a:srgbClr val="70AD47">
                  <a:lumMod val="60000"/>
                  <a:lumOff val="40000"/>
                </a:srgbClr>
              </a:buClr>
              <a:buNone/>
            </a:pPr>
            <a:endParaRPr lang="en-US" sz="1200" dirty="0">
              <a:solidFill>
                <a:schemeClr val="bg2">
                  <a:lumMod val="10000"/>
                </a:schemeClr>
              </a:solidFill>
            </a:endParaRPr>
          </a:p>
          <a:p>
            <a:pPr marL="0" lvl="0" indent="0">
              <a:buClr>
                <a:srgbClr val="70AD47">
                  <a:lumMod val="60000"/>
                  <a:lumOff val="40000"/>
                </a:srgbClr>
              </a:buClr>
              <a:buNone/>
            </a:pPr>
            <a:r>
              <a:rPr lang="en-US" b="1" dirty="0">
                <a:solidFill>
                  <a:schemeClr val="bg2">
                    <a:lumMod val="10000"/>
                  </a:schemeClr>
                </a:solidFill>
              </a:rPr>
              <a:t>Goodwill of Southeast Louisiana (GWSELA)</a:t>
            </a:r>
            <a:r>
              <a:rPr lang="en-US" dirty="0">
                <a:solidFill>
                  <a:schemeClr val="bg2">
                    <a:lumMod val="10000"/>
                  </a:schemeClr>
                </a:solidFill>
              </a:rPr>
              <a:t> </a:t>
            </a:r>
            <a:endParaRPr lang="en-US" sz="2400" dirty="0">
              <a:solidFill>
                <a:schemeClr val="bg2">
                  <a:lumMod val="10000"/>
                </a:schemeClr>
              </a:solidFill>
            </a:endParaRPr>
          </a:p>
          <a:p>
            <a:pPr lvl="0">
              <a:buClr>
                <a:srgbClr val="70AD47">
                  <a:lumMod val="60000"/>
                  <a:lumOff val="40000"/>
                </a:srgbClr>
              </a:buClr>
            </a:pPr>
            <a:r>
              <a:rPr lang="en-US" dirty="0">
                <a:solidFill>
                  <a:schemeClr val="bg2">
                    <a:lumMod val="10000"/>
                  </a:schemeClr>
                </a:solidFill>
              </a:rPr>
              <a:t> Amite CSE: St. Tammany Parish </a:t>
            </a:r>
          </a:p>
          <a:p>
            <a:pPr marL="0" lvl="0" indent="0">
              <a:buClr>
                <a:srgbClr val="70AD47">
                  <a:lumMod val="60000"/>
                  <a:lumOff val="40000"/>
                </a:srgbClr>
              </a:buClr>
              <a:buNone/>
            </a:pPr>
            <a:endParaRPr lang="en-US" sz="1800" dirty="0">
              <a:solidFill>
                <a:schemeClr val="bg2">
                  <a:lumMod val="10000"/>
                </a:schemeClr>
              </a:solidFill>
            </a:endParaRPr>
          </a:p>
          <a:p>
            <a:pPr marL="0" lvl="0" indent="0">
              <a:spcBef>
                <a:spcPts val="0"/>
              </a:spcBef>
              <a:buClr>
                <a:srgbClr val="70AD47">
                  <a:lumMod val="60000"/>
                  <a:lumOff val="40000"/>
                </a:srgbClr>
              </a:buClr>
              <a:buNone/>
            </a:pPr>
            <a:r>
              <a:rPr lang="en-US" b="1" dirty="0">
                <a:solidFill>
                  <a:schemeClr val="bg2">
                    <a:lumMod val="10000"/>
                  </a:schemeClr>
                </a:solidFill>
              </a:rPr>
              <a:t>NOVA Workforce Institute of Northeast Louisiana (NOVA)</a:t>
            </a:r>
            <a:endParaRPr lang="en-US" dirty="0">
              <a:solidFill>
                <a:schemeClr val="bg2">
                  <a:lumMod val="10000"/>
                </a:schemeClr>
              </a:solidFill>
            </a:endParaRPr>
          </a:p>
          <a:p>
            <a:pPr lvl="0">
              <a:buClr>
                <a:srgbClr val="70AD47">
                  <a:lumMod val="60000"/>
                  <a:lumOff val="40000"/>
                </a:srgbClr>
              </a:buClr>
            </a:pPr>
            <a:r>
              <a:rPr lang="en-US" dirty="0">
                <a:solidFill>
                  <a:schemeClr val="bg2">
                    <a:lumMod val="10000"/>
                  </a:schemeClr>
                </a:solidFill>
              </a:rPr>
              <a:t>Tallulah CSE: Madison and East Carroll Parish</a:t>
            </a:r>
          </a:p>
          <a:p>
            <a:pPr marL="0" lvl="0" indent="0">
              <a:buClr>
                <a:srgbClr val="70AD47">
                  <a:lumMod val="60000"/>
                  <a:lumOff val="40000"/>
                </a:srgbClr>
              </a:buClr>
              <a:buNone/>
            </a:pPr>
            <a:r>
              <a:rPr lang="en-US" sz="1800" dirty="0">
                <a:solidFill>
                  <a:schemeClr val="bg2">
                    <a:lumMod val="10000"/>
                  </a:schemeClr>
                </a:solidFill>
              </a:rPr>
              <a:t> </a:t>
            </a:r>
            <a:r>
              <a:rPr lang="en-US" sz="1800" b="1" dirty="0">
                <a:solidFill>
                  <a:schemeClr val="bg2">
                    <a:lumMod val="10000"/>
                  </a:schemeClr>
                </a:solidFill>
              </a:rPr>
              <a:t> </a:t>
            </a:r>
            <a:endParaRPr lang="en-US" sz="1800" dirty="0">
              <a:solidFill>
                <a:schemeClr val="bg2">
                  <a:lumMod val="10000"/>
                </a:schemeClr>
              </a:solidFill>
            </a:endParaRPr>
          </a:p>
          <a:p>
            <a:pPr marL="0" lvl="0" indent="0">
              <a:buClr>
                <a:srgbClr val="70AD47">
                  <a:lumMod val="60000"/>
                  <a:lumOff val="40000"/>
                </a:srgbClr>
              </a:buClr>
              <a:buNone/>
            </a:pPr>
            <a:r>
              <a:rPr lang="en-US" sz="1800" dirty="0">
                <a:solidFill>
                  <a:schemeClr val="bg2">
                    <a:lumMod val="10000"/>
                  </a:schemeClr>
                </a:solidFill>
              </a:rPr>
              <a:t> </a:t>
            </a:r>
            <a:r>
              <a:rPr lang="en-US" b="1" dirty="0">
                <a:solidFill>
                  <a:schemeClr val="bg2">
                    <a:lumMod val="10000"/>
                  </a:schemeClr>
                </a:solidFill>
              </a:rPr>
              <a:t>Ben D. Johnson Legacy Workforce </a:t>
            </a:r>
            <a:endParaRPr lang="en-US" dirty="0">
              <a:solidFill>
                <a:schemeClr val="bg2">
                  <a:lumMod val="10000"/>
                </a:schemeClr>
              </a:solidFill>
            </a:endParaRPr>
          </a:p>
          <a:p>
            <a:pPr lvl="0">
              <a:buClr>
                <a:srgbClr val="70AD47">
                  <a:lumMod val="60000"/>
                  <a:lumOff val="40000"/>
                </a:srgbClr>
              </a:buClr>
            </a:pPr>
            <a:r>
              <a:rPr lang="en-US" b="1" dirty="0">
                <a:solidFill>
                  <a:schemeClr val="bg2">
                    <a:lumMod val="10000"/>
                  </a:schemeClr>
                </a:solidFill>
              </a:rPr>
              <a:t> </a:t>
            </a:r>
            <a:r>
              <a:rPr lang="en-US" dirty="0">
                <a:solidFill>
                  <a:schemeClr val="bg2">
                    <a:lumMod val="10000"/>
                  </a:schemeClr>
                </a:solidFill>
              </a:rPr>
              <a:t>Natchitoches CSE: Natchitoches Parish</a:t>
            </a:r>
          </a:p>
          <a:p>
            <a:pPr marL="0" lvl="0" indent="0">
              <a:buClr>
                <a:srgbClr val="70AD47">
                  <a:lumMod val="60000"/>
                  <a:lumOff val="40000"/>
                </a:srgbClr>
              </a:buClr>
              <a:buNone/>
            </a:pPr>
            <a:r>
              <a:rPr lang="en-US" sz="1800" dirty="0">
                <a:solidFill>
                  <a:schemeClr val="bg2">
                    <a:lumMod val="10000"/>
                  </a:schemeClr>
                </a:solidFill>
              </a:rPr>
              <a:t> </a:t>
            </a:r>
            <a:r>
              <a:rPr lang="en-US" b="1" dirty="0">
                <a:solidFill>
                  <a:schemeClr val="bg2">
                    <a:lumMod val="10000"/>
                  </a:schemeClr>
                </a:solidFill>
              </a:rPr>
              <a:t>Eckerd Connects </a:t>
            </a:r>
            <a:endParaRPr lang="en-US" dirty="0">
              <a:solidFill>
                <a:schemeClr val="bg2">
                  <a:lumMod val="10000"/>
                </a:schemeClr>
              </a:solidFill>
            </a:endParaRPr>
          </a:p>
          <a:p>
            <a:pPr lvl="0">
              <a:buClr>
                <a:srgbClr val="70AD47">
                  <a:lumMod val="60000"/>
                  <a:lumOff val="40000"/>
                </a:srgbClr>
              </a:buClr>
            </a:pPr>
            <a:r>
              <a:rPr lang="en-US" b="1" dirty="0">
                <a:solidFill>
                  <a:schemeClr val="bg2">
                    <a:lumMod val="10000"/>
                  </a:schemeClr>
                </a:solidFill>
              </a:rPr>
              <a:t> </a:t>
            </a:r>
            <a:r>
              <a:rPr lang="en-US" dirty="0">
                <a:solidFill>
                  <a:schemeClr val="bg2">
                    <a:lumMod val="10000"/>
                  </a:schemeClr>
                </a:solidFill>
              </a:rPr>
              <a:t>Lafayette CSE: Acadia, Lafayette, St. Martin, St. Mary, Vermillion &amp; Iberia </a:t>
            </a:r>
            <a:r>
              <a:rPr lang="en-US" dirty="0" smtClean="0">
                <a:solidFill>
                  <a:schemeClr val="bg2">
                    <a:lumMod val="10000"/>
                  </a:schemeClr>
                </a:solidFill>
              </a:rPr>
              <a:t>Parish</a:t>
            </a:r>
          </a:p>
          <a:p>
            <a:pPr marL="0" lvl="0" indent="0">
              <a:buNone/>
            </a:pPr>
            <a:r>
              <a:rPr lang="en-US" b="1" dirty="0">
                <a:solidFill>
                  <a:schemeClr val="bg2">
                    <a:lumMod val="10000"/>
                  </a:schemeClr>
                </a:solidFill>
              </a:rPr>
              <a:t>Total Community Action of New Orleans (TCA) </a:t>
            </a:r>
          </a:p>
          <a:p>
            <a:pPr lvl="0"/>
            <a:r>
              <a:rPr lang="en-US" dirty="0">
                <a:solidFill>
                  <a:schemeClr val="bg2">
                    <a:lumMod val="10000"/>
                  </a:schemeClr>
                </a:solidFill>
              </a:rPr>
              <a:t>New Orleans CSE: Orleans Parish </a:t>
            </a:r>
          </a:p>
          <a:p>
            <a:pPr lvl="0">
              <a:buClr>
                <a:srgbClr val="70AD47">
                  <a:lumMod val="60000"/>
                  <a:lumOff val="40000"/>
                </a:srgbClr>
              </a:buClr>
            </a:pPr>
            <a:endParaRPr lang="en-US" dirty="0">
              <a:solidFill>
                <a:schemeClr val="bg2">
                  <a:lumMod val="10000"/>
                </a:schemeClr>
              </a:solidFill>
            </a:endParaRPr>
          </a:p>
          <a:p>
            <a:endParaRPr lang="en-US" dirty="0">
              <a:solidFill>
                <a:srgbClr val="C00000"/>
              </a:solidFill>
            </a:endParaRPr>
          </a:p>
        </p:txBody>
      </p:sp>
    </p:spTree>
    <p:extLst>
      <p:ext uri="{BB962C8B-B14F-4D97-AF65-F5344CB8AC3E}">
        <p14:creationId xmlns:p14="http://schemas.microsoft.com/office/powerpoint/2010/main" val="1886576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Contracts in progress</a:t>
            </a:r>
          </a:p>
        </p:txBody>
      </p:sp>
      <p:sp>
        <p:nvSpPr>
          <p:cNvPr id="3" name="Content Placeholder 2"/>
          <p:cNvSpPr>
            <a:spLocks noGrp="1"/>
          </p:cNvSpPr>
          <p:nvPr>
            <p:ph idx="1"/>
          </p:nvPr>
        </p:nvSpPr>
        <p:spPr/>
        <p:txBody>
          <a:bodyPr>
            <a:normAutofit fontScale="70000" lnSpcReduction="20000"/>
          </a:bodyPr>
          <a:lstStyle/>
          <a:p>
            <a:pPr marL="0" lvl="0" indent="0">
              <a:buNone/>
            </a:pPr>
            <a:r>
              <a:rPr lang="en-US" b="1" dirty="0" smtClean="0">
                <a:solidFill>
                  <a:schemeClr val="bg2">
                    <a:lumMod val="10000"/>
                  </a:schemeClr>
                </a:solidFill>
              </a:rPr>
              <a:t>The </a:t>
            </a:r>
            <a:r>
              <a:rPr lang="en-US" b="1" dirty="0">
                <a:solidFill>
                  <a:schemeClr val="bg2">
                    <a:lumMod val="10000"/>
                  </a:schemeClr>
                </a:solidFill>
              </a:rPr>
              <a:t>W Consulting Group w/CBO</a:t>
            </a:r>
          </a:p>
          <a:p>
            <a:r>
              <a:rPr lang="en-US" dirty="0">
                <a:solidFill>
                  <a:schemeClr val="bg2">
                    <a:lumMod val="10000"/>
                  </a:schemeClr>
                </a:solidFill>
              </a:rPr>
              <a:t>	Baton Rouge CSE: </a:t>
            </a:r>
            <a:r>
              <a:rPr lang="en-US" dirty="0" smtClean="0">
                <a:solidFill>
                  <a:schemeClr val="bg2">
                    <a:lumMod val="10000"/>
                  </a:schemeClr>
                </a:solidFill>
              </a:rPr>
              <a:t>East Baton Rouge, East Feliciana, &amp; West Feliciana </a:t>
            </a:r>
            <a:r>
              <a:rPr lang="en-US" dirty="0">
                <a:solidFill>
                  <a:schemeClr val="bg2">
                    <a:lumMod val="10000"/>
                  </a:schemeClr>
                </a:solidFill>
              </a:rPr>
              <a:t>Parish</a:t>
            </a:r>
          </a:p>
          <a:p>
            <a:pPr marL="0" indent="0">
              <a:buNone/>
            </a:pPr>
            <a:r>
              <a:rPr lang="en-US" sz="1200" b="1" dirty="0">
                <a:solidFill>
                  <a:schemeClr val="bg2">
                    <a:lumMod val="10000"/>
                  </a:schemeClr>
                </a:solidFill>
              </a:rPr>
              <a:t> </a:t>
            </a:r>
            <a:endParaRPr lang="en-US" sz="1200" dirty="0">
              <a:solidFill>
                <a:schemeClr val="bg2">
                  <a:lumMod val="10000"/>
                </a:schemeClr>
              </a:solidFill>
            </a:endParaRPr>
          </a:p>
          <a:p>
            <a:pPr marL="0" lvl="0" indent="0">
              <a:buNone/>
            </a:pPr>
            <a:endParaRPr lang="en-US" sz="1200" dirty="0">
              <a:solidFill>
                <a:schemeClr val="bg2">
                  <a:lumMod val="10000"/>
                </a:schemeClr>
              </a:solidFill>
            </a:endParaRPr>
          </a:p>
          <a:p>
            <a:pPr marL="0" indent="0">
              <a:buNone/>
            </a:pPr>
            <a:r>
              <a:rPr lang="en-US" dirty="0">
                <a:solidFill>
                  <a:schemeClr val="bg2">
                    <a:lumMod val="10000"/>
                  </a:schemeClr>
                </a:solidFill>
              </a:rPr>
              <a:t> Contracts Process Outline (6 phases): </a:t>
            </a:r>
          </a:p>
          <a:p>
            <a:pPr marL="0" indent="0">
              <a:buNone/>
            </a:pPr>
            <a:endParaRPr lang="en-US" sz="1200" dirty="0">
              <a:solidFill>
                <a:schemeClr val="bg2">
                  <a:lumMod val="10000"/>
                </a:schemeClr>
              </a:solidFill>
            </a:endParaRPr>
          </a:p>
          <a:p>
            <a:pPr lvl="0">
              <a:spcBef>
                <a:spcPts val="0"/>
              </a:spcBef>
              <a:buBlip>
                <a:blip r:embed="rId2"/>
              </a:buBlip>
            </a:pPr>
            <a:r>
              <a:rPr lang="en-US" dirty="0">
                <a:solidFill>
                  <a:schemeClr val="bg2">
                    <a:lumMod val="10000"/>
                  </a:schemeClr>
                </a:solidFill>
                <a:latin typeface="Times New Roman" panose="02020603050405020304" pitchFamily="18" charset="0"/>
                <a:ea typeface="Times New Roman" panose="02020603050405020304" pitchFamily="18" charset="0"/>
                <a:cs typeface="Calibri" panose="020F0502020204030204" pitchFamily="34" charset="0"/>
              </a:rPr>
              <a:t>CBO 			– Completing the SOW and Budget </a:t>
            </a:r>
            <a:r>
              <a:rPr lang="en-US" dirty="0" smtClean="0">
                <a:solidFill>
                  <a:schemeClr val="bg2">
                    <a:lumMod val="10000"/>
                  </a:schemeClr>
                </a:solidFill>
                <a:latin typeface="Times New Roman" panose="02020603050405020304" pitchFamily="18" charset="0"/>
                <a:ea typeface="Times New Roman" panose="02020603050405020304" pitchFamily="18" charset="0"/>
                <a:cs typeface="Calibri" panose="020F0502020204030204" pitchFamily="34" charset="0"/>
              </a:rPr>
              <a:t>Template</a:t>
            </a:r>
            <a:r>
              <a:rPr lang="en-US" dirty="0">
                <a:solidFill>
                  <a:schemeClr val="bg2">
                    <a:lumMod val="10000"/>
                  </a:schemeClr>
                </a:solidFill>
                <a:latin typeface="Times New Roman" panose="02020603050405020304" pitchFamily="18" charset="0"/>
                <a:ea typeface="Times New Roman" panose="02020603050405020304" pitchFamily="18" charset="0"/>
                <a:cs typeface="Calibri" panose="020F0502020204030204" pitchFamily="34" charset="0"/>
              </a:rPr>
              <a:t>	</a:t>
            </a:r>
            <a:endParaRPr lang="en-US" dirty="0">
              <a:solidFill>
                <a:schemeClr val="bg2">
                  <a:lumMod val="10000"/>
                </a:schemeClr>
              </a:solidFill>
              <a:latin typeface="Times New Roman" panose="02020603050405020304" pitchFamily="18" charset="0"/>
              <a:ea typeface="Times New Roman" panose="02020603050405020304" pitchFamily="18" charset="0"/>
            </a:endParaRPr>
          </a:p>
          <a:p>
            <a:pPr lvl="0">
              <a:spcBef>
                <a:spcPts val="0"/>
              </a:spcBef>
              <a:buBlip>
                <a:blip r:embed="rId2"/>
              </a:buBlip>
            </a:pPr>
            <a:r>
              <a:rPr lang="en-US" dirty="0">
                <a:solidFill>
                  <a:schemeClr val="bg2">
                    <a:lumMod val="10000"/>
                  </a:schemeClr>
                </a:solidFill>
                <a:latin typeface="Times New Roman" panose="02020603050405020304" pitchFamily="18" charset="0"/>
                <a:ea typeface="Times New Roman" panose="02020603050405020304" pitchFamily="18" charset="0"/>
                <a:cs typeface="Calibri" panose="020F0502020204030204" pitchFamily="34" charset="0"/>
              </a:rPr>
              <a:t>WD Contracts 	– Contract Negotiations between WD &amp; CBO	</a:t>
            </a:r>
            <a:endParaRPr lang="en-US" dirty="0">
              <a:solidFill>
                <a:schemeClr val="bg2">
                  <a:lumMod val="10000"/>
                </a:schemeClr>
              </a:solidFill>
              <a:latin typeface="Times New Roman" panose="02020603050405020304" pitchFamily="18" charset="0"/>
              <a:ea typeface="Times New Roman" panose="02020603050405020304" pitchFamily="18" charset="0"/>
            </a:endParaRPr>
          </a:p>
          <a:p>
            <a:pPr lvl="0">
              <a:spcBef>
                <a:spcPts val="0"/>
              </a:spcBef>
              <a:buBlip>
                <a:blip r:embed="rId2"/>
              </a:buBlip>
            </a:pPr>
            <a:r>
              <a:rPr lang="en-US" dirty="0">
                <a:solidFill>
                  <a:schemeClr val="bg2">
                    <a:lumMod val="10000"/>
                  </a:schemeClr>
                </a:solidFill>
                <a:latin typeface="Times New Roman" panose="02020603050405020304" pitchFamily="18" charset="0"/>
                <a:ea typeface="Times New Roman" panose="02020603050405020304" pitchFamily="18" charset="0"/>
                <a:cs typeface="Calibri" panose="020F0502020204030204" pitchFamily="34" charset="0"/>
              </a:rPr>
              <a:t>CSE Legal 		– CSE Legal and Director review and approval</a:t>
            </a:r>
          </a:p>
          <a:p>
            <a:pPr lvl="0">
              <a:spcBef>
                <a:spcPts val="0"/>
              </a:spcBef>
              <a:buBlip>
                <a:blip r:embed="rId2"/>
              </a:buBlip>
            </a:pPr>
            <a:r>
              <a:rPr lang="en-US" dirty="0">
                <a:solidFill>
                  <a:schemeClr val="bg2">
                    <a:lumMod val="10000"/>
                  </a:schemeClr>
                </a:solidFill>
                <a:latin typeface="Times New Roman" panose="02020603050405020304" pitchFamily="18" charset="0"/>
                <a:ea typeface="Times New Roman" panose="02020603050405020304" pitchFamily="18" charset="0"/>
                <a:cs typeface="Calibri" panose="020F0502020204030204" pitchFamily="34" charset="0"/>
              </a:rPr>
              <a:t>DCFS Legal		– DCFS Legal review and approval</a:t>
            </a:r>
            <a:endParaRPr lang="en-US" dirty="0">
              <a:solidFill>
                <a:schemeClr val="bg2">
                  <a:lumMod val="10000"/>
                </a:schemeClr>
              </a:solidFill>
              <a:latin typeface="Times New Roman" panose="02020603050405020304" pitchFamily="18" charset="0"/>
              <a:ea typeface="Times New Roman" panose="02020603050405020304" pitchFamily="18" charset="0"/>
            </a:endParaRPr>
          </a:p>
          <a:p>
            <a:pPr lvl="0">
              <a:spcBef>
                <a:spcPts val="0"/>
              </a:spcBef>
              <a:buBlip>
                <a:blip r:embed="rId2"/>
              </a:buBlip>
            </a:pPr>
            <a:r>
              <a:rPr lang="en-US" dirty="0">
                <a:solidFill>
                  <a:schemeClr val="bg2">
                    <a:lumMod val="10000"/>
                  </a:schemeClr>
                </a:solidFill>
                <a:latin typeface="Times New Roman" panose="02020603050405020304" pitchFamily="18" charset="0"/>
                <a:ea typeface="Times New Roman" panose="02020603050405020304" pitchFamily="18" charset="0"/>
                <a:cs typeface="Calibri" panose="020F0502020204030204" pitchFamily="34" charset="0"/>
              </a:rPr>
              <a:t>DCFS Contracts 	– DCFS Contract Review and approval			</a:t>
            </a:r>
            <a:endParaRPr lang="en-US" dirty="0">
              <a:solidFill>
                <a:schemeClr val="bg2">
                  <a:lumMod val="10000"/>
                </a:schemeClr>
              </a:solidFill>
              <a:latin typeface="Times New Roman" panose="02020603050405020304" pitchFamily="18" charset="0"/>
              <a:ea typeface="Times New Roman" panose="02020603050405020304" pitchFamily="18" charset="0"/>
            </a:endParaRPr>
          </a:p>
          <a:p>
            <a:pPr lvl="0">
              <a:spcBef>
                <a:spcPts val="0"/>
              </a:spcBef>
              <a:buBlip>
                <a:blip r:embed="rId2"/>
              </a:buBlip>
            </a:pPr>
            <a:r>
              <a:rPr lang="en-US" dirty="0">
                <a:solidFill>
                  <a:schemeClr val="bg2">
                    <a:lumMod val="10000"/>
                  </a:schemeClr>
                </a:solidFill>
                <a:latin typeface="Times New Roman" panose="02020603050405020304" pitchFamily="18" charset="0"/>
                <a:ea typeface="Times New Roman" panose="02020603050405020304" pitchFamily="18" charset="0"/>
                <a:cs typeface="Calibri" panose="020F0502020204030204" pitchFamily="34" charset="0"/>
              </a:rPr>
              <a:t>OSP 			</a:t>
            </a:r>
            <a:r>
              <a:rPr lang="en-US" dirty="0" smtClean="0">
                <a:solidFill>
                  <a:schemeClr val="bg2">
                    <a:lumMod val="10000"/>
                  </a:schemeClr>
                </a:solidFill>
                <a:latin typeface="Times New Roman" panose="02020603050405020304" pitchFamily="18" charset="0"/>
                <a:ea typeface="Times New Roman" panose="02020603050405020304" pitchFamily="18" charset="0"/>
                <a:cs typeface="Calibri" panose="020F0502020204030204" pitchFamily="34" charset="0"/>
              </a:rPr>
              <a:t>– </a:t>
            </a:r>
            <a:r>
              <a:rPr lang="en-US" dirty="0">
                <a:solidFill>
                  <a:schemeClr val="bg2">
                    <a:lumMod val="10000"/>
                  </a:schemeClr>
                </a:solidFill>
                <a:latin typeface="Times New Roman" panose="02020603050405020304" pitchFamily="18" charset="0"/>
                <a:ea typeface="Times New Roman" panose="02020603050405020304" pitchFamily="18" charset="0"/>
                <a:cs typeface="Calibri" panose="020F0502020204030204" pitchFamily="34" charset="0"/>
              </a:rPr>
              <a:t>OSP Review, approval and finalization	</a:t>
            </a:r>
            <a:endParaRPr lang="en-US" dirty="0">
              <a:solidFill>
                <a:schemeClr val="bg2">
                  <a:lumMod val="10000"/>
                </a:schemeClr>
              </a:solidFill>
            </a:endParaRPr>
          </a:p>
        </p:txBody>
      </p:sp>
    </p:spTree>
    <p:extLst>
      <p:ext uri="{BB962C8B-B14F-4D97-AF65-F5344CB8AC3E}">
        <p14:creationId xmlns:p14="http://schemas.microsoft.com/office/powerpoint/2010/main" val="1558588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CSE E&amp;T Program Timeline</a:t>
            </a:r>
            <a:endParaRPr lang="en-US" dirty="0"/>
          </a:p>
        </p:txBody>
      </p:sp>
      <p:pic>
        <p:nvPicPr>
          <p:cNvPr id="5" name="Content Placeholder 3"/>
          <p:cNvPicPr>
            <a:picLocks noGrp="1" noChangeAspect="1"/>
          </p:cNvPicPr>
          <p:nvPr>
            <p:ph idx="1"/>
          </p:nvPr>
        </p:nvPicPr>
        <p:blipFill>
          <a:blip r:embed="rId2"/>
          <a:stretch>
            <a:fillRect/>
          </a:stretch>
        </p:blipFill>
        <p:spPr>
          <a:xfrm>
            <a:off x="457200" y="2023777"/>
            <a:ext cx="8229600" cy="3678809"/>
          </a:xfrm>
          <a:prstGeom prst="rect">
            <a:avLst/>
          </a:prstGeom>
        </p:spPr>
      </p:pic>
    </p:spTree>
    <p:extLst>
      <p:ext uri="{BB962C8B-B14F-4D97-AF65-F5344CB8AC3E}">
        <p14:creationId xmlns:p14="http://schemas.microsoft.com/office/powerpoint/2010/main" val="390242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CSE E&amp;T Criteria Form</a:t>
            </a:r>
            <a:endParaRPr lang="en-US" dirty="0"/>
          </a:p>
        </p:txBody>
      </p:sp>
      <p:pic>
        <p:nvPicPr>
          <p:cNvPr id="4" name="Content Placeholder 3"/>
          <p:cNvPicPr>
            <a:picLocks noGrp="1" noChangeAspect="1"/>
          </p:cNvPicPr>
          <p:nvPr>
            <p:ph idx="1"/>
          </p:nvPr>
        </p:nvPicPr>
        <p:blipFill>
          <a:blip r:embed="rId2"/>
          <a:stretch>
            <a:fillRect/>
          </a:stretch>
        </p:blipFill>
        <p:spPr>
          <a:xfrm>
            <a:off x="2230933" y="1601369"/>
            <a:ext cx="4682134" cy="4523624"/>
          </a:xfrm>
          <a:prstGeom prst="rect">
            <a:avLst/>
          </a:prstGeom>
        </p:spPr>
      </p:pic>
    </p:spTree>
    <p:extLst>
      <p:ext uri="{BB962C8B-B14F-4D97-AF65-F5344CB8AC3E}">
        <p14:creationId xmlns:p14="http://schemas.microsoft.com/office/powerpoint/2010/main" val="1315331404"/>
      </p:ext>
    </p:extLst>
  </p:cSld>
  <p:clrMapOvr>
    <a:masterClrMapping/>
  </p:clrMapOvr>
</p:sld>
</file>

<file path=ppt/theme/theme1.xml><?xml version="1.0" encoding="utf-8"?>
<a:theme xmlns:a="http://schemas.openxmlformats.org/drawingml/2006/main" name="Office Theme">
  <a:themeElements>
    <a:clrScheme name="Custom 5">
      <a:dk1>
        <a:srgbClr val="FFFFFF"/>
      </a:dk1>
      <a:lt1>
        <a:sysClr val="window" lastClr="FFFFFF"/>
      </a:lt1>
      <a:dk2>
        <a:srgbClr val="FFFFFF"/>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CFS">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CFS_WD TANF Conference Template (00000002) [Read-Only]" id="{A2B49A1F-DBF7-49DF-8449-FB3747F443E4}" vid="{4097F3FA-99EA-4111-B8D4-FA07E60FB4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512</TotalTime>
  <Words>1386</Words>
  <Application>Microsoft Office PowerPoint</Application>
  <PresentationFormat>On-screen Show (4:3)</PresentationFormat>
  <Paragraphs>145</Paragraphs>
  <Slides>35</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Times New Roman</vt:lpstr>
      <vt:lpstr>Wingdings</vt:lpstr>
      <vt:lpstr>Office Theme</vt:lpstr>
      <vt:lpstr>CSE E&amp;T               Overview</vt:lpstr>
      <vt:lpstr>What is Cse e&amp;t?</vt:lpstr>
      <vt:lpstr>What is CSe E&amp;T? </vt:lpstr>
      <vt:lpstr>What is cse e&amp;T? </vt:lpstr>
      <vt:lpstr>CSE E&amp;T Coverage</vt:lpstr>
      <vt:lpstr>Program progress</vt:lpstr>
      <vt:lpstr>Contracts in progress</vt:lpstr>
      <vt:lpstr>CSE E&amp;T Program Timeline</vt:lpstr>
      <vt:lpstr>CSE E&amp;T Criteria Form</vt:lpstr>
      <vt:lpstr>CSE E&amp;T Authorization Form</vt:lpstr>
      <vt:lpstr>CSE E&amp;T Referral Form</vt:lpstr>
      <vt:lpstr>Unite Us Consent Form</vt:lpstr>
      <vt:lpstr>Unite us</vt:lpstr>
      <vt:lpstr>NCP Flyer</vt:lpstr>
      <vt:lpstr>CP Flyer</vt:lpstr>
      <vt:lpstr>CSE Works</vt:lpstr>
      <vt:lpstr>CSE Works Overview</vt:lpstr>
      <vt:lpstr>Client summary</vt:lpstr>
      <vt:lpstr>Case notes</vt:lpstr>
      <vt:lpstr>Employment plan</vt:lpstr>
      <vt:lpstr>Termination Letter</vt:lpstr>
      <vt:lpstr>CSE E&amp;T statistics Update</vt:lpstr>
      <vt:lpstr>CSE E&amp;T Statistics Update continued</vt:lpstr>
      <vt:lpstr>CSE E&amp;T Statistics Update continued</vt:lpstr>
      <vt:lpstr>Blanco Info</vt:lpstr>
      <vt:lpstr>Blanco Info</vt:lpstr>
      <vt:lpstr>Blanco Info</vt:lpstr>
      <vt:lpstr>CSE E&amp;T Workflow </vt:lpstr>
      <vt:lpstr>CBO Workflow</vt:lpstr>
      <vt:lpstr>CSE E&amp;T Success Stories</vt:lpstr>
      <vt:lpstr>CSE E&amp;T Success Stories</vt:lpstr>
      <vt:lpstr>CSE E&amp;T Success Stories</vt:lpstr>
      <vt:lpstr>Goals for 2024</vt:lpstr>
      <vt:lpstr>PRESENTER CONTACT INFORMATION</vt:lpstr>
      <vt:lpstr>PowerPoint Presentation</vt:lpstr>
    </vt:vector>
  </TitlesOfParts>
  <Company>State of 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E&amp;T Update</dc:title>
  <dc:creator>Britney Davis</dc:creator>
  <cp:lastModifiedBy>Jana Lebaron</cp:lastModifiedBy>
  <cp:revision>60</cp:revision>
  <dcterms:created xsi:type="dcterms:W3CDTF">2022-10-03T13:17:18Z</dcterms:created>
  <dcterms:modified xsi:type="dcterms:W3CDTF">2024-04-02T21:01:35Z</dcterms:modified>
</cp:coreProperties>
</file>